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22" r:id="rId5"/>
    <p:sldId id="323" r:id="rId6"/>
    <p:sldId id="365" r:id="rId7"/>
    <p:sldId id="331" r:id="rId8"/>
    <p:sldId id="408" r:id="rId9"/>
    <p:sldId id="394" r:id="rId10"/>
    <p:sldId id="417" r:id="rId11"/>
    <p:sldId id="424" r:id="rId12"/>
    <p:sldId id="425" r:id="rId13"/>
    <p:sldId id="400" r:id="rId14"/>
    <p:sldId id="418" r:id="rId15"/>
    <p:sldId id="423" r:id="rId16"/>
    <p:sldId id="421" r:id="rId17"/>
    <p:sldId id="422" r:id="rId18"/>
    <p:sldId id="404" r:id="rId19"/>
    <p:sldId id="405" r:id="rId20"/>
    <p:sldId id="409" r:id="rId21"/>
    <p:sldId id="416" r:id="rId22"/>
    <p:sldId id="415" r:id="rId23"/>
  </p:sldIdLst>
  <p:sldSz cx="12192000" cy="6858000"/>
  <p:notesSz cx="992981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12B211A2-6898-544F-84A4-FDD0A2C71BF7}">
          <p14:sldIdLst>
            <p14:sldId id="322"/>
            <p14:sldId id="323"/>
            <p14:sldId id="365"/>
            <p14:sldId id="331"/>
            <p14:sldId id="408"/>
            <p14:sldId id="394"/>
            <p14:sldId id="417"/>
            <p14:sldId id="424"/>
            <p14:sldId id="425"/>
            <p14:sldId id="400"/>
            <p14:sldId id="418"/>
            <p14:sldId id="423"/>
            <p14:sldId id="421"/>
            <p14:sldId id="422"/>
            <p14:sldId id="404"/>
            <p14:sldId id="405"/>
            <p14:sldId id="409"/>
            <p14:sldId id="416"/>
            <p14:sldId id="415"/>
          </p14:sldIdLst>
        </p14:section>
      </p14:sectionLst>
    </p:ext>
    <p:ext uri="{EFAFB233-063F-42B5-8137-9DF3F51BA10A}">
      <p15:sldGuideLst xmlns:p15="http://schemas.microsoft.com/office/powerpoint/2012/main">
        <p15:guide id="1" orient="horz" pos="271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lla-Maurin Annika" initials="TA" lastIdx="39" clrIdx="0">
    <p:extLst>
      <p:ext uri="{19B8F6BF-5375-455C-9EA6-DF929625EA0E}">
        <p15:presenceInfo xmlns:p15="http://schemas.microsoft.com/office/powerpoint/2012/main" userId="S-1-5-21-1708537768-682003330-725345543-211787" providerId="AD"/>
      </p:ext>
    </p:extLst>
  </p:cmAuthor>
  <p:cmAuthor id="2" name="Wahlström Johanna" initials="WJ" lastIdx="9" clrIdx="1">
    <p:extLst>
      <p:ext uri="{19B8F6BF-5375-455C-9EA6-DF929625EA0E}">
        <p15:presenceInfo xmlns:p15="http://schemas.microsoft.com/office/powerpoint/2012/main" userId="S-1-5-21-1708537768-682003330-725345543-85769" providerId="AD"/>
      </p:ext>
    </p:extLst>
  </p:cmAuthor>
  <p:cmAuthor id="3" name="Hakala, Hannele" initials="HH" lastIdx="13" clrIdx="2">
    <p:extLst>
      <p:ext uri="{19B8F6BF-5375-455C-9EA6-DF929625EA0E}">
        <p15:presenceInfo xmlns:p15="http://schemas.microsoft.com/office/powerpoint/2012/main" userId="S::hannele.hakala@afconsult.com::634bdb14-2acf-4940-995c-787058cfd54a" providerId="AD"/>
      </p:ext>
    </p:extLst>
  </p:cmAuthor>
  <p:cmAuthor id="4" name="Wahlström, Johanna" initials="WJ" lastIdx="10" clrIdx="3">
    <p:extLst>
      <p:ext uri="{19B8F6BF-5375-455C-9EA6-DF929625EA0E}">
        <p15:presenceInfo xmlns:p15="http://schemas.microsoft.com/office/powerpoint/2012/main" userId="S::johanna.wahlstrom@afconsult.com::b9c2a462-40e0-4460-879e-77662f3a0d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A3BF7-B5C6-420E-A923-83191CCEAB0D}" v="3225" dt="2021-04-30T13:39:58.402"/>
    <p1510:client id="{FD5F9BF6-F586-4FCA-8A41-F6E2C8D4E325}" v="3131" dt="2021-04-30T05:56:23.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45" autoAdjust="0"/>
  </p:normalViewPr>
  <p:slideViewPr>
    <p:cSldViewPr snapToGrid="0">
      <p:cViewPr varScale="1">
        <p:scale>
          <a:sx n="70" d="100"/>
          <a:sy n="70" d="100"/>
        </p:scale>
        <p:origin x="1138" y="53"/>
      </p:cViewPr>
      <p:guideLst>
        <p:guide orient="horz" pos="271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AF_Energy_Model_3%20-%20Comsyn_12%25_base.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AF_Energy_Model_3%20-%20Comsyn_12%25_base_v3.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AF_Energy_Model_3%20-%20Comsyn_12%25_base_v3.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Copy%20of%20AF_Energy_Model_3%20-%20Comsyn_12%25.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Copy%20of%20AF_Energy_Model_3%20-%20Comsyn_12%25.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AF_Energy_Model_3%20-%20Comsyn_7%25.xlsm"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410380\Documents\Projektit\COMSYN\Business%20conceot%20evaluation\Copy%20of%20AF_Energy_Model_3%20-%20Comsyn_12%25.xlsm"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74759405074366"/>
          <c:y val="0.13769853768278967"/>
          <c:w val="0.83333573928258964"/>
          <c:h val="0.60263020247469068"/>
        </c:manualLayout>
      </c:layout>
      <c:scatterChart>
        <c:scatterStyle val="lineMarker"/>
        <c:varyColors val="0"/>
        <c:ser>
          <c:idx val="0"/>
          <c:order val="0"/>
          <c:tx>
            <c:strRef>
              <c:f>Scenarios!$H$72</c:f>
              <c:strCache>
                <c:ptCount val="1"/>
                <c:pt idx="0">
                  <c:v>Pulp Mill</c:v>
                </c:pt>
              </c:strCache>
            </c:strRef>
          </c:tx>
          <c:spPr>
            <a:ln w="28575" cap="rnd">
              <a:solidFill>
                <a:schemeClr val="accent5">
                  <a:lumMod val="25000"/>
                </a:schemeClr>
              </a:solidFill>
              <a:round/>
            </a:ln>
            <a:effectLst/>
          </c:spPr>
          <c:marker>
            <c:symbol val="circle"/>
            <c:size val="5"/>
            <c:spPr>
              <a:solidFill>
                <a:schemeClr val="accent5">
                  <a:lumMod val="25000"/>
                </a:schemeClr>
              </a:solidFill>
              <a:ln w="9525">
                <a:solidFill>
                  <a:schemeClr val="accent5">
                    <a:lumMod val="25000"/>
                  </a:schemeClr>
                </a:solidFill>
              </a:ln>
              <a:effectLst/>
            </c:spPr>
          </c:marker>
          <c:xVal>
            <c:numRef>
              <c:f>(Scenarios!$J$75,Scenarios!$H$75)</c:f>
              <c:numCache>
                <c:formatCode>0.00%</c:formatCode>
                <c:ptCount val="2"/>
                <c:pt idx="0">
                  <c:v>7.0017200000000113E-2</c:v>
                </c:pt>
                <c:pt idx="1">
                  <c:v>0.11999240000000011</c:v>
                </c:pt>
              </c:numCache>
            </c:numRef>
          </c:xVal>
          <c:yVal>
            <c:numRef>
              <c:f>(Scenarios!$J$74,Scenarios!$H$74)</c:f>
              <c:numCache>
                <c:formatCode>#,##0.00</c:formatCode>
                <c:ptCount val="2"/>
                <c:pt idx="0">
                  <c:v>1.367432639294976</c:v>
                </c:pt>
                <c:pt idx="1">
                  <c:v>1.60799829879187</c:v>
                </c:pt>
              </c:numCache>
            </c:numRef>
          </c:yVal>
          <c:smooth val="0"/>
          <c:extLst>
            <c:ext xmlns:c16="http://schemas.microsoft.com/office/drawing/2014/chart" uri="{C3380CC4-5D6E-409C-BE32-E72D297353CC}">
              <c16:uniqueId val="{00000000-833E-4554-888D-B7F34C26CD64}"/>
            </c:ext>
          </c:extLst>
        </c:ser>
        <c:ser>
          <c:idx val="2"/>
          <c:order val="2"/>
          <c:tx>
            <c:strRef>
              <c:f>Scenarios!$R$72</c:f>
              <c:strCache>
                <c:ptCount val="1"/>
                <c:pt idx="0">
                  <c:v>Saw Steam+DH</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xVal>
            <c:numRef>
              <c:f>(Scenarios!$T$75,Scenarios!$R$75)</c:f>
              <c:numCache>
                <c:formatCode>0.00%</c:formatCode>
                <c:ptCount val="2"/>
                <c:pt idx="0">
                  <c:v>7.0017200000000113E-2</c:v>
                </c:pt>
                <c:pt idx="1">
                  <c:v>0.11999240000000011</c:v>
                </c:pt>
              </c:numCache>
            </c:numRef>
          </c:xVal>
          <c:yVal>
            <c:numRef>
              <c:f>(Scenarios!$T$74,Scenarios!$R$74)</c:f>
              <c:numCache>
                <c:formatCode>#,##0.00</c:formatCode>
                <c:ptCount val="2"/>
                <c:pt idx="0">
                  <c:v>1.5569667023150138</c:v>
                </c:pt>
                <c:pt idx="1">
                  <c:v>1.8809372789761203</c:v>
                </c:pt>
              </c:numCache>
            </c:numRef>
          </c:yVal>
          <c:smooth val="0"/>
          <c:extLst>
            <c:ext xmlns:c16="http://schemas.microsoft.com/office/drawing/2014/chart" uri="{C3380CC4-5D6E-409C-BE32-E72D297353CC}">
              <c16:uniqueId val="{00000001-833E-4554-888D-B7F34C26CD64}"/>
            </c:ext>
          </c:extLst>
        </c:ser>
        <c:ser>
          <c:idx val="5"/>
          <c:order val="4"/>
          <c:tx>
            <c:strRef>
              <c:f>Scenarios!$AB$72</c:f>
              <c:strCache>
                <c:ptCount val="1"/>
                <c:pt idx="0">
                  <c:v>City Refinery DH</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xVal>
            <c:numRef>
              <c:f>(Scenarios!$AD$75,Scenarios!$AB$75)</c:f>
              <c:numCache>
                <c:formatCode>0.00%</c:formatCode>
                <c:ptCount val="2"/>
                <c:pt idx="0">
                  <c:v>7.0017200000000113E-2</c:v>
                </c:pt>
                <c:pt idx="1">
                  <c:v>0.11999240000000011</c:v>
                </c:pt>
              </c:numCache>
            </c:numRef>
          </c:xVal>
          <c:yVal>
            <c:numRef>
              <c:f>(Scenarios!$AD$74,Scenarios!$AB$74)</c:f>
              <c:numCache>
                <c:formatCode>#,##0.00</c:formatCode>
                <c:ptCount val="2"/>
                <c:pt idx="0">
                  <c:v>1.3808297462871226</c:v>
                </c:pt>
                <c:pt idx="1">
                  <c:v>1.6564876471787462</c:v>
                </c:pt>
              </c:numCache>
            </c:numRef>
          </c:yVal>
          <c:smooth val="0"/>
          <c:extLst>
            <c:ext xmlns:c16="http://schemas.microsoft.com/office/drawing/2014/chart" uri="{C3380CC4-5D6E-409C-BE32-E72D297353CC}">
              <c16:uniqueId val="{00000002-833E-4554-888D-B7F34C26CD64}"/>
            </c:ext>
          </c:extLst>
        </c:ser>
        <c:ser>
          <c:idx val="6"/>
          <c:order val="5"/>
          <c:tx>
            <c:strRef>
              <c:f>Scenarios!$AG$72</c:f>
              <c:strCache>
                <c:ptCount val="1"/>
                <c:pt idx="0">
                  <c:v>Straw DH only</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(Scenarios!$AI$75,Scenarios!$AG$75)</c:f>
              <c:numCache>
                <c:formatCode>0.00%</c:formatCode>
                <c:ptCount val="2"/>
                <c:pt idx="0">
                  <c:v>7.0017200000000113E-2</c:v>
                </c:pt>
                <c:pt idx="1">
                  <c:v>0.11999240000000011</c:v>
                </c:pt>
              </c:numCache>
            </c:numRef>
          </c:xVal>
          <c:yVal>
            <c:numRef>
              <c:f>(Scenarios!$AI$74,Scenarios!$AG$74)</c:f>
              <c:numCache>
                <c:formatCode>#,##0.00</c:formatCode>
                <c:ptCount val="2"/>
                <c:pt idx="0">
                  <c:v>1.4495858652420781</c:v>
                </c:pt>
                <c:pt idx="1">
                  <c:v>1.7479251685121564</c:v>
                </c:pt>
              </c:numCache>
            </c:numRef>
          </c:yVal>
          <c:smooth val="0"/>
          <c:extLst>
            <c:ext xmlns:c16="http://schemas.microsoft.com/office/drawing/2014/chart" uri="{C3380CC4-5D6E-409C-BE32-E72D297353CC}">
              <c16:uniqueId val="{00000003-833E-4554-888D-B7F34C26CD64}"/>
            </c:ext>
          </c:extLst>
        </c:ser>
        <c:ser>
          <c:idx val="7"/>
          <c:order val="6"/>
          <c:tx>
            <c:strRef>
              <c:f>Scenarios!$AL$72</c:f>
              <c:strCache>
                <c:ptCount val="1"/>
                <c:pt idx="0">
                  <c:v>Straw SC+DH</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(Scenarios!$AN$75,Scenarios!$AL$75)</c:f>
              <c:numCache>
                <c:formatCode>0.00%</c:formatCode>
                <c:ptCount val="2"/>
                <c:pt idx="0">
                  <c:v>7.0017200000000113E-2</c:v>
                </c:pt>
                <c:pt idx="1">
                  <c:v>0.11999240000000011</c:v>
                </c:pt>
              </c:numCache>
            </c:numRef>
          </c:xVal>
          <c:yVal>
            <c:numRef>
              <c:f>(Scenarios!$AN$74,Scenarios!$AL$74)</c:f>
              <c:numCache>
                <c:formatCode>#,##0.00</c:formatCode>
                <c:ptCount val="2"/>
                <c:pt idx="0">
                  <c:v>1.4661924629173797</c:v>
                </c:pt>
                <c:pt idx="1">
                  <c:v>1.8052871332558904</c:v>
                </c:pt>
              </c:numCache>
            </c:numRef>
          </c:yVal>
          <c:smooth val="0"/>
          <c:extLst>
            <c:ext xmlns:c16="http://schemas.microsoft.com/office/drawing/2014/chart" uri="{C3380CC4-5D6E-409C-BE32-E72D297353CC}">
              <c16:uniqueId val="{00000004-833E-4554-888D-B7F34C26CD64}"/>
            </c:ext>
          </c:extLst>
        </c:ser>
        <c:ser>
          <c:idx val="8"/>
          <c:order val="7"/>
          <c:tx>
            <c:strRef>
              <c:f>Scenarios!$AQ$72</c:f>
              <c:strCache>
                <c:ptCount val="1"/>
                <c:pt idx="0">
                  <c:v>Straw SC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(Scenarios!$AS$75,Scenarios!$AQ$75)</c:f>
              <c:numCache>
                <c:formatCode>0.00%</c:formatCode>
                <c:ptCount val="2"/>
                <c:pt idx="0">
                  <c:v>7.0017200000000113E-2</c:v>
                </c:pt>
                <c:pt idx="1">
                  <c:v>0.11999240000000011</c:v>
                </c:pt>
              </c:numCache>
            </c:numRef>
          </c:xVal>
          <c:yVal>
            <c:numRef>
              <c:f>(Scenarios!$AS$74,Scenarios!$AQ$74)</c:f>
              <c:numCache>
                <c:formatCode>#,##0.00</c:formatCode>
                <c:ptCount val="2"/>
                <c:pt idx="0">
                  <c:v>1.7097945964394967</c:v>
                </c:pt>
                <c:pt idx="1">
                  <c:v>2.0407929054150165</c:v>
                </c:pt>
              </c:numCache>
            </c:numRef>
          </c:yVal>
          <c:smooth val="0"/>
          <c:extLst>
            <c:ext xmlns:c16="http://schemas.microsoft.com/office/drawing/2014/chart" uri="{C3380CC4-5D6E-409C-BE32-E72D297353CC}">
              <c16:uniqueId val="{00000005-833E-4554-888D-B7F34C26CD64}"/>
            </c:ext>
          </c:extLst>
        </c:ser>
        <c:dLbls>
          <c:showLegendKey val="0"/>
          <c:showVal val="0"/>
          <c:showCatName val="0"/>
          <c:showSerName val="0"/>
          <c:showPercent val="0"/>
          <c:showBubbleSize val="0"/>
        </c:dLbls>
        <c:axId val="855403848"/>
        <c:axId val="855404504"/>
        <c:extLst>
          <c:ext xmlns:c15="http://schemas.microsoft.com/office/drawing/2012/chart" uri="{02D57815-91ED-43cb-92C2-25804820EDAC}">
            <c15:filteredScatterSeries>
              <c15:ser>
                <c:idx val="1"/>
                <c:order val="1"/>
                <c:tx>
                  <c:strRef>
                    <c:extLst>
                      <c:ext uri="{02D57815-91ED-43cb-92C2-25804820EDAC}">
                        <c15:formulaRef>
                          <c15:sqref>Scenarios!$M$72</c15:sqref>
                        </c15:formulaRef>
                      </c:ext>
                    </c:extLst>
                    <c:strCache>
                      <c:ptCount val="1"/>
                      <c:pt idx="0">
                        <c:v>Saw STG+DH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(Scenarios!$O$75,Scenarios!$M$75)</c15:sqref>
                        </c15:formulaRef>
                      </c:ext>
                    </c:extLst>
                    <c:numCache>
                      <c:formatCode>0.00%</c:formatCode>
                      <c:ptCount val="2"/>
                      <c:pt idx="0">
                        <c:v>7.0017200000000113E-2</c:v>
                      </c:pt>
                      <c:pt idx="1">
                        <c:v>0.11999240000000011</c:v>
                      </c:pt>
                    </c:numCache>
                  </c:numRef>
                </c:xVal>
                <c:yVal>
                  <c:numRef>
                    <c:extLst>
                      <c:ext uri="{02D57815-91ED-43cb-92C2-25804820EDAC}">
                        <c15:formulaRef>
                          <c15:sqref>(Scenarios!$O$74,Scenarios!$M$74)</c15:sqref>
                        </c15:formulaRef>
                      </c:ext>
                    </c:extLst>
                    <c:numCache>
                      <c:formatCode>#,##0.00</c:formatCode>
                      <c:ptCount val="2"/>
                      <c:pt idx="0">
                        <c:v>1.6329615560402957</c:v>
                      </c:pt>
                      <c:pt idx="1">
                        <c:v>1.9821552355082941</c:v>
                      </c:pt>
                    </c:numCache>
                  </c:numRef>
                </c:yVal>
                <c:smooth val="0"/>
                <c:extLst>
                  <c:ext xmlns:c16="http://schemas.microsoft.com/office/drawing/2014/chart" uri="{C3380CC4-5D6E-409C-BE32-E72D297353CC}">
                    <c16:uniqueId val="{00000006-833E-4554-888D-B7F34C26CD64}"/>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Scenarios!$W$72</c15:sqref>
                        </c15:formulaRef>
                      </c:ext>
                    </c:extLst>
                    <c:strCache>
                      <c:ptCount val="1"/>
                      <c:pt idx="0">
                        <c:v>Saw DH only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(Scenarios!$Y$75,Scenarios!$W$75)</c15:sqref>
                        </c15:formulaRef>
                      </c:ext>
                    </c:extLst>
                    <c:numCache>
                      <c:formatCode>0.00%</c:formatCode>
                      <c:ptCount val="2"/>
                      <c:pt idx="0">
                        <c:v>7.0017200000000113E-2</c:v>
                      </c:pt>
                      <c:pt idx="1">
                        <c:v>0.11999240000000011</c:v>
                      </c:pt>
                    </c:numCache>
                  </c:numRef>
                </c:xVal>
                <c:yVal>
                  <c:numRef>
                    <c:extLst xmlns:c15="http://schemas.microsoft.com/office/drawing/2012/chart">
                      <c:ext xmlns:c15="http://schemas.microsoft.com/office/drawing/2012/chart" uri="{02D57815-91ED-43cb-92C2-25804820EDAC}">
                        <c15:formulaRef>
                          <c15:sqref>(Scenarios!$Y$74,Scenarios!$W$74)</c15:sqref>
                        </c15:formulaRef>
                      </c:ext>
                    </c:extLst>
                    <c:numCache>
                      <c:formatCode>#,##0.00</c:formatCode>
                      <c:ptCount val="2"/>
                      <c:pt idx="0">
                        <c:v>1.4708262057672183</c:v>
                      </c:pt>
                      <c:pt idx="1">
                        <c:v>1.7919506197168951</c:v>
                      </c:pt>
                    </c:numCache>
                  </c:numRef>
                </c:yVal>
                <c:smooth val="0"/>
                <c:extLst xmlns:c15="http://schemas.microsoft.com/office/drawing/2012/chart">
                  <c:ext xmlns:c16="http://schemas.microsoft.com/office/drawing/2014/chart" uri="{C3380CC4-5D6E-409C-BE32-E72D297353CC}">
                    <c16:uniqueId val="{00000007-833E-4554-888D-B7F34C26CD64}"/>
                  </c:ext>
                </c:extLst>
              </c15:ser>
            </c15:filteredScatterSeries>
          </c:ext>
        </c:extLst>
      </c:scatterChart>
      <c:valAx>
        <c:axId val="855403848"/>
        <c:scaling>
          <c:orientation val="minMax"/>
          <c:max val="0.12000000000000001"/>
          <c:min val="7.0000000000000007E-2"/>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a:t>WACC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4504"/>
        <c:crosses val="autoZero"/>
        <c:crossBetween val="midCat"/>
        <c:majorUnit val="1.0000000000000002E-2"/>
      </c:valAx>
      <c:valAx>
        <c:axId val="855404504"/>
        <c:scaling>
          <c:orientation val="minMax"/>
          <c:min val="1.3"/>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err="1"/>
                  <a:t>Biocrude</a:t>
                </a:r>
                <a:r>
                  <a:rPr lang="fi-FI"/>
                  <a:t> </a:t>
                </a:r>
                <a:r>
                  <a:rPr lang="fi-FI" err="1"/>
                  <a:t>price</a:t>
                </a:r>
                <a:r>
                  <a:rPr lang="fi-FI"/>
                  <a:t> (EUR/kg)</a:t>
                </a:r>
              </a:p>
            </c:rich>
          </c:tx>
          <c:layout>
            <c:manualLayout>
              <c:xMode val="edge"/>
              <c:yMode val="edge"/>
              <c:x val="2.2222222222222223E-2"/>
              <c:y val="1.663568095654710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38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41007524227109E-2"/>
          <c:y val="0.10613976377952757"/>
          <c:w val="0.87291454489797671"/>
          <c:h val="0.70623931383577054"/>
        </c:manualLayout>
      </c:layout>
      <c:scatterChart>
        <c:scatterStyle val="lineMarker"/>
        <c:varyColors val="0"/>
        <c:ser>
          <c:idx val="0"/>
          <c:order val="0"/>
          <c:tx>
            <c:strRef>
              <c:f>Scenarios!$J$72</c:f>
              <c:strCache>
                <c:ptCount val="1"/>
                <c:pt idx="0">
                  <c:v>Pulp Mill</c:v>
                </c:pt>
              </c:strCache>
            </c:strRef>
          </c:tx>
          <c:spPr>
            <a:ln w="28575" cap="rnd">
              <a:solidFill>
                <a:schemeClr val="accent5">
                  <a:lumMod val="50000"/>
                </a:schemeClr>
              </a:solidFill>
              <a:round/>
            </a:ln>
            <a:effectLst/>
          </c:spPr>
          <c:marker>
            <c:symbol val="none"/>
          </c:marker>
          <c:xVal>
            <c:numRef>
              <c:f>Scenarios!$J$73:$K$73</c:f>
              <c:numCache>
                <c:formatCode>0%</c:formatCode>
                <c:ptCount val="2"/>
                <c:pt idx="0">
                  <c:v>0</c:v>
                </c:pt>
                <c:pt idx="1">
                  <c:v>0.5</c:v>
                </c:pt>
              </c:numCache>
            </c:numRef>
          </c:xVal>
          <c:yVal>
            <c:numRef>
              <c:f>Scenarios!$H$49:$I$49</c:f>
              <c:numCache>
                <c:formatCode>#,##0</c:formatCode>
                <c:ptCount val="2"/>
                <c:pt idx="0">
                  <c:v>-15489.39394514921</c:v>
                </c:pt>
                <c:pt idx="1">
                  <c:v>89199.474378996878</c:v>
                </c:pt>
              </c:numCache>
            </c:numRef>
          </c:yVal>
          <c:smooth val="0"/>
          <c:extLst>
            <c:ext xmlns:c16="http://schemas.microsoft.com/office/drawing/2014/chart" uri="{C3380CC4-5D6E-409C-BE32-E72D297353CC}">
              <c16:uniqueId val="{00000000-EC01-4E8F-AA38-9A4D3AACB6D3}"/>
            </c:ext>
          </c:extLst>
        </c:ser>
        <c:ser>
          <c:idx val="1"/>
          <c:order val="1"/>
          <c:tx>
            <c:strRef>
              <c:f>Scenarios!$V$72</c:f>
              <c:strCache>
                <c:ptCount val="1"/>
                <c:pt idx="0">
                  <c:v>Saw Steam+DH</c:v>
                </c:pt>
              </c:strCache>
            </c:strRef>
          </c:tx>
          <c:spPr>
            <a:ln w="28575" cap="rnd">
              <a:solidFill>
                <a:schemeClr val="accent2"/>
              </a:solidFill>
              <a:round/>
            </a:ln>
            <a:effectLst/>
          </c:spPr>
          <c:marker>
            <c:symbol val="none"/>
          </c:marker>
          <c:dPt>
            <c:idx val="1"/>
            <c:marker>
              <c:symbol val="none"/>
            </c:marker>
            <c:bubble3D val="0"/>
            <c:spPr>
              <a:ln w="28575" cap="rnd">
                <a:solidFill>
                  <a:schemeClr val="accent4">
                    <a:lumMod val="60000"/>
                    <a:lumOff val="40000"/>
                  </a:schemeClr>
                </a:solidFill>
                <a:round/>
              </a:ln>
              <a:effectLst/>
            </c:spPr>
            <c:extLst>
              <c:ext xmlns:c16="http://schemas.microsoft.com/office/drawing/2014/chart" uri="{C3380CC4-5D6E-409C-BE32-E72D297353CC}">
                <c16:uniqueId val="{00000007-EC01-4E8F-AA38-9A4D3AACB6D3}"/>
              </c:ext>
            </c:extLst>
          </c:dPt>
          <c:xVal>
            <c:numRef>
              <c:f>Scenarios!$J$73:$K$73</c:f>
              <c:numCache>
                <c:formatCode>0%</c:formatCode>
                <c:ptCount val="2"/>
                <c:pt idx="0">
                  <c:v>0</c:v>
                </c:pt>
                <c:pt idx="1">
                  <c:v>0.5</c:v>
                </c:pt>
              </c:numCache>
            </c:numRef>
          </c:xVal>
          <c:yVal>
            <c:numRef>
              <c:f>Scenarios!$T$49:$U$49</c:f>
              <c:numCache>
                <c:formatCode>#,##0</c:formatCode>
                <c:ptCount val="2"/>
                <c:pt idx="0">
                  <c:v>-39952.682226110308</c:v>
                </c:pt>
                <c:pt idx="1">
                  <c:v>16484.827678796126</c:v>
                </c:pt>
              </c:numCache>
            </c:numRef>
          </c:yVal>
          <c:smooth val="0"/>
          <c:extLst>
            <c:ext xmlns:c16="http://schemas.microsoft.com/office/drawing/2014/chart" uri="{C3380CC4-5D6E-409C-BE32-E72D297353CC}">
              <c16:uniqueId val="{00000001-EC01-4E8F-AA38-9A4D3AACB6D3}"/>
            </c:ext>
          </c:extLst>
        </c:ser>
        <c:ser>
          <c:idx val="3"/>
          <c:order val="2"/>
          <c:tx>
            <c:strRef>
              <c:f>Scenarios!$AH$6</c:f>
              <c:strCache>
                <c:ptCount val="1"/>
                <c:pt idx="0">
                  <c:v>City Refinery</c:v>
                </c:pt>
              </c:strCache>
            </c:strRef>
          </c:tx>
          <c:spPr>
            <a:ln w="28575" cap="rnd">
              <a:solidFill>
                <a:schemeClr val="accent5">
                  <a:lumMod val="25000"/>
                </a:schemeClr>
              </a:solidFill>
              <a:round/>
            </a:ln>
            <a:effectLst/>
          </c:spPr>
          <c:marker>
            <c:symbol val="none"/>
          </c:marker>
          <c:xVal>
            <c:numRef>
              <c:f>Scenarios!$J$73:$K$73</c:f>
              <c:numCache>
                <c:formatCode>0%</c:formatCode>
                <c:ptCount val="2"/>
                <c:pt idx="0">
                  <c:v>0</c:v>
                </c:pt>
                <c:pt idx="1">
                  <c:v>0.5</c:v>
                </c:pt>
              </c:numCache>
            </c:numRef>
          </c:xVal>
          <c:yVal>
            <c:numRef>
              <c:f>Scenarios!$AF$49:$AG$49</c:f>
              <c:numCache>
                <c:formatCode>#,##0</c:formatCode>
                <c:ptCount val="2"/>
                <c:pt idx="0">
                  <c:v>-20588.332742814375</c:v>
                </c:pt>
                <c:pt idx="1">
                  <c:v>69372.591110420602</c:v>
                </c:pt>
              </c:numCache>
            </c:numRef>
          </c:yVal>
          <c:smooth val="0"/>
          <c:extLst>
            <c:ext xmlns:c16="http://schemas.microsoft.com/office/drawing/2014/chart" uri="{C3380CC4-5D6E-409C-BE32-E72D297353CC}">
              <c16:uniqueId val="{00000002-EC01-4E8F-AA38-9A4D3AACB6D3}"/>
            </c:ext>
          </c:extLst>
        </c:ser>
        <c:ser>
          <c:idx val="2"/>
          <c:order val="3"/>
          <c:tx>
            <c:strRef>
              <c:f>Scenarios!$AM$6</c:f>
              <c:strCache>
                <c:ptCount val="1"/>
                <c:pt idx="0">
                  <c:v>Straw DH only</c:v>
                </c:pt>
              </c:strCache>
            </c:strRef>
          </c:tx>
          <c:spPr>
            <a:ln w="28575" cap="rnd">
              <a:solidFill>
                <a:schemeClr val="accent2">
                  <a:lumMod val="40000"/>
                  <a:lumOff val="60000"/>
                </a:schemeClr>
              </a:solidFill>
              <a:round/>
            </a:ln>
            <a:effectLst/>
          </c:spPr>
          <c:marker>
            <c:symbol val="none"/>
          </c:marker>
          <c:xVal>
            <c:numRef>
              <c:f>Scenarios!$J$73:$K$73</c:f>
              <c:numCache>
                <c:formatCode>0%</c:formatCode>
                <c:ptCount val="2"/>
                <c:pt idx="0">
                  <c:v>0</c:v>
                </c:pt>
                <c:pt idx="1">
                  <c:v>0.5</c:v>
                </c:pt>
              </c:numCache>
            </c:numRef>
          </c:xVal>
          <c:yVal>
            <c:numRef>
              <c:f>Scenarios!$AM$49:$AN$49</c:f>
              <c:numCache>
                <c:formatCode>#,##0</c:formatCode>
                <c:ptCount val="2"/>
                <c:pt idx="0">
                  <c:v>-47878.272978606008</c:v>
                </c:pt>
                <c:pt idx="1">
                  <c:v>62478.700468249313</c:v>
                </c:pt>
              </c:numCache>
            </c:numRef>
          </c:yVal>
          <c:smooth val="0"/>
          <c:extLst>
            <c:ext xmlns:c16="http://schemas.microsoft.com/office/drawing/2014/chart" uri="{C3380CC4-5D6E-409C-BE32-E72D297353CC}">
              <c16:uniqueId val="{00000003-EC01-4E8F-AA38-9A4D3AACB6D3}"/>
            </c:ext>
          </c:extLst>
        </c:ser>
        <c:ser>
          <c:idx val="4"/>
          <c:order val="4"/>
          <c:tx>
            <c:strRef>
              <c:f>Scenarios!$AT$6</c:f>
              <c:strCache>
                <c:ptCount val="1"/>
                <c:pt idx="0">
                  <c:v>Straw SC+DH</c:v>
                </c:pt>
              </c:strCache>
            </c:strRef>
          </c:tx>
          <c:spPr>
            <a:ln w="28575" cap="rnd">
              <a:solidFill>
                <a:schemeClr val="accent5"/>
              </a:solidFill>
              <a:round/>
            </a:ln>
            <a:effectLst/>
          </c:spPr>
          <c:marker>
            <c:symbol val="none"/>
          </c:marker>
          <c:dPt>
            <c:idx val="1"/>
            <c:marker>
              <c:symbol val="none"/>
            </c:marker>
            <c:bubble3D val="0"/>
            <c:spPr>
              <a:ln w="28575" cap="rnd">
                <a:solidFill>
                  <a:schemeClr val="accent1">
                    <a:lumMod val="50000"/>
                  </a:schemeClr>
                </a:solidFill>
                <a:round/>
              </a:ln>
              <a:effectLst/>
            </c:spPr>
            <c:extLst>
              <c:ext xmlns:c16="http://schemas.microsoft.com/office/drawing/2014/chart" uri="{C3380CC4-5D6E-409C-BE32-E72D297353CC}">
                <c16:uniqueId val="{00000008-EC01-4E8F-AA38-9A4D3AACB6D3}"/>
              </c:ext>
            </c:extLst>
          </c:dPt>
          <c:xVal>
            <c:numRef>
              <c:f>Scenarios!$J$73:$K$73</c:f>
              <c:numCache>
                <c:formatCode>0%</c:formatCode>
                <c:ptCount val="2"/>
                <c:pt idx="0">
                  <c:v>0</c:v>
                </c:pt>
                <c:pt idx="1">
                  <c:v>0.5</c:v>
                </c:pt>
              </c:numCache>
            </c:numRef>
          </c:xVal>
          <c:yVal>
            <c:numRef>
              <c:f>Scenarios!$AT$49:$AU$49</c:f>
              <c:numCache>
                <c:formatCode>#,##0</c:formatCode>
                <c:ptCount val="2"/>
                <c:pt idx="0">
                  <c:v>-59985.862457861273</c:v>
                </c:pt>
                <c:pt idx="1">
                  <c:v>65536.688665078953</c:v>
                </c:pt>
              </c:numCache>
            </c:numRef>
          </c:yVal>
          <c:smooth val="0"/>
          <c:extLst>
            <c:ext xmlns:c16="http://schemas.microsoft.com/office/drawing/2014/chart" uri="{C3380CC4-5D6E-409C-BE32-E72D297353CC}">
              <c16:uniqueId val="{00000004-EC01-4E8F-AA38-9A4D3AACB6D3}"/>
            </c:ext>
          </c:extLst>
        </c:ser>
        <c:ser>
          <c:idx val="5"/>
          <c:order val="5"/>
          <c:tx>
            <c:strRef>
              <c:f>Scenarios!$BA$6</c:f>
              <c:strCache>
                <c:ptCount val="1"/>
                <c:pt idx="0">
                  <c:v>Straw SC</c:v>
                </c:pt>
              </c:strCache>
            </c:strRef>
          </c:tx>
          <c:spPr>
            <a:ln w="28575" cap="rnd">
              <a:solidFill>
                <a:schemeClr val="accent2"/>
              </a:solidFill>
              <a:round/>
            </a:ln>
            <a:effectLst/>
          </c:spPr>
          <c:marker>
            <c:symbol val="none"/>
          </c:marker>
          <c:xVal>
            <c:numRef>
              <c:f>Scenarios!$J$73:$K$73</c:f>
              <c:numCache>
                <c:formatCode>0%</c:formatCode>
                <c:ptCount val="2"/>
                <c:pt idx="0">
                  <c:v>0</c:v>
                </c:pt>
                <c:pt idx="1">
                  <c:v>0.5</c:v>
                </c:pt>
              </c:numCache>
            </c:numRef>
          </c:xVal>
          <c:yVal>
            <c:numRef>
              <c:f>Scenarios!$BA$49:$BB$49</c:f>
              <c:numCache>
                <c:formatCode>#,##0</c:formatCode>
                <c:ptCount val="2"/>
                <c:pt idx="0">
                  <c:v>-136461.92448000159</c:v>
                </c:pt>
                <c:pt idx="1">
                  <c:v>-9625.2087646425789</c:v>
                </c:pt>
              </c:numCache>
            </c:numRef>
          </c:yVal>
          <c:smooth val="0"/>
          <c:extLst>
            <c:ext xmlns:c16="http://schemas.microsoft.com/office/drawing/2014/chart" uri="{C3380CC4-5D6E-409C-BE32-E72D297353CC}">
              <c16:uniqueId val="{00000005-EC01-4E8F-AA38-9A4D3AACB6D3}"/>
            </c:ext>
          </c:extLst>
        </c:ser>
        <c:dLbls>
          <c:showLegendKey val="0"/>
          <c:showVal val="0"/>
          <c:showCatName val="0"/>
          <c:showSerName val="0"/>
          <c:showPercent val="0"/>
          <c:showBubbleSize val="0"/>
        </c:dLbls>
        <c:axId val="835424800"/>
        <c:axId val="835427424"/>
      </c:scatterChart>
      <c:valAx>
        <c:axId val="835424800"/>
        <c:scaling>
          <c:orientation val="minMax"/>
          <c:max val="0.5"/>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Investment support</a:t>
                </a:r>
              </a:p>
            </c:rich>
          </c:tx>
          <c:layout>
            <c:manualLayout>
              <c:xMode val="edge"/>
              <c:yMode val="edge"/>
              <c:x val="0.39474160468108382"/>
              <c:y val="0.821200506186726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427424"/>
        <c:crosses val="autoZero"/>
        <c:crossBetween val="midCat"/>
      </c:valAx>
      <c:valAx>
        <c:axId val="835427424"/>
        <c:scaling>
          <c:orientation val="minMax"/>
          <c:max val="100000"/>
          <c:min val="-14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NPV (</a:t>
                </a:r>
                <a:r>
                  <a:rPr lang="fi-FI" err="1"/>
                  <a:t>kEUR</a:t>
                </a:r>
                <a:r>
                  <a:rPr lang="fi-FI"/>
                  <a:t>)</a:t>
                </a:r>
              </a:p>
            </c:rich>
          </c:tx>
          <c:layout>
            <c:manualLayout>
              <c:xMode val="edge"/>
              <c:yMode val="edge"/>
              <c:x val="1.7907104989356552E-3"/>
              <c:y val="2.4382696706671475E-3"/>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424800"/>
        <c:crosses val="autoZero"/>
        <c:crossBetween val="midCat"/>
        <c:majorUnit val="20000"/>
      </c:valAx>
      <c:spPr>
        <a:noFill/>
        <a:ln>
          <a:noFill/>
        </a:ln>
        <a:effectLst/>
      </c:spPr>
    </c:plotArea>
    <c:legend>
      <c:legendPos val="b"/>
      <c:layout>
        <c:manualLayout>
          <c:xMode val="edge"/>
          <c:yMode val="edge"/>
          <c:x val="0.10468187407732893"/>
          <c:y val="0.90299606299212598"/>
          <c:w val="0.82827411905657577"/>
          <c:h val="9.700393700787401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41007524227109E-2"/>
          <c:y val="0.12756836667547033"/>
          <c:w val="0.87291454489797671"/>
          <c:h val="0.6740964566929134"/>
        </c:manualLayout>
      </c:layout>
      <c:scatterChart>
        <c:scatterStyle val="lineMarker"/>
        <c:varyColors val="0"/>
        <c:ser>
          <c:idx val="0"/>
          <c:order val="0"/>
          <c:tx>
            <c:strRef>
              <c:f>Scenarios!$J$72</c:f>
              <c:strCache>
                <c:ptCount val="1"/>
                <c:pt idx="0">
                  <c:v>Pulp Mill</c:v>
                </c:pt>
              </c:strCache>
            </c:strRef>
          </c:tx>
          <c:spPr>
            <a:ln w="28575" cap="rnd">
              <a:solidFill>
                <a:schemeClr val="accent5">
                  <a:lumMod val="50000"/>
                </a:schemeClr>
              </a:solidFill>
              <a:round/>
            </a:ln>
            <a:effectLst/>
          </c:spPr>
          <c:marker>
            <c:symbol val="none"/>
          </c:marker>
          <c:xVal>
            <c:numRef>
              <c:f>Scenarios!$J$73:$K$73</c:f>
              <c:numCache>
                <c:formatCode>0%</c:formatCode>
                <c:ptCount val="2"/>
                <c:pt idx="0">
                  <c:v>0</c:v>
                </c:pt>
                <c:pt idx="1">
                  <c:v>0.5</c:v>
                </c:pt>
              </c:numCache>
            </c:numRef>
          </c:xVal>
          <c:yVal>
            <c:numRef>
              <c:f>Scenarios!$H$52:$I$52</c:f>
              <c:numCache>
                <c:formatCode>0.00%</c:formatCode>
                <c:ptCount val="2"/>
                <c:pt idx="0">
                  <c:v>9.1119217823315113E-2</c:v>
                </c:pt>
                <c:pt idx="1">
                  <c:v>0.18615397652916799</c:v>
                </c:pt>
              </c:numCache>
            </c:numRef>
          </c:yVal>
          <c:smooth val="0"/>
          <c:extLst>
            <c:ext xmlns:c16="http://schemas.microsoft.com/office/drawing/2014/chart" uri="{C3380CC4-5D6E-409C-BE32-E72D297353CC}">
              <c16:uniqueId val="{00000000-B6F3-4EC5-89C5-4AF70BCC5E6F}"/>
            </c:ext>
          </c:extLst>
        </c:ser>
        <c:ser>
          <c:idx val="1"/>
          <c:order val="1"/>
          <c:tx>
            <c:strRef>
              <c:f>Scenarios!$V$72</c:f>
              <c:strCache>
                <c:ptCount val="1"/>
                <c:pt idx="0">
                  <c:v>Saw Steam+DH</c:v>
                </c:pt>
              </c:strCache>
            </c:strRef>
          </c:tx>
          <c:spPr>
            <a:ln w="28575" cap="rnd">
              <a:solidFill>
                <a:schemeClr val="accent4">
                  <a:lumMod val="60000"/>
                  <a:lumOff val="40000"/>
                </a:schemeClr>
              </a:solidFill>
              <a:round/>
            </a:ln>
            <a:effectLst/>
          </c:spPr>
          <c:marker>
            <c:symbol val="none"/>
          </c:marker>
          <c:xVal>
            <c:numRef>
              <c:f>Scenarios!$J$73:$K$73</c:f>
              <c:numCache>
                <c:formatCode>0%</c:formatCode>
                <c:ptCount val="2"/>
                <c:pt idx="0">
                  <c:v>0</c:v>
                </c:pt>
                <c:pt idx="1">
                  <c:v>0.5</c:v>
                </c:pt>
              </c:numCache>
            </c:numRef>
          </c:xVal>
          <c:yVal>
            <c:numRef>
              <c:f>Scenarios!$T$52:$U$52</c:f>
              <c:numCache>
                <c:formatCode>0.00%</c:formatCode>
                <c:ptCount val="2"/>
                <c:pt idx="0">
                  <c:v>5.3131339829907587E-2</c:v>
                </c:pt>
                <c:pt idx="1">
                  <c:v>0.13232747987439364</c:v>
                </c:pt>
              </c:numCache>
            </c:numRef>
          </c:yVal>
          <c:smooth val="0"/>
          <c:extLst>
            <c:ext xmlns:c16="http://schemas.microsoft.com/office/drawing/2014/chart" uri="{C3380CC4-5D6E-409C-BE32-E72D297353CC}">
              <c16:uniqueId val="{00000001-B6F3-4EC5-89C5-4AF70BCC5E6F}"/>
            </c:ext>
          </c:extLst>
        </c:ser>
        <c:ser>
          <c:idx val="3"/>
          <c:order val="2"/>
          <c:tx>
            <c:strRef>
              <c:f>Scenarios!$AH$6</c:f>
              <c:strCache>
                <c:ptCount val="1"/>
                <c:pt idx="0">
                  <c:v>City Refinery</c:v>
                </c:pt>
              </c:strCache>
            </c:strRef>
          </c:tx>
          <c:spPr>
            <a:ln w="28575" cap="rnd">
              <a:solidFill>
                <a:schemeClr val="accent5">
                  <a:lumMod val="25000"/>
                </a:schemeClr>
              </a:solidFill>
              <a:round/>
            </a:ln>
            <a:effectLst/>
          </c:spPr>
          <c:marker>
            <c:symbol val="none"/>
          </c:marker>
          <c:xVal>
            <c:numRef>
              <c:f>Scenarios!$J$73:$K$73</c:f>
              <c:numCache>
                <c:formatCode>0%</c:formatCode>
                <c:ptCount val="2"/>
                <c:pt idx="0">
                  <c:v>0</c:v>
                </c:pt>
                <c:pt idx="1">
                  <c:v>0.5</c:v>
                </c:pt>
              </c:numCache>
            </c:numRef>
          </c:xVal>
          <c:yVal>
            <c:numRef>
              <c:f>Scenarios!$AF$52:$AG$52</c:f>
              <c:numCache>
                <c:formatCode>0.00%</c:formatCode>
                <c:ptCount val="2"/>
                <c:pt idx="0">
                  <c:v>8.6033909503929973E-2</c:v>
                </c:pt>
                <c:pt idx="1">
                  <c:v>0.17882322857469202</c:v>
                </c:pt>
              </c:numCache>
            </c:numRef>
          </c:yVal>
          <c:smooth val="0"/>
          <c:extLst>
            <c:ext xmlns:c16="http://schemas.microsoft.com/office/drawing/2014/chart" uri="{C3380CC4-5D6E-409C-BE32-E72D297353CC}">
              <c16:uniqueId val="{00000002-B6F3-4EC5-89C5-4AF70BCC5E6F}"/>
            </c:ext>
          </c:extLst>
        </c:ser>
        <c:ser>
          <c:idx val="2"/>
          <c:order val="3"/>
          <c:tx>
            <c:strRef>
              <c:f>Scenarios!$AM$6</c:f>
              <c:strCache>
                <c:ptCount val="1"/>
                <c:pt idx="0">
                  <c:v>Straw DH only</c:v>
                </c:pt>
              </c:strCache>
            </c:strRef>
          </c:tx>
          <c:spPr>
            <a:ln w="28575" cap="rnd">
              <a:solidFill>
                <a:schemeClr val="accent2">
                  <a:lumMod val="40000"/>
                  <a:lumOff val="60000"/>
                </a:schemeClr>
              </a:solidFill>
              <a:round/>
            </a:ln>
            <a:effectLst/>
          </c:spPr>
          <c:marker>
            <c:symbol val="none"/>
          </c:marker>
          <c:xVal>
            <c:numRef>
              <c:f>Scenarios!$J$73:$K$73</c:f>
              <c:numCache>
                <c:formatCode>0%</c:formatCode>
                <c:ptCount val="2"/>
                <c:pt idx="0">
                  <c:v>0</c:v>
                </c:pt>
                <c:pt idx="1">
                  <c:v>0.5</c:v>
                </c:pt>
              </c:numCache>
            </c:numRef>
          </c:xVal>
          <c:yVal>
            <c:numRef>
              <c:f>Scenarios!$AM$52:$AN$52</c:f>
              <c:numCache>
                <c:formatCode>0.00%</c:formatCode>
                <c:ptCount val="2"/>
                <c:pt idx="0">
                  <c:v>7.2510729507615723E-2</c:v>
                </c:pt>
                <c:pt idx="1">
                  <c:v>0.1594747970479391</c:v>
                </c:pt>
              </c:numCache>
            </c:numRef>
          </c:yVal>
          <c:smooth val="0"/>
          <c:extLst>
            <c:ext xmlns:c16="http://schemas.microsoft.com/office/drawing/2014/chart" uri="{C3380CC4-5D6E-409C-BE32-E72D297353CC}">
              <c16:uniqueId val="{00000003-B6F3-4EC5-89C5-4AF70BCC5E6F}"/>
            </c:ext>
          </c:extLst>
        </c:ser>
        <c:ser>
          <c:idx val="4"/>
          <c:order val="4"/>
          <c:tx>
            <c:strRef>
              <c:f>Scenarios!$AT$6</c:f>
              <c:strCache>
                <c:ptCount val="1"/>
                <c:pt idx="0">
                  <c:v>Straw SC+DH</c:v>
                </c:pt>
              </c:strCache>
            </c:strRef>
          </c:tx>
          <c:spPr>
            <a:ln w="28575" cap="rnd">
              <a:solidFill>
                <a:schemeClr val="accent1">
                  <a:lumMod val="50000"/>
                </a:schemeClr>
              </a:solidFill>
              <a:round/>
            </a:ln>
            <a:effectLst/>
          </c:spPr>
          <c:marker>
            <c:symbol val="none"/>
          </c:marker>
          <c:xVal>
            <c:numRef>
              <c:f>Scenarios!$J$73:$K$73</c:f>
              <c:numCache>
                <c:formatCode>0%</c:formatCode>
                <c:ptCount val="2"/>
                <c:pt idx="0">
                  <c:v>0</c:v>
                </c:pt>
                <c:pt idx="1">
                  <c:v>0.5</c:v>
                </c:pt>
              </c:numCache>
            </c:numRef>
          </c:xVal>
          <c:yVal>
            <c:numRef>
              <c:f>Scenarios!$AT$52:$AU$52</c:f>
              <c:numCache>
                <c:formatCode>0.00%</c:formatCode>
                <c:ptCount val="2"/>
                <c:pt idx="0">
                  <c:v>6.9491198908886664E-2</c:v>
                </c:pt>
                <c:pt idx="1">
                  <c:v>0.15528562970150639</c:v>
                </c:pt>
              </c:numCache>
            </c:numRef>
          </c:yVal>
          <c:smooth val="0"/>
          <c:extLst>
            <c:ext xmlns:c16="http://schemas.microsoft.com/office/drawing/2014/chart" uri="{C3380CC4-5D6E-409C-BE32-E72D297353CC}">
              <c16:uniqueId val="{00000004-B6F3-4EC5-89C5-4AF70BCC5E6F}"/>
            </c:ext>
          </c:extLst>
        </c:ser>
        <c:ser>
          <c:idx val="5"/>
          <c:order val="5"/>
          <c:tx>
            <c:strRef>
              <c:f>Scenarios!$BA$6</c:f>
              <c:strCache>
                <c:ptCount val="1"/>
                <c:pt idx="0">
                  <c:v>Straw SC</c:v>
                </c:pt>
              </c:strCache>
            </c:strRef>
          </c:tx>
          <c:spPr>
            <a:ln w="28575" cap="rnd">
              <a:solidFill>
                <a:schemeClr val="accent2"/>
              </a:solidFill>
              <a:round/>
            </a:ln>
            <a:effectLst/>
          </c:spPr>
          <c:marker>
            <c:symbol val="none"/>
          </c:marker>
          <c:xVal>
            <c:numRef>
              <c:f>Scenarios!$J$73:$K$73</c:f>
              <c:numCache>
                <c:formatCode>0%</c:formatCode>
                <c:ptCount val="2"/>
                <c:pt idx="0">
                  <c:v>0</c:v>
                </c:pt>
                <c:pt idx="1">
                  <c:v>0.5</c:v>
                </c:pt>
              </c:numCache>
            </c:numRef>
          </c:xVal>
          <c:yVal>
            <c:numRef>
              <c:f>Scenarios!$BA$52:$BB$52</c:f>
              <c:numCache>
                <c:formatCode>0.00%</c:formatCode>
                <c:ptCount val="2"/>
                <c:pt idx="0">
                  <c:v>2.2074624229072137E-2</c:v>
                </c:pt>
                <c:pt idx="1">
                  <c:v>9.0678794971041032E-2</c:v>
                </c:pt>
              </c:numCache>
            </c:numRef>
          </c:yVal>
          <c:smooth val="0"/>
          <c:extLst>
            <c:ext xmlns:c16="http://schemas.microsoft.com/office/drawing/2014/chart" uri="{C3380CC4-5D6E-409C-BE32-E72D297353CC}">
              <c16:uniqueId val="{00000005-B6F3-4EC5-89C5-4AF70BCC5E6F}"/>
            </c:ext>
          </c:extLst>
        </c:ser>
        <c:dLbls>
          <c:showLegendKey val="0"/>
          <c:showVal val="0"/>
          <c:showCatName val="0"/>
          <c:showSerName val="0"/>
          <c:showPercent val="0"/>
          <c:showBubbleSize val="0"/>
        </c:dLbls>
        <c:axId val="835424800"/>
        <c:axId val="835427424"/>
      </c:scatterChart>
      <c:valAx>
        <c:axId val="835424800"/>
        <c:scaling>
          <c:orientation val="minMax"/>
          <c:max val="0.5"/>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Investment support</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427424"/>
        <c:crosses val="autoZero"/>
        <c:crossBetween val="midCat"/>
      </c:valAx>
      <c:valAx>
        <c:axId val="835427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IRR</a:t>
                </a:r>
              </a:p>
            </c:rich>
          </c:tx>
          <c:layout>
            <c:manualLayout>
              <c:xMode val="edge"/>
              <c:yMode val="edge"/>
              <c:x val="1.7907104989356552E-3"/>
              <c:y val="2.4382696706671475E-3"/>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424800"/>
        <c:crosses val="autoZero"/>
        <c:crossBetween val="midCat"/>
      </c:valAx>
      <c:spPr>
        <a:noFill/>
        <a:ln>
          <a:noFill/>
        </a:ln>
        <a:effectLst/>
      </c:spPr>
    </c:plotArea>
    <c:legend>
      <c:legendPos val="b"/>
      <c:layout>
        <c:manualLayout>
          <c:xMode val="edge"/>
          <c:yMode val="edge"/>
          <c:x val="6.4534643645322742E-2"/>
          <c:y val="0.9101389201349831"/>
          <c:w val="0.88849505768178327"/>
          <c:h val="8.98610798650168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93086128230961E-2"/>
          <c:y val="0.12852699662542183"/>
          <c:w val="0.88002159244952027"/>
          <c:h val="0.60108745781777273"/>
        </c:manualLayout>
      </c:layout>
      <c:scatterChart>
        <c:scatterStyle val="lineMarker"/>
        <c:varyColors val="0"/>
        <c:ser>
          <c:idx val="0"/>
          <c:order val="0"/>
          <c:tx>
            <c:strRef>
              <c:f>Scenarios!$H$72</c:f>
              <c:strCache>
                <c:ptCount val="1"/>
                <c:pt idx="0">
                  <c:v>Pulp Mill</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xVal>
            <c:numRef>
              <c:f>Scenarios!$H$73:$I$73</c:f>
              <c:numCache>
                <c:formatCode>0%</c:formatCode>
                <c:ptCount val="2"/>
                <c:pt idx="0">
                  <c:v>0</c:v>
                </c:pt>
                <c:pt idx="1">
                  <c:v>0.5</c:v>
                </c:pt>
              </c:numCache>
            </c:numRef>
          </c:xVal>
          <c:yVal>
            <c:numRef>
              <c:f>Scenarios!$H$74:$I$74</c:f>
              <c:numCache>
                <c:formatCode>#,##0.00</c:formatCode>
                <c:ptCount val="2"/>
                <c:pt idx="0">
                  <c:v>1.60799829879187</c:v>
                </c:pt>
                <c:pt idx="1">
                  <c:v>1.263701726234659</c:v>
                </c:pt>
              </c:numCache>
            </c:numRef>
          </c:yVal>
          <c:smooth val="0"/>
          <c:extLst>
            <c:ext xmlns:c16="http://schemas.microsoft.com/office/drawing/2014/chart" uri="{C3380CC4-5D6E-409C-BE32-E72D297353CC}">
              <c16:uniqueId val="{00000000-CC9B-4447-A90C-AA91FF674CFE}"/>
            </c:ext>
          </c:extLst>
        </c:ser>
        <c:ser>
          <c:idx val="2"/>
          <c:order val="2"/>
          <c:tx>
            <c:strRef>
              <c:f>Scenarios!$R$72</c:f>
              <c:strCache>
                <c:ptCount val="1"/>
                <c:pt idx="0">
                  <c:v>Saw Steam+DH</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xVal>
            <c:numRef>
              <c:f>Scenarios!$R$73:$S$73</c:f>
              <c:numCache>
                <c:formatCode>0%</c:formatCode>
                <c:ptCount val="2"/>
                <c:pt idx="0">
                  <c:v>0</c:v>
                </c:pt>
                <c:pt idx="1">
                  <c:v>0.5</c:v>
                </c:pt>
              </c:numCache>
            </c:numRef>
          </c:xVal>
          <c:yVal>
            <c:numRef>
              <c:f>Scenarios!$R$74:$S$74</c:f>
              <c:numCache>
                <c:formatCode>#,##0.00</c:formatCode>
                <c:ptCount val="2"/>
                <c:pt idx="0">
                  <c:v>1.8809372789761203</c:v>
                </c:pt>
                <c:pt idx="1">
                  <c:v>1.4185718390789188</c:v>
                </c:pt>
              </c:numCache>
            </c:numRef>
          </c:yVal>
          <c:smooth val="0"/>
          <c:extLst>
            <c:ext xmlns:c16="http://schemas.microsoft.com/office/drawing/2014/chart" uri="{C3380CC4-5D6E-409C-BE32-E72D297353CC}">
              <c16:uniqueId val="{00000001-CC9B-4447-A90C-AA91FF674CFE}"/>
            </c:ext>
          </c:extLst>
        </c:ser>
        <c:ser>
          <c:idx val="5"/>
          <c:order val="4"/>
          <c:tx>
            <c:strRef>
              <c:f>Scenarios!$AB$72</c:f>
              <c:strCache>
                <c:ptCount val="1"/>
                <c:pt idx="0">
                  <c:v>City Refinery</c:v>
                </c:pt>
              </c:strCache>
            </c:strRef>
          </c:tx>
          <c:spPr>
            <a:ln w="28575" cap="rnd">
              <a:solidFill>
                <a:schemeClr val="accent5">
                  <a:lumMod val="25000"/>
                </a:schemeClr>
              </a:solidFill>
              <a:round/>
            </a:ln>
            <a:effectLst/>
          </c:spPr>
          <c:marker>
            <c:symbol val="circle"/>
            <c:size val="5"/>
            <c:spPr>
              <a:solidFill>
                <a:schemeClr val="accent5">
                  <a:lumMod val="25000"/>
                </a:schemeClr>
              </a:solidFill>
              <a:ln w="9525">
                <a:solidFill>
                  <a:schemeClr val="accent5">
                    <a:lumMod val="25000"/>
                  </a:schemeClr>
                </a:solidFill>
              </a:ln>
              <a:effectLst/>
            </c:spPr>
          </c:marker>
          <c:xVal>
            <c:numRef>
              <c:f>Scenarios!$AB$73:$AC$73</c:f>
              <c:numCache>
                <c:formatCode>0%</c:formatCode>
                <c:ptCount val="2"/>
                <c:pt idx="0">
                  <c:v>0</c:v>
                </c:pt>
                <c:pt idx="1">
                  <c:v>0.5</c:v>
                </c:pt>
              </c:numCache>
            </c:numRef>
          </c:xVal>
          <c:yVal>
            <c:numRef>
              <c:f>Scenarios!$AB$74:$AC$74</c:f>
              <c:numCache>
                <c:formatCode>#,##0.00</c:formatCode>
                <c:ptCount val="2"/>
                <c:pt idx="0">
                  <c:v>1.6564876471787462</c:v>
                </c:pt>
                <c:pt idx="1">
                  <c:v>1.2551341883775191</c:v>
                </c:pt>
              </c:numCache>
            </c:numRef>
          </c:yVal>
          <c:smooth val="0"/>
          <c:extLst>
            <c:ext xmlns:c16="http://schemas.microsoft.com/office/drawing/2014/chart" uri="{C3380CC4-5D6E-409C-BE32-E72D297353CC}">
              <c16:uniqueId val="{00000002-CC9B-4447-A90C-AA91FF674CFE}"/>
            </c:ext>
          </c:extLst>
        </c:ser>
        <c:ser>
          <c:idx val="6"/>
          <c:order val="5"/>
          <c:tx>
            <c:strRef>
              <c:f>Scenarios!$AG$72</c:f>
              <c:strCache>
                <c:ptCount val="1"/>
                <c:pt idx="0">
                  <c:v>Straw DH only</c:v>
                </c:pt>
              </c:strCache>
            </c:strRef>
          </c:tx>
          <c:spPr>
            <a:ln w="28575" cap="rnd">
              <a:solidFill>
                <a:schemeClr val="accent2">
                  <a:lumMod val="40000"/>
                  <a:lumOff val="60000"/>
                </a:schemeClr>
              </a:solidFill>
              <a:round/>
            </a:ln>
            <a:effectLst/>
          </c:spPr>
          <c:marker>
            <c:symbol val="circle"/>
            <c:size val="5"/>
            <c:spPr>
              <a:solidFill>
                <a:schemeClr val="accent2">
                  <a:lumMod val="40000"/>
                  <a:lumOff val="60000"/>
                </a:schemeClr>
              </a:solidFill>
              <a:ln w="9525">
                <a:solidFill>
                  <a:schemeClr val="accent2">
                    <a:lumMod val="40000"/>
                    <a:lumOff val="60000"/>
                  </a:schemeClr>
                </a:solidFill>
              </a:ln>
              <a:effectLst/>
            </c:spPr>
          </c:marker>
          <c:xVal>
            <c:numRef>
              <c:f>Scenarios!$AG$73:$AH$73</c:f>
              <c:numCache>
                <c:formatCode>0%</c:formatCode>
                <c:ptCount val="2"/>
                <c:pt idx="0">
                  <c:v>0</c:v>
                </c:pt>
                <c:pt idx="1">
                  <c:v>0.5</c:v>
                </c:pt>
              </c:numCache>
            </c:numRef>
          </c:xVal>
          <c:yVal>
            <c:numRef>
              <c:f>Scenarios!$AG$74:$AH$74</c:f>
              <c:numCache>
                <c:formatCode>#,##0.00</c:formatCode>
                <c:ptCount val="2"/>
                <c:pt idx="0">
                  <c:v>1.7479251685121564</c:v>
                </c:pt>
                <c:pt idx="1">
                  <c:v>1.3210681566446911</c:v>
                </c:pt>
              </c:numCache>
            </c:numRef>
          </c:yVal>
          <c:smooth val="0"/>
          <c:extLst>
            <c:ext xmlns:c16="http://schemas.microsoft.com/office/drawing/2014/chart" uri="{C3380CC4-5D6E-409C-BE32-E72D297353CC}">
              <c16:uniqueId val="{00000003-CC9B-4447-A90C-AA91FF674CFE}"/>
            </c:ext>
          </c:extLst>
        </c:ser>
        <c:ser>
          <c:idx val="7"/>
          <c:order val="6"/>
          <c:tx>
            <c:strRef>
              <c:f>Scenarios!$AL$72</c:f>
              <c:strCache>
                <c:ptCount val="1"/>
                <c:pt idx="0">
                  <c:v>Straw SC+DH</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xVal>
            <c:numRef>
              <c:f>Scenarios!$AL$73:$AM$73</c:f>
              <c:numCache>
                <c:formatCode>0%</c:formatCode>
                <c:ptCount val="2"/>
                <c:pt idx="0">
                  <c:v>0</c:v>
                </c:pt>
                <c:pt idx="1">
                  <c:v>0.5</c:v>
                </c:pt>
              </c:numCache>
            </c:numRef>
          </c:xVal>
          <c:yVal>
            <c:numRef>
              <c:f>Scenarios!$AL$74:$AM$74</c:f>
              <c:numCache>
                <c:formatCode>#,##0.00</c:formatCode>
                <c:ptCount val="2"/>
                <c:pt idx="0">
                  <c:v>1.8052871332558904</c:v>
                </c:pt>
                <c:pt idx="1">
                  <c:v>1.3170716506319222</c:v>
                </c:pt>
              </c:numCache>
            </c:numRef>
          </c:yVal>
          <c:smooth val="0"/>
          <c:extLst>
            <c:ext xmlns:c16="http://schemas.microsoft.com/office/drawing/2014/chart" uri="{C3380CC4-5D6E-409C-BE32-E72D297353CC}">
              <c16:uniqueId val="{00000004-CC9B-4447-A90C-AA91FF674CFE}"/>
            </c:ext>
          </c:extLst>
        </c:ser>
        <c:ser>
          <c:idx val="8"/>
          <c:order val="7"/>
          <c:tx>
            <c:strRef>
              <c:f>Scenarios!$AQ$72</c:f>
              <c:strCache>
                <c:ptCount val="1"/>
                <c:pt idx="0">
                  <c:v>Straw SC</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9-CC9B-4447-A90C-AA91FF674CFE}"/>
              </c:ext>
            </c:extLst>
          </c:dPt>
          <c:xVal>
            <c:numRef>
              <c:f>Scenarios!$AQ$73:$AR$73</c:f>
              <c:numCache>
                <c:formatCode>0%</c:formatCode>
                <c:ptCount val="2"/>
                <c:pt idx="0">
                  <c:v>0</c:v>
                </c:pt>
                <c:pt idx="1">
                  <c:v>0.5</c:v>
                </c:pt>
              </c:numCache>
            </c:numRef>
          </c:xVal>
          <c:yVal>
            <c:numRef>
              <c:f>Scenarios!$AQ$74:$AR$74</c:f>
              <c:numCache>
                <c:formatCode>#,##0.00</c:formatCode>
                <c:ptCount val="2"/>
                <c:pt idx="0">
                  <c:v>2.0407929054150165</c:v>
                </c:pt>
                <c:pt idx="1">
                  <c:v>1.5668442035814218</c:v>
                </c:pt>
              </c:numCache>
            </c:numRef>
          </c:yVal>
          <c:smooth val="0"/>
          <c:extLst>
            <c:ext xmlns:c16="http://schemas.microsoft.com/office/drawing/2014/chart" uri="{C3380CC4-5D6E-409C-BE32-E72D297353CC}">
              <c16:uniqueId val="{00000005-CC9B-4447-A90C-AA91FF674CFE}"/>
            </c:ext>
          </c:extLst>
        </c:ser>
        <c:dLbls>
          <c:showLegendKey val="0"/>
          <c:showVal val="0"/>
          <c:showCatName val="0"/>
          <c:showSerName val="0"/>
          <c:showPercent val="0"/>
          <c:showBubbleSize val="0"/>
        </c:dLbls>
        <c:axId val="855403848"/>
        <c:axId val="855404504"/>
        <c:extLst>
          <c:ext xmlns:c15="http://schemas.microsoft.com/office/drawing/2012/chart" uri="{02D57815-91ED-43cb-92C2-25804820EDAC}">
            <c15:filteredScatterSeries>
              <c15:ser>
                <c:idx val="1"/>
                <c:order val="1"/>
                <c:tx>
                  <c:strRef>
                    <c:extLst>
                      <c:ext uri="{02D57815-91ED-43cb-92C2-25804820EDAC}">
                        <c15:formulaRef>
                          <c15:sqref>Scenarios!$M$72</c15:sqref>
                        </c15:formulaRef>
                      </c:ext>
                    </c:extLst>
                    <c:strCache>
                      <c:ptCount val="1"/>
                      <c:pt idx="0">
                        <c:v>Saw STG+DH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Scenarios!$M$73:$N$73</c15:sqref>
                        </c15:formulaRef>
                      </c:ext>
                    </c:extLst>
                    <c:numCache>
                      <c:formatCode>0%</c:formatCode>
                      <c:ptCount val="2"/>
                      <c:pt idx="0">
                        <c:v>0</c:v>
                      </c:pt>
                      <c:pt idx="1">
                        <c:v>0.5</c:v>
                      </c:pt>
                    </c:numCache>
                  </c:numRef>
                </c:xVal>
                <c:yVal>
                  <c:numRef>
                    <c:extLst>
                      <c:ext uri="{02D57815-91ED-43cb-92C2-25804820EDAC}">
                        <c15:formulaRef>
                          <c15:sqref>Scenarios!$M$74:$N$74</c15:sqref>
                        </c15:formulaRef>
                      </c:ext>
                    </c:extLst>
                    <c:numCache>
                      <c:formatCode>#,##0.00</c:formatCode>
                      <c:ptCount val="2"/>
                      <c:pt idx="0">
                        <c:v>1.9821552355082941</c:v>
                      </c:pt>
                      <c:pt idx="1">
                        <c:v>1.4819696514399732</c:v>
                      </c:pt>
                    </c:numCache>
                  </c:numRef>
                </c:yVal>
                <c:smooth val="0"/>
                <c:extLst>
                  <c:ext xmlns:c16="http://schemas.microsoft.com/office/drawing/2014/chart" uri="{C3380CC4-5D6E-409C-BE32-E72D297353CC}">
                    <c16:uniqueId val="{00000006-CC9B-4447-A90C-AA91FF674CFE}"/>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Scenarios!$W$72</c15:sqref>
                        </c15:formulaRef>
                      </c:ext>
                    </c:extLst>
                    <c:strCache>
                      <c:ptCount val="1"/>
                      <c:pt idx="0">
                        <c:v>Saw DH only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Scenarios!$W$73:$X$73</c15:sqref>
                        </c15:formulaRef>
                      </c:ext>
                    </c:extLst>
                    <c:numCache>
                      <c:formatCode>0%</c:formatCode>
                      <c:ptCount val="2"/>
                      <c:pt idx="0">
                        <c:v>0</c:v>
                      </c:pt>
                      <c:pt idx="1">
                        <c:v>0.5</c:v>
                      </c:pt>
                    </c:numCache>
                  </c:numRef>
                </c:xVal>
                <c:yVal>
                  <c:numRef>
                    <c:extLst xmlns:c15="http://schemas.microsoft.com/office/drawing/2012/chart">
                      <c:ext xmlns:c15="http://schemas.microsoft.com/office/drawing/2012/chart" uri="{02D57815-91ED-43cb-92C2-25804820EDAC}">
                        <c15:formulaRef>
                          <c15:sqref>Scenarios!$W$74:$X$74</c15:sqref>
                        </c15:formulaRef>
                      </c:ext>
                    </c:extLst>
                    <c:numCache>
                      <c:formatCode>#,##0.00</c:formatCode>
                      <c:ptCount val="2"/>
                      <c:pt idx="0">
                        <c:v>1.7919506197168951</c:v>
                      </c:pt>
                      <c:pt idx="1">
                        <c:v>1.3321639417835676</c:v>
                      </c:pt>
                    </c:numCache>
                  </c:numRef>
                </c:yVal>
                <c:smooth val="0"/>
                <c:extLst xmlns:c15="http://schemas.microsoft.com/office/drawing/2012/chart">
                  <c:ext xmlns:c16="http://schemas.microsoft.com/office/drawing/2014/chart" uri="{C3380CC4-5D6E-409C-BE32-E72D297353CC}">
                    <c16:uniqueId val="{00000007-CC9B-4447-A90C-AA91FF674CFE}"/>
                  </c:ext>
                </c:extLst>
              </c15:ser>
            </c15:filteredScatterSeries>
          </c:ext>
        </c:extLst>
      </c:scatterChart>
      <c:valAx>
        <c:axId val="855403848"/>
        <c:scaling>
          <c:orientation val="minMax"/>
          <c:max val="0.5"/>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Investment support</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4504"/>
        <c:crosses val="autoZero"/>
        <c:crossBetween val="midCat"/>
        <c:majorUnit val="0.1"/>
      </c:valAx>
      <c:valAx>
        <c:axId val="855404504"/>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err="1"/>
                  <a:t>Biocrude</a:t>
                </a:r>
                <a:r>
                  <a:rPr lang="fi-FI"/>
                  <a:t> </a:t>
                </a:r>
                <a:r>
                  <a:rPr lang="fi-FI" err="1"/>
                  <a:t>price</a:t>
                </a:r>
                <a:r>
                  <a:rPr lang="fi-FI"/>
                  <a:t> (EUR/kg)</a:t>
                </a:r>
              </a:p>
            </c:rich>
          </c:tx>
          <c:layout>
            <c:manualLayout>
              <c:xMode val="edge"/>
              <c:yMode val="edge"/>
              <c:x val="2.2222222222222223E-2"/>
              <c:y val="1.6635680956547105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38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93086128230961E-2"/>
          <c:y val="0.13209842519685039"/>
          <c:w val="0.88002159244952027"/>
          <c:h val="0.59751602924634417"/>
        </c:manualLayout>
      </c:layout>
      <c:scatterChart>
        <c:scatterStyle val="lineMarker"/>
        <c:varyColors val="0"/>
        <c:ser>
          <c:idx val="0"/>
          <c:order val="0"/>
          <c:tx>
            <c:strRef>
              <c:f>Scenarios!$H$72</c:f>
              <c:strCache>
                <c:ptCount val="1"/>
                <c:pt idx="0">
                  <c:v>Pulp Mill</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xVal>
            <c:numRef>
              <c:f>Scenarios!$H$73:$I$73</c:f>
              <c:numCache>
                <c:formatCode>0%</c:formatCode>
                <c:ptCount val="2"/>
                <c:pt idx="0">
                  <c:v>0</c:v>
                </c:pt>
                <c:pt idx="1">
                  <c:v>0.5</c:v>
                </c:pt>
              </c:numCache>
            </c:numRef>
          </c:xVal>
          <c:yVal>
            <c:numRef>
              <c:f>Scenarios!$J$74:$K$74</c:f>
              <c:numCache>
                <c:formatCode>#,##0.00</c:formatCode>
                <c:ptCount val="2"/>
                <c:pt idx="0">
                  <c:v>1.367432639294976</c:v>
                </c:pt>
                <c:pt idx="1">
                  <c:v>1.1402387990260363</c:v>
                </c:pt>
              </c:numCache>
            </c:numRef>
          </c:yVal>
          <c:smooth val="0"/>
          <c:extLst>
            <c:ext xmlns:c16="http://schemas.microsoft.com/office/drawing/2014/chart" uri="{C3380CC4-5D6E-409C-BE32-E72D297353CC}">
              <c16:uniqueId val="{00000000-C9D3-4248-8F02-A43CA8B50648}"/>
            </c:ext>
          </c:extLst>
        </c:ser>
        <c:ser>
          <c:idx val="2"/>
          <c:order val="2"/>
          <c:tx>
            <c:strRef>
              <c:f>Scenarios!$R$72</c:f>
              <c:strCache>
                <c:ptCount val="1"/>
                <c:pt idx="0">
                  <c:v>Saw Steam+DH</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xVal>
            <c:numRef>
              <c:f>Scenarios!$R$73:$S$73</c:f>
              <c:numCache>
                <c:formatCode>0%</c:formatCode>
                <c:ptCount val="2"/>
                <c:pt idx="0">
                  <c:v>0</c:v>
                </c:pt>
                <c:pt idx="1">
                  <c:v>0.5</c:v>
                </c:pt>
              </c:numCache>
            </c:numRef>
          </c:xVal>
          <c:yVal>
            <c:numRef>
              <c:f>Scenarios!$T$74:$U$74</c:f>
              <c:numCache>
                <c:formatCode>#,##0.00</c:formatCode>
                <c:ptCount val="2"/>
                <c:pt idx="0">
                  <c:v>1.5569667023150138</c:v>
                </c:pt>
                <c:pt idx="1">
                  <c:v>1.250764187126719</c:v>
                </c:pt>
              </c:numCache>
            </c:numRef>
          </c:yVal>
          <c:smooth val="0"/>
          <c:extLst>
            <c:ext xmlns:c16="http://schemas.microsoft.com/office/drawing/2014/chart" uri="{C3380CC4-5D6E-409C-BE32-E72D297353CC}">
              <c16:uniqueId val="{00000001-C9D3-4248-8F02-A43CA8B50648}"/>
            </c:ext>
          </c:extLst>
        </c:ser>
        <c:ser>
          <c:idx val="5"/>
          <c:order val="4"/>
          <c:tx>
            <c:strRef>
              <c:f>Scenarios!$AB$72</c:f>
              <c:strCache>
                <c:ptCount val="1"/>
                <c:pt idx="0">
                  <c:v>City Refinery</c:v>
                </c:pt>
              </c:strCache>
            </c:strRef>
          </c:tx>
          <c:spPr>
            <a:ln w="28575" cap="rnd">
              <a:solidFill>
                <a:schemeClr val="accent5">
                  <a:lumMod val="25000"/>
                </a:schemeClr>
              </a:solidFill>
              <a:round/>
            </a:ln>
            <a:effectLst/>
          </c:spPr>
          <c:marker>
            <c:symbol val="circle"/>
            <c:size val="5"/>
            <c:spPr>
              <a:solidFill>
                <a:schemeClr val="accent5">
                  <a:lumMod val="25000"/>
                </a:schemeClr>
              </a:solidFill>
              <a:ln w="9525">
                <a:solidFill>
                  <a:schemeClr val="accent5">
                    <a:lumMod val="25000"/>
                  </a:schemeClr>
                </a:solidFill>
              </a:ln>
              <a:effectLst/>
            </c:spPr>
          </c:marker>
          <c:xVal>
            <c:numRef>
              <c:f>Scenarios!$AB$73:$AC$73</c:f>
              <c:numCache>
                <c:formatCode>0%</c:formatCode>
                <c:ptCount val="2"/>
                <c:pt idx="0">
                  <c:v>0</c:v>
                </c:pt>
                <c:pt idx="1">
                  <c:v>0.5</c:v>
                </c:pt>
              </c:numCache>
            </c:numRef>
          </c:xVal>
          <c:yVal>
            <c:numRef>
              <c:f>Scenarios!$AD$74:$AE$74</c:f>
              <c:numCache>
                <c:formatCode>#,##0.00</c:formatCode>
                <c:ptCount val="2"/>
                <c:pt idx="0">
                  <c:v>1.3808297462871226</c:v>
                </c:pt>
                <c:pt idx="1">
                  <c:v>1.1205164700070021</c:v>
                </c:pt>
              </c:numCache>
            </c:numRef>
          </c:yVal>
          <c:smooth val="0"/>
          <c:extLst>
            <c:ext xmlns:c16="http://schemas.microsoft.com/office/drawing/2014/chart" uri="{C3380CC4-5D6E-409C-BE32-E72D297353CC}">
              <c16:uniqueId val="{00000002-C9D3-4248-8F02-A43CA8B50648}"/>
            </c:ext>
          </c:extLst>
        </c:ser>
        <c:ser>
          <c:idx val="6"/>
          <c:order val="5"/>
          <c:tx>
            <c:strRef>
              <c:f>Scenarios!$AG$72</c:f>
              <c:strCache>
                <c:ptCount val="1"/>
                <c:pt idx="0">
                  <c:v>Straw DH only</c:v>
                </c:pt>
              </c:strCache>
            </c:strRef>
          </c:tx>
          <c:spPr>
            <a:ln w="28575" cap="rnd">
              <a:solidFill>
                <a:schemeClr val="accent2">
                  <a:lumMod val="40000"/>
                  <a:lumOff val="60000"/>
                </a:schemeClr>
              </a:solidFill>
              <a:round/>
            </a:ln>
            <a:effectLst/>
          </c:spPr>
          <c:marker>
            <c:symbol val="circle"/>
            <c:size val="5"/>
            <c:spPr>
              <a:solidFill>
                <a:schemeClr val="accent2">
                  <a:lumMod val="40000"/>
                  <a:lumOff val="60000"/>
                </a:schemeClr>
              </a:solidFill>
              <a:ln w="9525">
                <a:solidFill>
                  <a:schemeClr val="accent2">
                    <a:lumMod val="40000"/>
                    <a:lumOff val="60000"/>
                  </a:schemeClr>
                </a:solidFill>
              </a:ln>
              <a:effectLst/>
            </c:spPr>
          </c:marker>
          <c:xVal>
            <c:numRef>
              <c:f>Scenarios!$AG$73:$AH$73</c:f>
              <c:numCache>
                <c:formatCode>0%</c:formatCode>
                <c:ptCount val="2"/>
                <c:pt idx="0">
                  <c:v>0</c:v>
                </c:pt>
                <c:pt idx="1">
                  <c:v>0.5</c:v>
                </c:pt>
              </c:numCache>
            </c:numRef>
          </c:xVal>
          <c:yVal>
            <c:numRef>
              <c:f>Scenarios!$AI$74:$AJ$74</c:f>
              <c:numCache>
                <c:formatCode>#,##0.00</c:formatCode>
                <c:ptCount val="2"/>
                <c:pt idx="0">
                  <c:v>1.4495858652420781</c:v>
                </c:pt>
                <c:pt idx="1">
                  <c:v>1.1679121818487299</c:v>
                </c:pt>
              </c:numCache>
            </c:numRef>
          </c:yVal>
          <c:smooth val="0"/>
          <c:extLst>
            <c:ext xmlns:c16="http://schemas.microsoft.com/office/drawing/2014/chart" uri="{C3380CC4-5D6E-409C-BE32-E72D297353CC}">
              <c16:uniqueId val="{00000003-C9D3-4248-8F02-A43CA8B50648}"/>
            </c:ext>
          </c:extLst>
        </c:ser>
        <c:ser>
          <c:idx val="7"/>
          <c:order val="6"/>
          <c:tx>
            <c:strRef>
              <c:f>Scenarios!$AL$72</c:f>
              <c:strCache>
                <c:ptCount val="1"/>
                <c:pt idx="0">
                  <c:v>Straw SC+DH</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xVal>
            <c:numRef>
              <c:f>Scenarios!$AL$73:$AM$73</c:f>
              <c:numCache>
                <c:formatCode>0%</c:formatCode>
                <c:ptCount val="2"/>
                <c:pt idx="0">
                  <c:v>0</c:v>
                </c:pt>
                <c:pt idx="1">
                  <c:v>0.5</c:v>
                </c:pt>
              </c:numCache>
            </c:numRef>
          </c:xVal>
          <c:yVal>
            <c:numRef>
              <c:f>Scenarios!$AN$74:$AO$74</c:f>
              <c:numCache>
                <c:formatCode>#,##0.00</c:formatCode>
                <c:ptCount val="2"/>
                <c:pt idx="0">
                  <c:v>1.4661924629173797</c:v>
                </c:pt>
                <c:pt idx="1">
                  <c:v>1.1458103591008462</c:v>
                </c:pt>
              </c:numCache>
            </c:numRef>
          </c:yVal>
          <c:smooth val="0"/>
          <c:extLst>
            <c:ext xmlns:c16="http://schemas.microsoft.com/office/drawing/2014/chart" uri="{C3380CC4-5D6E-409C-BE32-E72D297353CC}">
              <c16:uniqueId val="{00000004-C9D3-4248-8F02-A43CA8B50648}"/>
            </c:ext>
          </c:extLst>
        </c:ser>
        <c:ser>
          <c:idx val="8"/>
          <c:order val="7"/>
          <c:tx>
            <c:strRef>
              <c:f>Scenarios!$AQ$72</c:f>
              <c:strCache>
                <c:ptCount val="1"/>
                <c:pt idx="0">
                  <c:v>Straw SC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Scenarios!$AQ$73:$AR$73</c:f>
              <c:numCache>
                <c:formatCode>0%</c:formatCode>
                <c:ptCount val="2"/>
                <c:pt idx="0">
                  <c:v>0</c:v>
                </c:pt>
                <c:pt idx="1">
                  <c:v>0.5</c:v>
                </c:pt>
              </c:numCache>
            </c:numRef>
          </c:xVal>
          <c:yVal>
            <c:numRef>
              <c:f>Scenarios!$AS$74:$AT$74</c:f>
              <c:numCache>
                <c:formatCode>#,##0.00</c:formatCode>
                <c:ptCount val="2"/>
                <c:pt idx="0">
                  <c:v>1.7097945964394967</c:v>
                </c:pt>
                <c:pt idx="1">
                  <c:v>1.397046128279352</c:v>
                </c:pt>
              </c:numCache>
            </c:numRef>
          </c:yVal>
          <c:smooth val="0"/>
          <c:extLst>
            <c:ext xmlns:c16="http://schemas.microsoft.com/office/drawing/2014/chart" uri="{C3380CC4-5D6E-409C-BE32-E72D297353CC}">
              <c16:uniqueId val="{00000005-C9D3-4248-8F02-A43CA8B50648}"/>
            </c:ext>
          </c:extLst>
        </c:ser>
        <c:dLbls>
          <c:showLegendKey val="0"/>
          <c:showVal val="0"/>
          <c:showCatName val="0"/>
          <c:showSerName val="0"/>
          <c:showPercent val="0"/>
          <c:showBubbleSize val="0"/>
        </c:dLbls>
        <c:axId val="855403848"/>
        <c:axId val="855404504"/>
        <c:extLst>
          <c:ext xmlns:c15="http://schemas.microsoft.com/office/drawing/2012/chart" uri="{02D57815-91ED-43cb-92C2-25804820EDAC}">
            <c15:filteredScatterSeries>
              <c15:ser>
                <c:idx val="1"/>
                <c:order val="1"/>
                <c:tx>
                  <c:strRef>
                    <c:extLst>
                      <c:ext uri="{02D57815-91ED-43cb-92C2-25804820EDAC}">
                        <c15:formulaRef>
                          <c15:sqref>Scenarios!$M$72</c15:sqref>
                        </c15:formulaRef>
                      </c:ext>
                    </c:extLst>
                    <c:strCache>
                      <c:ptCount val="1"/>
                      <c:pt idx="0">
                        <c:v>Saw STG+DH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Scenarios!$M$73:$N$73</c15:sqref>
                        </c15:formulaRef>
                      </c:ext>
                    </c:extLst>
                    <c:numCache>
                      <c:formatCode>0%</c:formatCode>
                      <c:ptCount val="2"/>
                      <c:pt idx="0">
                        <c:v>0</c:v>
                      </c:pt>
                      <c:pt idx="1">
                        <c:v>0.5</c:v>
                      </c:pt>
                    </c:numCache>
                  </c:numRef>
                </c:xVal>
                <c:yVal>
                  <c:numRef>
                    <c:extLst>
                      <c:ext uri="{02D57815-91ED-43cb-92C2-25804820EDAC}">
                        <c15:formulaRef>
                          <c15:sqref>Scenarios!$O$74:$P$74</c15:sqref>
                        </c15:formulaRef>
                      </c:ext>
                    </c:extLst>
                    <c:numCache>
                      <c:formatCode>#,##0.00</c:formatCode>
                      <c:ptCount val="2"/>
                      <c:pt idx="0">
                        <c:v>1.6329615560402957</c:v>
                      </c:pt>
                      <c:pt idx="1">
                        <c:v>1.3028999383842961</c:v>
                      </c:pt>
                    </c:numCache>
                  </c:numRef>
                </c:yVal>
                <c:smooth val="0"/>
                <c:extLst>
                  <c:ext xmlns:c16="http://schemas.microsoft.com/office/drawing/2014/chart" uri="{C3380CC4-5D6E-409C-BE32-E72D297353CC}">
                    <c16:uniqueId val="{00000006-C9D3-4248-8F02-A43CA8B50648}"/>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Scenarios!$W$72</c15:sqref>
                        </c15:formulaRef>
                      </c:ext>
                    </c:extLst>
                    <c:strCache>
                      <c:ptCount val="1"/>
                      <c:pt idx="0">
                        <c:v>Saw DH only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Scenarios!$W$73:$X$73</c15:sqref>
                        </c15:formulaRef>
                      </c:ext>
                    </c:extLst>
                    <c:numCache>
                      <c:formatCode>0%</c:formatCode>
                      <c:ptCount val="2"/>
                      <c:pt idx="0">
                        <c:v>0</c:v>
                      </c:pt>
                      <c:pt idx="1">
                        <c:v>0.5</c:v>
                      </c:pt>
                    </c:numCache>
                  </c:numRef>
                </c:xVal>
                <c:yVal>
                  <c:numRef>
                    <c:extLst xmlns:c15="http://schemas.microsoft.com/office/drawing/2012/chart">
                      <c:ext xmlns:c15="http://schemas.microsoft.com/office/drawing/2012/chart" uri="{02D57815-91ED-43cb-92C2-25804820EDAC}">
                        <c15:formulaRef>
                          <c15:sqref>Scenarios!$Y$74:$Z$74</c15:sqref>
                        </c15:formulaRef>
                      </c:ext>
                    </c:extLst>
                    <c:numCache>
                      <c:formatCode>#,##0.00</c:formatCode>
                      <c:ptCount val="2"/>
                      <c:pt idx="0">
                        <c:v>1.4708262057672183</c:v>
                      </c:pt>
                      <c:pt idx="1">
                        <c:v>1.1674229499976201</c:v>
                      </c:pt>
                    </c:numCache>
                  </c:numRef>
                </c:yVal>
                <c:smooth val="0"/>
                <c:extLst xmlns:c15="http://schemas.microsoft.com/office/drawing/2012/chart">
                  <c:ext xmlns:c16="http://schemas.microsoft.com/office/drawing/2014/chart" uri="{C3380CC4-5D6E-409C-BE32-E72D297353CC}">
                    <c16:uniqueId val="{00000007-C9D3-4248-8F02-A43CA8B50648}"/>
                  </c:ext>
                </c:extLst>
              </c15:ser>
            </c15:filteredScatterSeries>
          </c:ext>
        </c:extLst>
      </c:scatterChart>
      <c:valAx>
        <c:axId val="855403848"/>
        <c:scaling>
          <c:orientation val="minMax"/>
          <c:max val="0.5"/>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Investment support</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4504"/>
        <c:crosses val="autoZero"/>
        <c:crossBetween val="midCat"/>
        <c:majorUnit val="0.1"/>
      </c:valAx>
      <c:valAx>
        <c:axId val="855404504"/>
        <c:scaling>
          <c:orientation val="minMax"/>
          <c:max val="2"/>
          <c:min val="1"/>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err="1"/>
                  <a:t>Biocrude</a:t>
                </a:r>
                <a:r>
                  <a:rPr lang="fi-FI"/>
                  <a:t> </a:t>
                </a:r>
                <a:r>
                  <a:rPr lang="fi-FI" err="1"/>
                  <a:t>price</a:t>
                </a:r>
                <a:r>
                  <a:rPr lang="fi-FI"/>
                  <a:t> (EUR/kg)</a:t>
                </a:r>
              </a:p>
            </c:rich>
          </c:tx>
          <c:layout>
            <c:manualLayout>
              <c:xMode val="edge"/>
              <c:yMode val="edge"/>
              <c:x val="2.2222300810123378E-2"/>
              <c:y val="1.6635545556805399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038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25449599933487E-2"/>
          <c:y val="9.1657199100112483E-2"/>
          <c:w val="0.90445670622993535"/>
          <c:h val="0.65682395950506189"/>
        </c:manualLayout>
      </c:layout>
      <c:scatterChart>
        <c:scatterStyle val="lineMarker"/>
        <c:varyColors val="0"/>
        <c:ser>
          <c:idx val="0"/>
          <c:order val="0"/>
          <c:tx>
            <c:strRef>
              <c:f>Scenarios!$N$85</c:f>
              <c:strCache>
                <c:ptCount val="1"/>
                <c:pt idx="0">
                  <c:v>Pulp Mill</c:v>
                </c:pt>
              </c:strCache>
            </c:strRef>
          </c:tx>
          <c:spPr>
            <a:ln w="28575" cap="rnd">
              <a:solidFill>
                <a:schemeClr val="accent5">
                  <a:lumMod val="5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Scenarios!$O$85:$R$85</c:f>
              <c:numCache>
                <c:formatCode>#,##0.00</c:formatCode>
                <c:ptCount val="4"/>
                <c:pt idx="0">
                  <c:v>0.8950129268358622</c:v>
                </c:pt>
                <c:pt idx="1">
                  <c:v>1.1312227830654218</c:v>
                </c:pt>
                <c:pt idx="2">
                  <c:v>1.3674326392949814</c:v>
                </c:pt>
                <c:pt idx="3">
                  <c:v>1.603642495524541</c:v>
                </c:pt>
              </c:numCache>
            </c:numRef>
          </c:yVal>
          <c:smooth val="0"/>
          <c:extLst>
            <c:ext xmlns:c16="http://schemas.microsoft.com/office/drawing/2014/chart" uri="{C3380CC4-5D6E-409C-BE32-E72D297353CC}">
              <c16:uniqueId val="{00000000-A1A1-4381-94F9-A094631E921B}"/>
            </c:ext>
          </c:extLst>
        </c:ser>
        <c:ser>
          <c:idx val="2"/>
          <c:order val="2"/>
          <c:tx>
            <c:strRef>
              <c:f>Scenarios!$N$87</c:f>
              <c:strCache>
                <c:ptCount val="1"/>
                <c:pt idx="0">
                  <c:v>Saw Steam+DH</c:v>
                </c:pt>
              </c:strCache>
            </c:strRef>
          </c:tx>
          <c:spPr>
            <a:ln w="28575" cap="rnd">
              <a:solidFill>
                <a:schemeClr val="accent4">
                  <a:lumMod val="60000"/>
                  <a:lumOff val="4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Scenarios!$O$87:$R$87</c:f>
              <c:numCache>
                <c:formatCode>#,##0.00</c:formatCode>
                <c:ptCount val="4"/>
                <c:pt idx="0">
                  <c:v>1.2026479580050091</c:v>
                </c:pt>
                <c:pt idx="1">
                  <c:v>1.4388604542116747</c:v>
                </c:pt>
                <c:pt idx="2">
                  <c:v>1.6750729504183404</c:v>
                </c:pt>
                <c:pt idx="3">
                  <c:v>1.9112854466250064</c:v>
                </c:pt>
              </c:numCache>
            </c:numRef>
          </c:yVal>
          <c:smooth val="0"/>
          <c:extLst>
            <c:ext xmlns:c16="http://schemas.microsoft.com/office/drawing/2014/chart" uri="{C3380CC4-5D6E-409C-BE32-E72D297353CC}">
              <c16:uniqueId val="{00000001-A1A1-4381-94F9-A094631E921B}"/>
            </c:ext>
          </c:extLst>
        </c:ser>
        <c:ser>
          <c:idx val="4"/>
          <c:order val="4"/>
          <c:tx>
            <c:strRef>
              <c:f>Scenarios!$N$89</c:f>
              <c:strCache>
                <c:ptCount val="1"/>
                <c:pt idx="0">
                  <c:v>City Refinery</c:v>
                </c:pt>
              </c:strCache>
            </c:strRef>
          </c:tx>
          <c:spPr>
            <a:ln w="28575" cap="rnd">
              <a:solidFill>
                <a:schemeClr val="accent5">
                  <a:lumMod val="25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Scenarios!$O$89:$R$89</c:f>
              <c:numCache>
                <c:formatCode>#,##0.00</c:formatCode>
                <c:ptCount val="4"/>
                <c:pt idx="0">
                  <c:v>0.90840173670410995</c:v>
                </c:pt>
                <c:pt idx="1">
                  <c:v>1.1446157414956157</c:v>
                </c:pt>
                <c:pt idx="2">
                  <c:v>1.3808297462871215</c:v>
                </c:pt>
                <c:pt idx="3">
                  <c:v>1.6170437510786275</c:v>
                </c:pt>
              </c:numCache>
            </c:numRef>
          </c:yVal>
          <c:smooth val="0"/>
          <c:extLst>
            <c:ext xmlns:c16="http://schemas.microsoft.com/office/drawing/2014/chart" uri="{C3380CC4-5D6E-409C-BE32-E72D297353CC}">
              <c16:uniqueId val="{00000002-A1A1-4381-94F9-A094631E921B}"/>
            </c:ext>
          </c:extLst>
        </c:ser>
        <c:ser>
          <c:idx val="5"/>
          <c:order val="5"/>
          <c:tx>
            <c:strRef>
              <c:f>Scenarios!$N$90</c:f>
              <c:strCache>
                <c:ptCount val="1"/>
                <c:pt idx="0">
                  <c:v>Straw DH only</c:v>
                </c:pt>
              </c:strCache>
            </c:strRef>
          </c:tx>
          <c:spPr>
            <a:ln w="28575" cap="rnd">
              <a:solidFill>
                <a:schemeClr val="accent2">
                  <a:lumMod val="40000"/>
                  <a:lumOff val="6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Scenarios!$O$90:$R$90</c:f>
              <c:numCache>
                <c:formatCode>#,##0.00</c:formatCode>
                <c:ptCount val="4"/>
                <c:pt idx="0">
                  <c:v>1.005010170887402</c:v>
                </c:pt>
                <c:pt idx="1">
                  <c:v>1.2828699798590784</c:v>
                </c:pt>
                <c:pt idx="2">
                  <c:v>1.5607297888307547</c:v>
                </c:pt>
                <c:pt idx="3">
                  <c:v>1.8385895978024254</c:v>
                </c:pt>
              </c:numCache>
            </c:numRef>
          </c:yVal>
          <c:smooth val="0"/>
          <c:extLst>
            <c:ext xmlns:c16="http://schemas.microsoft.com/office/drawing/2014/chart" uri="{C3380CC4-5D6E-409C-BE32-E72D297353CC}">
              <c16:uniqueId val="{00000003-A1A1-4381-94F9-A094631E921B}"/>
            </c:ext>
          </c:extLst>
        </c:ser>
        <c:ser>
          <c:idx val="6"/>
          <c:order val="6"/>
          <c:tx>
            <c:strRef>
              <c:f>Scenarios!$N$91</c:f>
              <c:strCache>
                <c:ptCount val="1"/>
                <c:pt idx="0">
                  <c:v>Straw SC+DH</c:v>
                </c:pt>
              </c:strCache>
            </c:strRef>
          </c:tx>
          <c:spPr>
            <a:ln w="28575" cap="rnd">
              <a:solidFill>
                <a:schemeClr val="accent1">
                  <a:lumMod val="5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Scenarios!$O$91:$R$91</c:f>
              <c:numCache>
                <c:formatCode>#,##0.00</c:formatCode>
                <c:ptCount val="4"/>
                <c:pt idx="0">
                  <c:v>1.1704000000000003</c:v>
                </c:pt>
                <c:pt idx="1">
                  <c:v>1.4497000000000002</c:v>
                </c:pt>
                <c:pt idx="2">
                  <c:v>1.7290000000000001</c:v>
                </c:pt>
                <c:pt idx="3">
                  <c:v>2.0083000000000002</c:v>
                </c:pt>
              </c:numCache>
            </c:numRef>
          </c:yVal>
          <c:smooth val="0"/>
          <c:extLst>
            <c:ext xmlns:c16="http://schemas.microsoft.com/office/drawing/2014/chart" uri="{C3380CC4-5D6E-409C-BE32-E72D297353CC}">
              <c16:uniqueId val="{00000004-A1A1-4381-94F9-A094631E921B}"/>
            </c:ext>
          </c:extLst>
        </c:ser>
        <c:ser>
          <c:idx val="7"/>
          <c:order val="7"/>
          <c:tx>
            <c:strRef>
              <c:f>Scenarios!$N$92</c:f>
              <c:strCache>
                <c:ptCount val="1"/>
                <c:pt idx="0">
                  <c:v>Straw SC</c:v>
                </c:pt>
              </c:strCache>
            </c:strRef>
          </c:tx>
          <c:spPr>
            <a:ln w="28575" cap="rnd">
              <a:solidFill>
                <a:schemeClr val="accent2"/>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Scenarios!$O$92:$R$92</c:f>
              <c:numCache>
                <c:formatCode>#,##0.00</c:formatCode>
                <c:ptCount val="4"/>
                <c:pt idx="0">
                  <c:v>1.2652189020848184</c:v>
                </c:pt>
                <c:pt idx="1">
                  <c:v>1.543078711056489</c:v>
                </c:pt>
                <c:pt idx="2">
                  <c:v>1.8209385200281596</c:v>
                </c:pt>
                <c:pt idx="3">
                  <c:v>2.0987983289998442</c:v>
                </c:pt>
              </c:numCache>
            </c:numRef>
          </c:yVal>
          <c:smooth val="0"/>
          <c:extLst>
            <c:ext xmlns:c16="http://schemas.microsoft.com/office/drawing/2014/chart" uri="{C3380CC4-5D6E-409C-BE32-E72D297353CC}">
              <c16:uniqueId val="{00000005-A1A1-4381-94F9-A094631E921B}"/>
            </c:ext>
          </c:extLst>
        </c:ser>
        <c:dLbls>
          <c:showLegendKey val="0"/>
          <c:showVal val="0"/>
          <c:showCatName val="0"/>
          <c:showSerName val="0"/>
          <c:showPercent val="0"/>
          <c:showBubbleSize val="0"/>
        </c:dLbls>
        <c:axId val="775207040"/>
        <c:axId val="775207368"/>
        <c:extLst>
          <c:ext xmlns:c15="http://schemas.microsoft.com/office/drawing/2012/chart" uri="{02D57815-91ED-43cb-92C2-25804820EDAC}">
            <c15:filteredScatterSeries>
              <c15:ser>
                <c:idx val="1"/>
                <c:order val="1"/>
                <c:tx>
                  <c:strRef>
                    <c:extLst>
                      <c:ext uri="{02D57815-91ED-43cb-92C2-25804820EDAC}">
                        <c15:formulaRef>
                          <c15:sqref>Scenarios!$N$86</c15:sqref>
                        </c15:formulaRef>
                      </c:ext>
                    </c:extLst>
                    <c:strCache>
                      <c:ptCount val="1"/>
                      <c:pt idx="0">
                        <c:v>Saw STG+DH</c:v>
                      </c:pt>
                    </c:strCache>
                  </c:strRef>
                </c:tx>
                <c:spPr>
                  <a:ln w="28575" cap="rnd">
                    <a:solidFill>
                      <a:schemeClr val="accent2"/>
                    </a:solidFill>
                    <a:round/>
                  </a:ln>
                  <a:effectLst/>
                </c:spPr>
                <c:marker>
                  <c:symbol val="none"/>
                </c:marker>
                <c:xVal>
                  <c:numRef>
                    <c:extLst>
                      <c:ext uri="{02D57815-91ED-43cb-92C2-25804820EDAC}">
                        <c15:formulaRef>
                          <c15:sqref>Scenarios!$O$84:$R$84</c15:sqref>
                        </c15:formulaRef>
                      </c:ext>
                    </c:extLst>
                    <c:numCache>
                      <c:formatCode>#,##0</c:formatCode>
                      <c:ptCount val="4"/>
                      <c:pt idx="0" formatCode="General">
                        <c:v>0</c:v>
                      </c:pt>
                      <c:pt idx="1">
                        <c:v>10</c:v>
                      </c:pt>
                      <c:pt idx="2">
                        <c:v>20</c:v>
                      </c:pt>
                      <c:pt idx="3">
                        <c:v>30</c:v>
                      </c:pt>
                    </c:numCache>
                  </c:numRef>
                </c:xVal>
                <c:yVal>
                  <c:numRef>
                    <c:extLst>
                      <c:ext uri="{02D57815-91ED-43cb-92C2-25804820EDAC}">
                        <c15:formulaRef>
                          <c15:sqref>Scenarios!$O$86:$R$86</c15:sqref>
                        </c15:formulaRef>
                      </c:ext>
                    </c:extLst>
                    <c:numCache>
                      <c:formatCode>#,##0.00</c:formatCode>
                      <c:ptCount val="4"/>
                      <c:pt idx="0">
                        <c:v>1.278642811730291</c:v>
                      </c:pt>
                      <c:pt idx="1">
                        <c:v>1.5148553079369567</c:v>
                      </c:pt>
                      <c:pt idx="2">
                        <c:v>1.7510678041436223</c:v>
                      </c:pt>
                      <c:pt idx="3">
                        <c:v>1.9890994309717072</c:v>
                      </c:pt>
                    </c:numCache>
                  </c:numRef>
                </c:yVal>
                <c:smooth val="0"/>
                <c:extLst>
                  <c:ext xmlns:c16="http://schemas.microsoft.com/office/drawing/2014/chart" uri="{C3380CC4-5D6E-409C-BE32-E72D297353CC}">
                    <c16:uniqueId val="{00000006-A1A1-4381-94F9-A094631E921B}"/>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Scenarios!$N$88</c15:sqref>
                        </c15:formulaRef>
                      </c:ext>
                    </c:extLst>
                    <c:strCache>
                      <c:ptCount val="1"/>
                      <c:pt idx="0">
                        <c:v>Saw DH only</c:v>
                      </c:pt>
                    </c:strCache>
                  </c:strRef>
                </c:tx>
                <c:spPr>
                  <a:ln w="28575"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Scenarios!$O$84:$R$84</c15:sqref>
                        </c15:formulaRef>
                      </c:ext>
                    </c:extLst>
                    <c:numCache>
                      <c:formatCode>#,##0</c:formatCode>
                      <c:ptCount val="4"/>
                      <c:pt idx="0" formatCode="General">
                        <c:v>0</c:v>
                      </c:pt>
                      <c:pt idx="1">
                        <c:v>10</c:v>
                      </c:pt>
                      <c:pt idx="2">
                        <c:v>20</c:v>
                      </c:pt>
                      <c:pt idx="3">
                        <c:v>30</c:v>
                      </c:pt>
                    </c:numCache>
                  </c:numRef>
                </c:xVal>
                <c:yVal>
                  <c:numRef>
                    <c:extLst xmlns:c15="http://schemas.microsoft.com/office/drawing/2012/chart">
                      <c:ext xmlns:c15="http://schemas.microsoft.com/office/drawing/2012/chart" uri="{02D57815-91ED-43cb-92C2-25804820EDAC}">
                        <c15:formulaRef>
                          <c15:sqref>Scenarios!$O$88:$R$88</c15:sqref>
                        </c15:formulaRef>
                      </c:ext>
                    </c:extLst>
                    <c:numCache>
                      <c:formatCode>#,##0.00</c:formatCode>
                      <c:ptCount val="4"/>
                      <c:pt idx="0">
                        <c:v>1.1165074614572252</c:v>
                      </c:pt>
                      <c:pt idx="1">
                        <c:v>1.3527199576638904</c:v>
                      </c:pt>
                      <c:pt idx="2">
                        <c:v>1.5889324538705556</c:v>
                      </c:pt>
                      <c:pt idx="3">
                        <c:v>1.8251449500772217</c:v>
                      </c:pt>
                    </c:numCache>
                  </c:numRef>
                </c:yVal>
                <c:smooth val="0"/>
                <c:extLst xmlns:c15="http://schemas.microsoft.com/office/drawing/2012/chart">
                  <c:ext xmlns:c16="http://schemas.microsoft.com/office/drawing/2014/chart" uri="{C3380CC4-5D6E-409C-BE32-E72D297353CC}">
                    <c16:uniqueId val="{00000007-A1A1-4381-94F9-A094631E921B}"/>
                  </c:ext>
                </c:extLst>
              </c15:ser>
            </c15:filteredScatterSeries>
          </c:ext>
        </c:extLst>
      </c:scatterChart>
      <c:valAx>
        <c:axId val="775207040"/>
        <c:scaling>
          <c:orientation val="minMax"/>
          <c:max val="3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Feedstock price (eur/MWh)</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207368"/>
        <c:crosses val="autoZero"/>
        <c:crossBetween val="midCat"/>
        <c:majorUnit val="2"/>
      </c:valAx>
      <c:valAx>
        <c:axId val="775207368"/>
        <c:scaling>
          <c:orientation val="minMax"/>
          <c:max val="2.6"/>
          <c:min val="0.8"/>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err="1"/>
                  <a:t>Biocrude</a:t>
                </a:r>
                <a:r>
                  <a:rPr lang="fi-FI"/>
                  <a:t> </a:t>
                </a:r>
                <a:r>
                  <a:rPr lang="fi-FI" err="1"/>
                  <a:t>price</a:t>
                </a:r>
                <a:r>
                  <a:rPr lang="fi-FI"/>
                  <a:t> (EUR/kg)</a:t>
                </a:r>
              </a:p>
            </c:rich>
          </c:tx>
          <c:layout>
            <c:manualLayout>
              <c:xMode val="edge"/>
              <c:yMode val="edge"/>
              <c:x val="1.8035006657813265E-2"/>
              <c:y val="0"/>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207040"/>
        <c:crosses val="autoZero"/>
        <c:crossBetween val="midCat"/>
        <c:majorUnit val="0.2"/>
      </c:valAx>
      <c:spPr>
        <a:noFill/>
        <a:ln>
          <a:noFill/>
        </a:ln>
        <a:effectLst/>
      </c:spPr>
    </c:plotArea>
    <c:legend>
      <c:legendPos val="b"/>
      <c:layout>
        <c:manualLayout>
          <c:xMode val="edge"/>
          <c:yMode val="edge"/>
          <c:x val="3.4567934858226172E-2"/>
          <c:y val="0.87909646328901092"/>
          <c:w val="0.92334465960881229"/>
          <c:h val="0.1209035367109890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355316281910007E-2"/>
          <c:y val="9.0098373613725843E-2"/>
          <c:w val="0.91275000289375618"/>
          <c:h val="0.67459091232248047"/>
        </c:manualLayout>
      </c:layout>
      <c:scatterChart>
        <c:scatterStyle val="lineMarker"/>
        <c:varyColors val="0"/>
        <c:ser>
          <c:idx val="0"/>
          <c:order val="0"/>
          <c:tx>
            <c:strRef>
              <c:f>Scenarios!$N$85</c:f>
              <c:strCache>
                <c:ptCount val="1"/>
                <c:pt idx="0">
                  <c:v>Pulp Mill</c:v>
                </c:pt>
              </c:strCache>
            </c:strRef>
          </c:tx>
          <c:spPr>
            <a:ln w="28575" cap="rnd">
              <a:solidFill>
                <a:schemeClr val="accent5">
                  <a:lumMod val="5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Scenarios!$O$85:$R$85</c:f>
              <c:numCache>
                <c:formatCode>#,##0.00</c:formatCode>
                <c:ptCount val="4"/>
                <c:pt idx="0">
                  <c:v>1.1352355732707131</c:v>
                </c:pt>
                <c:pt idx="1">
                  <c:v>1.3716169360312915</c:v>
                </c:pt>
                <c:pt idx="2">
                  <c:v>1.60799829879187</c:v>
                </c:pt>
                <c:pt idx="3">
                  <c:v>1.8443796615524488</c:v>
                </c:pt>
              </c:numCache>
            </c:numRef>
          </c:yVal>
          <c:smooth val="0"/>
          <c:extLst>
            <c:ext xmlns:c16="http://schemas.microsoft.com/office/drawing/2014/chart" uri="{C3380CC4-5D6E-409C-BE32-E72D297353CC}">
              <c16:uniqueId val="{00000000-E120-454F-B1C6-A5D49FE40113}"/>
            </c:ext>
          </c:extLst>
        </c:ser>
        <c:ser>
          <c:idx val="2"/>
          <c:order val="2"/>
          <c:tx>
            <c:strRef>
              <c:f>Scenarios!$N$87</c:f>
              <c:strCache>
                <c:ptCount val="1"/>
                <c:pt idx="0">
                  <c:v>Saw Steam+DH</c:v>
                </c:pt>
              </c:strCache>
            </c:strRef>
          </c:tx>
          <c:spPr>
            <a:ln w="28575" cap="rnd">
              <a:solidFill>
                <a:schemeClr val="accent4">
                  <a:lumMod val="60000"/>
                  <a:lumOff val="4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Scenarios!$O$87:$R$87</c:f>
              <c:numCache>
                <c:formatCode>#,##0.00</c:formatCode>
                <c:ptCount val="4"/>
                <c:pt idx="0">
                  <c:v>1.5263612719943538</c:v>
                </c:pt>
                <c:pt idx="1">
                  <c:v>1.7627452766488649</c:v>
                </c:pt>
                <c:pt idx="2">
                  <c:v>1.9991292813033761</c:v>
                </c:pt>
                <c:pt idx="3">
                  <c:v>2.2355132859578872</c:v>
                </c:pt>
              </c:numCache>
            </c:numRef>
          </c:yVal>
          <c:smooth val="0"/>
          <c:extLst>
            <c:ext xmlns:c16="http://schemas.microsoft.com/office/drawing/2014/chart" uri="{C3380CC4-5D6E-409C-BE32-E72D297353CC}">
              <c16:uniqueId val="{00000001-E120-454F-B1C6-A5D49FE40113}"/>
            </c:ext>
          </c:extLst>
        </c:ser>
        <c:ser>
          <c:idx val="4"/>
          <c:order val="4"/>
          <c:tx>
            <c:strRef>
              <c:f>Scenarios!$N$89</c:f>
              <c:strCache>
                <c:ptCount val="1"/>
                <c:pt idx="0">
                  <c:v>City Refinery</c:v>
                </c:pt>
              </c:strCache>
            </c:strRef>
          </c:tx>
          <c:spPr>
            <a:ln w="28575" cap="rnd">
              <a:solidFill>
                <a:schemeClr val="accent5">
                  <a:lumMod val="25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Scenarios!$O$89:$R$89</c:f>
              <c:numCache>
                <c:formatCode>#,##0.00</c:formatCode>
                <c:ptCount val="4"/>
                <c:pt idx="0">
                  <c:v>1.1837166185093453</c:v>
                </c:pt>
                <c:pt idx="1">
                  <c:v>1.4201021328440457</c:v>
                </c:pt>
                <c:pt idx="2">
                  <c:v>1.6564876471787462</c:v>
                </c:pt>
                <c:pt idx="3">
                  <c:v>1.8928731615134462</c:v>
                </c:pt>
              </c:numCache>
            </c:numRef>
          </c:yVal>
          <c:smooth val="0"/>
          <c:extLst>
            <c:ext xmlns:c16="http://schemas.microsoft.com/office/drawing/2014/chart" uri="{C3380CC4-5D6E-409C-BE32-E72D297353CC}">
              <c16:uniqueId val="{00000002-E120-454F-B1C6-A5D49FE40113}"/>
            </c:ext>
          </c:extLst>
        </c:ser>
        <c:ser>
          <c:idx val="5"/>
          <c:order val="5"/>
          <c:tx>
            <c:strRef>
              <c:f>Scenarios!$N$90</c:f>
              <c:strCache>
                <c:ptCount val="1"/>
                <c:pt idx="0">
                  <c:v>Straw DH only</c:v>
                </c:pt>
              </c:strCache>
            </c:strRef>
          </c:tx>
          <c:spPr>
            <a:ln w="28575" cap="rnd">
              <a:solidFill>
                <a:schemeClr val="accent2">
                  <a:lumMod val="40000"/>
                  <a:lumOff val="6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Scenarios!$O$90:$R$90</c:f>
              <c:numCache>
                <c:formatCode>#,##0.00</c:formatCode>
                <c:ptCount val="4"/>
                <c:pt idx="0">
                  <c:v>1.3030266779950694</c:v>
                </c:pt>
                <c:pt idx="1">
                  <c:v>1.5810882345682538</c:v>
                </c:pt>
                <c:pt idx="2">
                  <c:v>1.8591497911414381</c:v>
                </c:pt>
                <c:pt idx="3">
                  <c:v>2.1372113477146089</c:v>
                </c:pt>
              </c:numCache>
            </c:numRef>
          </c:yVal>
          <c:smooth val="0"/>
          <c:extLst>
            <c:ext xmlns:c16="http://schemas.microsoft.com/office/drawing/2014/chart" uri="{C3380CC4-5D6E-409C-BE32-E72D297353CC}">
              <c16:uniqueId val="{00000003-E120-454F-B1C6-A5D49FE40113}"/>
            </c:ext>
          </c:extLst>
        </c:ser>
        <c:ser>
          <c:idx val="6"/>
          <c:order val="6"/>
          <c:tx>
            <c:strRef>
              <c:f>Scenarios!$N$91</c:f>
              <c:strCache>
                <c:ptCount val="1"/>
                <c:pt idx="0">
                  <c:v>Straw SC+DH</c:v>
                </c:pt>
              </c:strCache>
            </c:strRef>
          </c:tx>
          <c:spPr>
            <a:ln w="28575" cap="rnd">
              <a:solidFill>
                <a:schemeClr val="accent1">
                  <a:lumMod val="50000"/>
                </a:schemeClr>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Scenarios!$O$91:$R$91</c:f>
              <c:numCache>
                <c:formatCode>#,##0.00</c:formatCode>
                <c:ptCount val="4"/>
                <c:pt idx="0">
                  <c:v>1.3603886427388163</c:v>
                </c:pt>
                <c:pt idx="1">
                  <c:v>1.6384501993119875</c:v>
                </c:pt>
                <c:pt idx="2">
                  <c:v>1.9165117558851588</c:v>
                </c:pt>
                <c:pt idx="3">
                  <c:v>2.1945733124583429</c:v>
                </c:pt>
              </c:numCache>
            </c:numRef>
          </c:yVal>
          <c:smooth val="0"/>
          <c:extLst>
            <c:ext xmlns:c16="http://schemas.microsoft.com/office/drawing/2014/chart" uri="{C3380CC4-5D6E-409C-BE32-E72D297353CC}">
              <c16:uniqueId val="{00000004-E120-454F-B1C6-A5D49FE40113}"/>
            </c:ext>
          </c:extLst>
        </c:ser>
        <c:ser>
          <c:idx val="7"/>
          <c:order val="7"/>
          <c:tx>
            <c:strRef>
              <c:f>Scenarios!$N$92</c:f>
              <c:strCache>
                <c:ptCount val="1"/>
                <c:pt idx="0">
                  <c:v>Straw SC</c:v>
                </c:pt>
              </c:strCache>
            </c:strRef>
          </c:tx>
          <c:spPr>
            <a:ln w="28575" cap="rnd">
              <a:solidFill>
                <a:schemeClr val="accent2"/>
              </a:solidFill>
              <a:round/>
            </a:ln>
            <a:effectLst/>
          </c:spPr>
          <c:marker>
            <c:symbol val="none"/>
          </c:marker>
          <c:xVal>
            <c:numRef>
              <c:f>Scenarios!$O$84:$R$84</c:f>
              <c:numCache>
                <c:formatCode>#,##0</c:formatCode>
                <c:ptCount val="4"/>
                <c:pt idx="0" formatCode="General">
                  <c:v>0</c:v>
                </c:pt>
                <c:pt idx="1">
                  <c:v>10</c:v>
                </c:pt>
                <c:pt idx="2">
                  <c:v>20</c:v>
                </c:pt>
                <c:pt idx="3">
                  <c:v>30</c:v>
                </c:pt>
              </c:numCache>
            </c:numRef>
          </c:xVal>
          <c:yVal>
            <c:numRef>
              <c:f>Scenarios!$O$92:$R$92</c:f>
              <c:numCache>
                <c:formatCode>#,##0.00</c:formatCode>
                <c:ptCount val="4"/>
                <c:pt idx="0">
                  <c:v>1.5958944148979159</c:v>
                </c:pt>
                <c:pt idx="1">
                  <c:v>1.8739559714711003</c:v>
                </c:pt>
                <c:pt idx="2">
                  <c:v>2.1520175280442846</c:v>
                </c:pt>
                <c:pt idx="3">
                  <c:v>2.4300790846174691</c:v>
                </c:pt>
              </c:numCache>
            </c:numRef>
          </c:yVal>
          <c:smooth val="0"/>
          <c:extLst>
            <c:ext xmlns:c16="http://schemas.microsoft.com/office/drawing/2014/chart" uri="{C3380CC4-5D6E-409C-BE32-E72D297353CC}">
              <c16:uniqueId val="{00000005-E120-454F-B1C6-A5D49FE40113}"/>
            </c:ext>
          </c:extLst>
        </c:ser>
        <c:dLbls>
          <c:showLegendKey val="0"/>
          <c:showVal val="0"/>
          <c:showCatName val="0"/>
          <c:showSerName val="0"/>
          <c:showPercent val="0"/>
          <c:showBubbleSize val="0"/>
        </c:dLbls>
        <c:axId val="775207040"/>
        <c:axId val="775207368"/>
        <c:extLst>
          <c:ext xmlns:c15="http://schemas.microsoft.com/office/drawing/2012/chart" uri="{02D57815-91ED-43cb-92C2-25804820EDAC}">
            <c15:filteredScatterSeries>
              <c15:ser>
                <c:idx val="1"/>
                <c:order val="1"/>
                <c:tx>
                  <c:strRef>
                    <c:extLst>
                      <c:ext uri="{02D57815-91ED-43cb-92C2-25804820EDAC}">
                        <c15:formulaRef>
                          <c15:sqref>Scenarios!$N$86</c15:sqref>
                        </c15:formulaRef>
                      </c:ext>
                    </c:extLst>
                    <c:strCache>
                      <c:ptCount val="1"/>
                      <c:pt idx="0">
                        <c:v>Saw STG+DH</c:v>
                      </c:pt>
                    </c:strCache>
                  </c:strRef>
                </c:tx>
                <c:spPr>
                  <a:ln w="28575" cap="rnd">
                    <a:solidFill>
                      <a:schemeClr val="accent2"/>
                    </a:solidFill>
                    <a:round/>
                  </a:ln>
                  <a:effectLst/>
                </c:spPr>
                <c:marker>
                  <c:symbol val="none"/>
                </c:marker>
                <c:xVal>
                  <c:numRef>
                    <c:extLst>
                      <c:ext uri="{02D57815-91ED-43cb-92C2-25804820EDAC}">
                        <c15:formulaRef>
                          <c15:sqref>Scenarios!$O$84:$R$84</c15:sqref>
                        </c15:formulaRef>
                      </c:ext>
                    </c:extLst>
                    <c:numCache>
                      <c:formatCode>#,##0</c:formatCode>
                      <c:ptCount val="4"/>
                      <c:pt idx="0" formatCode="General">
                        <c:v>0</c:v>
                      </c:pt>
                      <c:pt idx="1">
                        <c:v>10</c:v>
                      </c:pt>
                      <c:pt idx="2">
                        <c:v>20</c:v>
                      </c:pt>
                      <c:pt idx="3">
                        <c:v>30</c:v>
                      </c:pt>
                    </c:numCache>
                  </c:numRef>
                </c:xVal>
                <c:yVal>
                  <c:numRef>
                    <c:extLst>
                      <c:ext uri="{02D57815-91ED-43cb-92C2-25804820EDAC}">
                        <c15:formulaRef>
                          <c15:sqref>Scenarios!$O$86:$R$86</c15:sqref>
                        </c15:formulaRef>
                      </c:ext>
                    </c:extLst>
                    <c:numCache>
                      <c:formatCode>#,##0.00</c:formatCode>
                      <c:ptCount val="4"/>
                      <c:pt idx="0">
                        <c:v>1.6275792285265274</c:v>
                      </c:pt>
                      <c:pt idx="1">
                        <c:v>1.8639632331810383</c:v>
                      </c:pt>
                      <c:pt idx="2">
                        <c:v>2.1003472378355492</c:v>
                      </c:pt>
                      <c:pt idx="3">
                        <c:v>2.3367312424900608</c:v>
                      </c:pt>
                    </c:numCache>
                  </c:numRef>
                </c:yVal>
                <c:smooth val="0"/>
                <c:extLst>
                  <c:ext xmlns:c16="http://schemas.microsoft.com/office/drawing/2014/chart" uri="{C3380CC4-5D6E-409C-BE32-E72D297353CC}">
                    <c16:uniqueId val="{00000006-E120-454F-B1C6-A5D49FE40113}"/>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Scenarios!$N$88</c15:sqref>
                        </c15:formulaRef>
                      </c:ext>
                    </c:extLst>
                    <c:strCache>
                      <c:ptCount val="1"/>
                      <c:pt idx="0">
                        <c:v>Saw DH only</c:v>
                      </c:pt>
                    </c:strCache>
                  </c:strRef>
                </c:tx>
                <c:spPr>
                  <a:ln w="28575"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Scenarios!$O$84:$R$84</c15:sqref>
                        </c15:formulaRef>
                      </c:ext>
                    </c:extLst>
                    <c:numCache>
                      <c:formatCode>#,##0</c:formatCode>
                      <c:ptCount val="4"/>
                      <c:pt idx="0" formatCode="General">
                        <c:v>0</c:v>
                      </c:pt>
                      <c:pt idx="1">
                        <c:v>10</c:v>
                      </c:pt>
                      <c:pt idx="2">
                        <c:v>20</c:v>
                      </c:pt>
                      <c:pt idx="3">
                        <c:v>30</c:v>
                      </c:pt>
                    </c:numCache>
                  </c:numRef>
                </c:xVal>
                <c:yVal>
                  <c:numRef>
                    <c:extLst xmlns:c15="http://schemas.microsoft.com/office/drawing/2012/chart">
                      <c:ext xmlns:c15="http://schemas.microsoft.com/office/drawing/2012/chart" uri="{02D57815-91ED-43cb-92C2-25804820EDAC}">
                        <c15:formulaRef>
                          <c15:sqref>Scenarios!$O$88:$R$88</c15:sqref>
                        </c15:formulaRef>
                      </c:ext>
                    </c:extLst>
                    <c:numCache>
                      <c:formatCode>#,##0.00</c:formatCode>
                      <c:ptCount val="4"/>
                      <c:pt idx="0">
                        <c:v>1.4373746127351286</c:v>
                      </c:pt>
                      <c:pt idx="1">
                        <c:v>1.6737586173896395</c:v>
                      </c:pt>
                      <c:pt idx="2">
                        <c:v>1.9101426220441504</c:v>
                      </c:pt>
                      <c:pt idx="3">
                        <c:v>2.146526626698662</c:v>
                      </c:pt>
                    </c:numCache>
                  </c:numRef>
                </c:yVal>
                <c:smooth val="0"/>
                <c:extLst xmlns:c15="http://schemas.microsoft.com/office/drawing/2012/chart">
                  <c:ext xmlns:c16="http://schemas.microsoft.com/office/drawing/2014/chart" uri="{C3380CC4-5D6E-409C-BE32-E72D297353CC}">
                    <c16:uniqueId val="{00000007-E120-454F-B1C6-A5D49FE40113}"/>
                  </c:ext>
                </c:extLst>
              </c15:ser>
            </c15:filteredScatterSeries>
          </c:ext>
        </c:extLst>
      </c:scatterChart>
      <c:valAx>
        <c:axId val="775207040"/>
        <c:scaling>
          <c:orientation val="minMax"/>
          <c:max val="3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Feedstock price (EUR/MWh)</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207368"/>
        <c:crosses val="autoZero"/>
        <c:crossBetween val="midCat"/>
      </c:valAx>
      <c:valAx>
        <c:axId val="775207368"/>
        <c:scaling>
          <c:orientation val="minMax"/>
          <c:min val="0.8"/>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r>
                  <a:rPr lang="fi-FI"/>
                  <a:t>Biocrude price (EUR/kg)</a:t>
                </a:r>
              </a:p>
            </c:rich>
          </c:tx>
          <c:layout>
            <c:manualLayout>
              <c:xMode val="edge"/>
              <c:yMode val="edge"/>
              <c:x val="2.1512629719850712E-2"/>
              <c:y val="4.4506880778882995E-3"/>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207040"/>
        <c:crosses val="autoZero"/>
        <c:crossBetween val="midCat"/>
        <c:majorUnit val="0.2"/>
      </c:valAx>
      <c:spPr>
        <a:noFill/>
        <a:ln>
          <a:noFill/>
        </a:ln>
        <a:effectLst/>
      </c:spPr>
    </c:plotArea>
    <c:legend>
      <c:legendPos val="b"/>
      <c:layout>
        <c:manualLayout>
          <c:xMode val="edge"/>
          <c:yMode val="edge"/>
          <c:x val="6.0001851202403325E-2"/>
          <c:y val="0.89278546849362916"/>
          <c:w val="0.90004750366934783"/>
          <c:h val="0.103659802961676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39F42-6DDA-4D09-8563-B1EC702A006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fi-FI"/>
        </a:p>
      </dgm:t>
    </dgm:pt>
    <dgm:pt modelId="{BDBA1A18-6594-4AB1-9E3E-8D590B9D851F}">
      <dgm:prSet phldrT="[Text]"/>
      <dgm:spPr/>
      <dgm:t>
        <a:bodyPr/>
        <a:lstStyle/>
        <a:p>
          <a:r>
            <a:rPr lang="fi-FI" err="1"/>
            <a:t>Pilot</a:t>
          </a:r>
          <a:r>
            <a:rPr lang="fi-FI"/>
            <a:t> (TRL5) - COMSYN 2017-2021</a:t>
          </a:r>
        </a:p>
      </dgm:t>
    </dgm:pt>
    <dgm:pt modelId="{904588FF-9E2C-4041-B913-F995950E85B3}" type="parTrans" cxnId="{81031A43-C041-43CB-B4D5-C7B3F9CDFA72}">
      <dgm:prSet/>
      <dgm:spPr/>
      <dgm:t>
        <a:bodyPr/>
        <a:lstStyle/>
        <a:p>
          <a:endParaRPr lang="fi-FI"/>
        </a:p>
      </dgm:t>
    </dgm:pt>
    <dgm:pt modelId="{DD4EC74D-69E4-4378-AE00-F695FA68CD4B}" type="sibTrans" cxnId="{81031A43-C041-43CB-B4D5-C7B3F9CDFA72}">
      <dgm:prSet/>
      <dgm:spPr/>
      <dgm:t>
        <a:bodyPr/>
        <a:lstStyle/>
        <a:p>
          <a:endParaRPr lang="fi-FI"/>
        </a:p>
      </dgm:t>
    </dgm:pt>
    <dgm:pt modelId="{3F0E2CAD-2FFF-4586-8AEE-579493F757A9}">
      <dgm:prSet phldrT="[Text]"/>
      <dgm:spPr/>
      <dgm:t>
        <a:bodyPr/>
        <a:lstStyle/>
        <a:p>
          <a:r>
            <a:rPr lang="fi-FI" err="1"/>
            <a:t>Demonstration</a:t>
          </a:r>
          <a:r>
            <a:rPr lang="fi-FI"/>
            <a:t> (TRL6-7) 2022-2025</a:t>
          </a:r>
        </a:p>
      </dgm:t>
    </dgm:pt>
    <dgm:pt modelId="{5DAEDD59-1C80-43A6-95FF-7F8F4A55B064}" type="parTrans" cxnId="{D0894F1C-6EFF-4A31-A369-9649A1978E35}">
      <dgm:prSet/>
      <dgm:spPr/>
      <dgm:t>
        <a:bodyPr/>
        <a:lstStyle/>
        <a:p>
          <a:endParaRPr lang="fi-FI"/>
        </a:p>
      </dgm:t>
    </dgm:pt>
    <dgm:pt modelId="{B25FA56B-740A-4D6E-87ED-B49FAA182714}" type="sibTrans" cxnId="{D0894F1C-6EFF-4A31-A369-9649A1978E35}">
      <dgm:prSet/>
      <dgm:spPr/>
      <dgm:t>
        <a:bodyPr/>
        <a:lstStyle/>
        <a:p>
          <a:endParaRPr lang="fi-FI"/>
        </a:p>
      </dgm:t>
    </dgm:pt>
    <dgm:pt modelId="{CD8FF305-7917-4F28-9238-F7DB3FCBCEF6}">
      <dgm:prSet phldrT="[Text]"/>
      <dgm:spPr/>
      <dgm:t>
        <a:bodyPr/>
        <a:lstStyle/>
        <a:p>
          <a:r>
            <a:rPr lang="fi-FI" err="1"/>
            <a:t>First</a:t>
          </a:r>
          <a:r>
            <a:rPr lang="fi-FI"/>
            <a:t> </a:t>
          </a:r>
          <a:r>
            <a:rPr lang="fi-FI" err="1"/>
            <a:t>commercial</a:t>
          </a:r>
          <a:r>
            <a:rPr lang="fi-FI"/>
            <a:t> </a:t>
          </a:r>
          <a:r>
            <a:rPr lang="fi-FI" err="1"/>
            <a:t>plant</a:t>
          </a:r>
          <a:r>
            <a:rPr lang="fi-FI"/>
            <a:t> (TRL8-9) 2026-&gt;</a:t>
          </a:r>
        </a:p>
      </dgm:t>
    </dgm:pt>
    <dgm:pt modelId="{B0CB79B8-6608-426F-9398-43E72D5601F1}" type="parTrans" cxnId="{1BB6803C-E8F8-4A73-B41E-0BCC34CF620A}">
      <dgm:prSet/>
      <dgm:spPr/>
      <dgm:t>
        <a:bodyPr/>
        <a:lstStyle/>
        <a:p>
          <a:endParaRPr lang="fi-FI"/>
        </a:p>
      </dgm:t>
    </dgm:pt>
    <dgm:pt modelId="{AE09AB34-2D48-4162-B997-7AFB14B6E68D}" type="sibTrans" cxnId="{1BB6803C-E8F8-4A73-B41E-0BCC34CF620A}">
      <dgm:prSet/>
      <dgm:spPr/>
      <dgm:t>
        <a:bodyPr/>
        <a:lstStyle/>
        <a:p>
          <a:endParaRPr lang="fi-FI"/>
        </a:p>
      </dgm:t>
    </dgm:pt>
    <dgm:pt modelId="{F1E2D883-BDA2-4844-A40F-EA434016E7C7}">
      <dgm:prSet phldrT="[Text]"/>
      <dgm:spPr/>
      <dgm:t>
        <a:bodyPr/>
        <a:lstStyle/>
        <a:p>
          <a:r>
            <a:rPr lang="fi-FI" err="1"/>
            <a:t>Several</a:t>
          </a:r>
          <a:r>
            <a:rPr lang="fi-FI"/>
            <a:t> </a:t>
          </a:r>
          <a:r>
            <a:rPr lang="fi-FI" err="1"/>
            <a:t>commercial</a:t>
          </a:r>
          <a:r>
            <a:rPr lang="fi-FI"/>
            <a:t> </a:t>
          </a:r>
          <a:r>
            <a:rPr lang="fi-FI" err="1"/>
            <a:t>plants</a:t>
          </a:r>
          <a:r>
            <a:rPr lang="fi-FI"/>
            <a:t> 2030s </a:t>
          </a:r>
        </a:p>
      </dgm:t>
    </dgm:pt>
    <dgm:pt modelId="{B7AE66C5-85F2-4425-B0A4-A3BA2506BC9B}" type="parTrans" cxnId="{5DF24F7B-2FB8-41BD-9618-CE110387AA34}">
      <dgm:prSet/>
      <dgm:spPr/>
      <dgm:t>
        <a:bodyPr/>
        <a:lstStyle/>
        <a:p>
          <a:endParaRPr lang="fi-FI"/>
        </a:p>
      </dgm:t>
    </dgm:pt>
    <dgm:pt modelId="{41B89C05-21E2-4300-8C3D-F5312068F568}" type="sibTrans" cxnId="{5DF24F7B-2FB8-41BD-9618-CE110387AA34}">
      <dgm:prSet/>
      <dgm:spPr/>
      <dgm:t>
        <a:bodyPr/>
        <a:lstStyle/>
        <a:p>
          <a:endParaRPr lang="fi-FI"/>
        </a:p>
      </dgm:t>
    </dgm:pt>
    <dgm:pt modelId="{DACFD58C-375B-4441-B897-1514F6153DDD}" type="pres">
      <dgm:prSet presAssocID="{F3739F42-6DDA-4D09-8563-B1EC702A0061}" presName="outerComposite" presStyleCnt="0">
        <dgm:presLayoutVars>
          <dgm:chMax val="5"/>
          <dgm:dir/>
          <dgm:resizeHandles val="exact"/>
        </dgm:presLayoutVars>
      </dgm:prSet>
      <dgm:spPr/>
    </dgm:pt>
    <dgm:pt modelId="{EFC059E7-1D52-4AE9-AC86-F863F767E57A}" type="pres">
      <dgm:prSet presAssocID="{F3739F42-6DDA-4D09-8563-B1EC702A0061}" presName="dummyMaxCanvas" presStyleCnt="0">
        <dgm:presLayoutVars/>
      </dgm:prSet>
      <dgm:spPr/>
    </dgm:pt>
    <dgm:pt modelId="{FC500E87-1B66-4C09-A9AD-1F9E888525E4}" type="pres">
      <dgm:prSet presAssocID="{F3739F42-6DDA-4D09-8563-B1EC702A0061}" presName="FourNodes_1" presStyleLbl="node1" presStyleIdx="0" presStyleCnt="4">
        <dgm:presLayoutVars>
          <dgm:bulletEnabled val="1"/>
        </dgm:presLayoutVars>
      </dgm:prSet>
      <dgm:spPr/>
    </dgm:pt>
    <dgm:pt modelId="{28B50DD8-72E7-4399-9CCD-BDB4F6211FE3}" type="pres">
      <dgm:prSet presAssocID="{F3739F42-6DDA-4D09-8563-B1EC702A0061}" presName="FourNodes_2" presStyleLbl="node1" presStyleIdx="1" presStyleCnt="4">
        <dgm:presLayoutVars>
          <dgm:bulletEnabled val="1"/>
        </dgm:presLayoutVars>
      </dgm:prSet>
      <dgm:spPr/>
    </dgm:pt>
    <dgm:pt modelId="{5C9E70A1-2784-45DF-AE8D-76B915D693A3}" type="pres">
      <dgm:prSet presAssocID="{F3739F42-6DDA-4D09-8563-B1EC702A0061}" presName="FourNodes_3" presStyleLbl="node1" presStyleIdx="2" presStyleCnt="4">
        <dgm:presLayoutVars>
          <dgm:bulletEnabled val="1"/>
        </dgm:presLayoutVars>
      </dgm:prSet>
      <dgm:spPr/>
    </dgm:pt>
    <dgm:pt modelId="{C763041B-6101-40DC-AF54-5EB8A8C790AA}" type="pres">
      <dgm:prSet presAssocID="{F3739F42-6DDA-4D09-8563-B1EC702A0061}" presName="FourNodes_4" presStyleLbl="node1" presStyleIdx="3" presStyleCnt="4">
        <dgm:presLayoutVars>
          <dgm:bulletEnabled val="1"/>
        </dgm:presLayoutVars>
      </dgm:prSet>
      <dgm:spPr/>
    </dgm:pt>
    <dgm:pt modelId="{BFF6ED9F-0128-4AD9-93FC-9E26E51D5919}" type="pres">
      <dgm:prSet presAssocID="{F3739F42-6DDA-4D09-8563-B1EC702A0061}" presName="FourConn_1-2" presStyleLbl="fgAccFollowNode1" presStyleIdx="0" presStyleCnt="3">
        <dgm:presLayoutVars>
          <dgm:bulletEnabled val="1"/>
        </dgm:presLayoutVars>
      </dgm:prSet>
      <dgm:spPr/>
    </dgm:pt>
    <dgm:pt modelId="{1476726F-BEDC-4AD5-B500-66F035D085A5}" type="pres">
      <dgm:prSet presAssocID="{F3739F42-6DDA-4D09-8563-B1EC702A0061}" presName="FourConn_2-3" presStyleLbl="fgAccFollowNode1" presStyleIdx="1" presStyleCnt="3">
        <dgm:presLayoutVars>
          <dgm:bulletEnabled val="1"/>
        </dgm:presLayoutVars>
      </dgm:prSet>
      <dgm:spPr/>
    </dgm:pt>
    <dgm:pt modelId="{3D161D7B-2D70-45AF-B00C-8ACD17140FF4}" type="pres">
      <dgm:prSet presAssocID="{F3739F42-6DDA-4D09-8563-B1EC702A0061}" presName="FourConn_3-4" presStyleLbl="fgAccFollowNode1" presStyleIdx="2" presStyleCnt="3">
        <dgm:presLayoutVars>
          <dgm:bulletEnabled val="1"/>
        </dgm:presLayoutVars>
      </dgm:prSet>
      <dgm:spPr/>
    </dgm:pt>
    <dgm:pt modelId="{5A2B00D9-9732-4923-B6CE-38E4ECA7922E}" type="pres">
      <dgm:prSet presAssocID="{F3739F42-6DDA-4D09-8563-B1EC702A0061}" presName="FourNodes_1_text" presStyleLbl="node1" presStyleIdx="3" presStyleCnt="4">
        <dgm:presLayoutVars>
          <dgm:bulletEnabled val="1"/>
        </dgm:presLayoutVars>
      </dgm:prSet>
      <dgm:spPr/>
    </dgm:pt>
    <dgm:pt modelId="{229294A3-DF6A-4BDF-8F59-C7843B41683D}" type="pres">
      <dgm:prSet presAssocID="{F3739F42-6DDA-4D09-8563-B1EC702A0061}" presName="FourNodes_2_text" presStyleLbl="node1" presStyleIdx="3" presStyleCnt="4">
        <dgm:presLayoutVars>
          <dgm:bulletEnabled val="1"/>
        </dgm:presLayoutVars>
      </dgm:prSet>
      <dgm:spPr/>
    </dgm:pt>
    <dgm:pt modelId="{C820257E-2EB0-4157-98CC-E2CD32FD6CB2}" type="pres">
      <dgm:prSet presAssocID="{F3739F42-6DDA-4D09-8563-B1EC702A0061}" presName="FourNodes_3_text" presStyleLbl="node1" presStyleIdx="3" presStyleCnt="4">
        <dgm:presLayoutVars>
          <dgm:bulletEnabled val="1"/>
        </dgm:presLayoutVars>
      </dgm:prSet>
      <dgm:spPr/>
    </dgm:pt>
    <dgm:pt modelId="{8942CFB4-33A4-447A-8610-4B34BDECFF72}" type="pres">
      <dgm:prSet presAssocID="{F3739F42-6DDA-4D09-8563-B1EC702A0061}" presName="FourNodes_4_text" presStyleLbl="node1" presStyleIdx="3" presStyleCnt="4">
        <dgm:presLayoutVars>
          <dgm:bulletEnabled val="1"/>
        </dgm:presLayoutVars>
      </dgm:prSet>
      <dgm:spPr/>
    </dgm:pt>
  </dgm:ptLst>
  <dgm:cxnLst>
    <dgm:cxn modelId="{15727B03-593E-4688-8205-6909A8553FD7}" type="presOf" srcId="{DD4EC74D-69E4-4378-AE00-F695FA68CD4B}" destId="{BFF6ED9F-0128-4AD9-93FC-9E26E51D5919}" srcOrd="0" destOrd="0" presId="urn:microsoft.com/office/officeart/2005/8/layout/vProcess5"/>
    <dgm:cxn modelId="{DA21360A-D364-4434-B864-D51B2A610FE6}" type="presOf" srcId="{BDBA1A18-6594-4AB1-9E3E-8D590B9D851F}" destId="{5A2B00D9-9732-4923-B6CE-38E4ECA7922E}" srcOrd="1" destOrd="0" presId="urn:microsoft.com/office/officeart/2005/8/layout/vProcess5"/>
    <dgm:cxn modelId="{D0894F1C-6EFF-4A31-A369-9649A1978E35}" srcId="{F3739F42-6DDA-4D09-8563-B1EC702A0061}" destId="{3F0E2CAD-2FFF-4586-8AEE-579493F757A9}" srcOrd="1" destOrd="0" parTransId="{5DAEDD59-1C80-43A6-95FF-7F8F4A55B064}" sibTransId="{B25FA56B-740A-4D6E-87ED-B49FAA182714}"/>
    <dgm:cxn modelId="{B7D3961E-047D-402A-9D62-664B668C6BB5}" type="presOf" srcId="{F1E2D883-BDA2-4844-A40F-EA434016E7C7}" destId="{C763041B-6101-40DC-AF54-5EB8A8C790AA}" srcOrd="0" destOrd="0" presId="urn:microsoft.com/office/officeart/2005/8/layout/vProcess5"/>
    <dgm:cxn modelId="{292E4523-3E1A-4743-AD72-FDBCDA2E6234}" type="presOf" srcId="{F1E2D883-BDA2-4844-A40F-EA434016E7C7}" destId="{8942CFB4-33A4-447A-8610-4B34BDECFF72}" srcOrd="1" destOrd="0" presId="urn:microsoft.com/office/officeart/2005/8/layout/vProcess5"/>
    <dgm:cxn modelId="{3F76F128-A810-49E1-B657-678E8912C929}" type="presOf" srcId="{3F0E2CAD-2FFF-4586-8AEE-579493F757A9}" destId="{28B50DD8-72E7-4399-9CCD-BDB4F6211FE3}" srcOrd="0" destOrd="0" presId="urn:microsoft.com/office/officeart/2005/8/layout/vProcess5"/>
    <dgm:cxn modelId="{0BB42F29-D105-4794-98C1-EC8E607CD5FD}" type="presOf" srcId="{CD8FF305-7917-4F28-9238-F7DB3FCBCEF6}" destId="{5C9E70A1-2784-45DF-AE8D-76B915D693A3}" srcOrd="0" destOrd="0" presId="urn:microsoft.com/office/officeart/2005/8/layout/vProcess5"/>
    <dgm:cxn modelId="{7C1D7032-74F9-466E-BF3D-38130121801B}" type="presOf" srcId="{AE09AB34-2D48-4162-B997-7AFB14B6E68D}" destId="{3D161D7B-2D70-45AF-B00C-8ACD17140FF4}" srcOrd="0" destOrd="0" presId="urn:microsoft.com/office/officeart/2005/8/layout/vProcess5"/>
    <dgm:cxn modelId="{1BB6803C-E8F8-4A73-B41E-0BCC34CF620A}" srcId="{F3739F42-6DDA-4D09-8563-B1EC702A0061}" destId="{CD8FF305-7917-4F28-9238-F7DB3FCBCEF6}" srcOrd="2" destOrd="0" parTransId="{B0CB79B8-6608-426F-9398-43E72D5601F1}" sibTransId="{AE09AB34-2D48-4162-B997-7AFB14B6E68D}"/>
    <dgm:cxn modelId="{81031A43-C041-43CB-B4D5-C7B3F9CDFA72}" srcId="{F3739F42-6DDA-4D09-8563-B1EC702A0061}" destId="{BDBA1A18-6594-4AB1-9E3E-8D590B9D851F}" srcOrd="0" destOrd="0" parTransId="{904588FF-9E2C-4041-B913-F995950E85B3}" sibTransId="{DD4EC74D-69E4-4378-AE00-F695FA68CD4B}"/>
    <dgm:cxn modelId="{5DF24F7B-2FB8-41BD-9618-CE110387AA34}" srcId="{F3739F42-6DDA-4D09-8563-B1EC702A0061}" destId="{F1E2D883-BDA2-4844-A40F-EA434016E7C7}" srcOrd="3" destOrd="0" parTransId="{B7AE66C5-85F2-4425-B0A4-A3BA2506BC9B}" sibTransId="{41B89C05-21E2-4300-8C3D-F5312068F568}"/>
    <dgm:cxn modelId="{F85BB285-3EBC-4E59-9A41-A04FB34E9245}" type="presOf" srcId="{F3739F42-6DDA-4D09-8563-B1EC702A0061}" destId="{DACFD58C-375B-4441-B897-1514F6153DDD}" srcOrd="0" destOrd="0" presId="urn:microsoft.com/office/officeart/2005/8/layout/vProcess5"/>
    <dgm:cxn modelId="{95F4718C-1B52-4641-9850-A93E6F1D2FCB}" type="presOf" srcId="{B25FA56B-740A-4D6E-87ED-B49FAA182714}" destId="{1476726F-BEDC-4AD5-B500-66F035D085A5}" srcOrd="0" destOrd="0" presId="urn:microsoft.com/office/officeart/2005/8/layout/vProcess5"/>
    <dgm:cxn modelId="{8D1EEE8C-199D-4792-8EE9-5BB2CA634836}" type="presOf" srcId="{3F0E2CAD-2FFF-4586-8AEE-579493F757A9}" destId="{229294A3-DF6A-4BDF-8F59-C7843B41683D}" srcOrd="1" destOrd="0" presId="urn:microsoft.com/office/officeart/2005/8/layout/vProcess5"/>
    <dgm:cxn modelId="{96CCF9C0-C5DB-478A-B703-E05B9C1ABD56}" type="presOf" srcId="{BDBA1A18-6594-4AB1-9E3E-8D590B9D851F}" destId="{FC500E87-1B66-4C09-A9AD-1F9E888525E4}" srcOrd="0" destOrd="0" presId="urn:microsoft.com/office/officeart/2005/8/layout/vProcess5"/>
    <dgm:cxn modelId="{0DE7AAD9-E0C2-49DA-87C3-AC3E57F3F134}" type="presOf" srcId="{CD8FF305-7917-4F28-9238-F7DB3FCBCEF6}" destId="{C820257E-2EB0-4157-98CC-E2CD32FD6CB2}" srcOrd="1" destOrd="0" presId="urn:microsoft.com/office/officeart/2005/8/layout/vProcess5"/>
    <dgm:cxn modelId="{25CD009A-827D-41EF-A6C3-43205FA1E80E}" type="presParOf" srcId="{DACFD58C-375B-4441-B897-1514F6153DDD}" destId="{EFC059E7-1D52-4AE9-AC86-F863F767E57A}" srcOrd="0" destOrd="0" presId="urn:microsoft.com/office/officeart/2005/8/layout/vProcess5"/>
    <dgm:cxn modelId="{9C049232-403C-4BE4-9660-016F82987BD7}" type="presParOf" srcId="{DACFD58C-375B-4441-B897-1514F6153DDD}" destId="{FC500E87-1B66-4C09-A9AD-1F9E888525E4}" srcOrd="1" destOrd="0" presId="urn:microsoft.com/office/officeart/2005/8/layout/vProcess5"/>
    <dgm:cxn modelId="{0A8A6434-257F-4A34-A75B-217D65C176A8}" type="presParOf" srcId="{DACFD58C-375B-4441-B897-1514F6153DDD}" destId="{28B50DD8-72E7-4399-9CCD-BDB4F6211FE3}" srcOrd="2" destOrd="0" presId="urn:microsoft.com/office/officeart/2005/8/layout/vProcess5"/>
    <dgm:cxn modelId="{E319DF78-32D0-46C9-B55B-5E852EFA9385}" type="presParOf" srcId="{DACFD58C-375B-4441-B897-1514F6153DDD}" destId="{5C9E70A1-2784-45DF-AE8D-76B915D693A3}" srcOrd="3" destOrd="0" presId="urn:microsoft.com/office/officeart/2005/8/layout/vProcess5"/>
    <dgm:cxn modelId="{A2B4F713-B30E-46E1-B502-963C8058B654}" type="presParOf" srcId="{DACFD58C-375B-4441-B897-1514F6153DDD}" destId="{C763041B-6101-40DC-AF54-5EB8A8C790AA}" srcOrd="4" destOrd="0" presId="urn:microsoft.com/office/officeart/2005/8/layout/vProcess5"/>
    <dgm:cxn modelId="{24C0BC31-A1B7-46ED-B5DC-E0037877FFF4}" type="presParOf" srcId="{DACFD58C-375B-4441-B897-1514F6153DDD}" destId="{BFF6ED9F-0128-4AD9-93FC-9E26E51D5919}" srcOrd="5" destOrd="0" presId="urn:microsoft.com/office/officeart/2005/8/layout/vProcess5"/>
    <dgm:cxn modelId="{C83CC498-5151-48D0-9E05-FF2BD521F9C4}" type="presParOf" srcId="{DACFD58C-375B-4441-B897-1514F6153DDD}" destId="{1476726F-BEDC-4AD5-B500-66F035D085A5}" srcOrd="6" destOrd="0" presId="urn:microsoft.com/office/officeart/2005/8/layout/vProcess5"/>
    <dgm:cxn modelId="{8585F7A1-80EC-427A-BFAC-1B50F0FD465F}" type="presParOf" srcId="{DACFD58C-375B-4441-B897-1514F6153DDD}" destId="{3D161D7B-2D70-45AF-B00C-8ACD17140FF4}" srcOrd="7" destOrd="0" presId="urn:microsoft.com/office/officeart/2005/8/layout/vProcess5"/>
    <dgm:cxn modelId="{9FD6B86B-93F4-474E-B1B7-A1582D04080A}" type="presParOf" srcId="{DACFD58C-375B-4441-B897-1514F6153DDD}" destId="{5A2B00D9-9732-4923-B6CE-38E4ECA7922E}" srcOrd="8" destOrd="0" presId="urn:microsoft.com/office/officeart/2005/8/layout/vProcess5"/>
    <dgm:cxn modelId="{07F3B8BF-B34F-4102-B40D-F570EBCC26C3}" type="presParOf" srcId="{DACFD58C-375B-4441-B897-1514F6153DDD}" destId="{229294A3-DF6A-4BDF-8F59-C7843B41683D}" srcOrd="9" destOrd="0" presId="urn:microsoft.com/office/officeart/2005/8/layout/vProcess5"/>
    <dgm:cxn modelId="{2757301C-EECA-44E9-9069-CC8CC9AECB95}" type="presParOf" srcId="{DACFD58C-375B-4441-B897-1514F6153DDD}" destId="{C820257E-2EB0-4157-98CC-E2CD32FD6CB2}" srcOrd="10" destOrd="0" presId="urn:microsoft.com/office/officeart/2005/8/layout/vProcess5"/>
    <dgm:cxn modelId="{3AAE8FA3-A513-4EAD-85CB-64A62CD5B102}" type="presParOf" srcId="{DACFD58C-375B-4441-B897-1514F6153DDD}" destId="{8942CFB4-33A4-447A-8610-4B34BDECFF72}"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00E87-1B66-4C09-A9AD-1F9E888525E4}">
      <dsp:nvSpPr>
        <dsp:cNvPr id="0" name=""/>
        <dsp:cNvSpPr/>
      </dsp:nvSpPr>
      <dsp:spPr>
        <a:xfrm>
          <a:off x="0" y="0"/>
          <a:ext cx="6502400" cy="7837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err="1"/>
            <a:t>Pilot</a:t>
          </a:r>
          <a:r>
            <a:rPr lang="fi-FI" sz="2000" kern="1200"/>
            <a:t> (TRL5) - COMSYN 2017-2021</a:t>
          </a:r>
        </a:p>
      </dsp:txBody>
      <dsp:txXfrm>
        <a:off x="22954" y="22954"/>
        <a:ext cx="5590501" cy="737793"/>
      </dsp:txXfrm>
    </dsp:sp>
    <dsp:sp modelId="{28B50DD8-72E7-4399-9CCD-BDB4F6211FE3}">
      <dsp:nvSpPr>
        <dsp:cNvPr id="0" name=""/>
        <dsp:cNvSpPr/>
      </dsp:nvSpPr>
      <dsp:spPr>
        <a:xfrm>
          <a:off x="544575" y="926193"/>
          <a:ext cx="6502400" cy="783701"/>
        </a:xfrm>
        <a:prstGeom prst="roundRect">
          <a:avLst>
            <a:gd name="adj" fmla="val 10000"/>
          </a:avLst>
        </a:prstGeom>
        <a:solidFill>
          <a:schemeClr val="accent2">
            <a:hueOff val="3800046"/>
            <a:satOff val="75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err="1"/>
            <a:t>Demonstration</a:t>
          </a:r>
          <a:r>
            <a:rPr lang="fi-FI" sz="2000" kern="1200"/>
            <a:t> (TRL6-7) 2022-2025</a:t>
          </a:r>
        </a:p>
      </dsp:txBody>
      <dsp:txXfrm>
        <a:off x="567529" y="949147"/>
        <a:ext cx="5402509" cy="737793"/>
      </dsp:txXfrm>
    </dsp:sp>
    <dsp:sp modelId="{5C9E70A1-2784-45DF-AE8D-76B915D693A3}">
      <dsp:nvSpPr>
        <dsp:cNvPr id="0" name=""/>
        <dsp:cNvSpPr/>
      </dsp:nvSpPr>
      <dsp:spPr>
        <a:xfrm>
          <a:off x="1081024" y="1852386"/>
          <a:ext cx="6502400" cy="783701"/>
        </a:xfrm>
        <a:prstGeom prst="roundRect">
          <a:avLst>
            <a:gd name="adj" fmla="val 10000"/>
          </a:avLst>
        </a:prstGeom>
        <a:solidFill>
          <a:schemeClr val="accent2">
            <a:hueOff val="7600092"/>
            <a:satOff val="151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err="1"/>
            <a:t>First</a:t>
          </a:r>
          <a:r>
            <a:rPr lang="fi-FI" sz="2000" kern="1200"/>
            <a:t> </a:t>
          </a:r>
          <a:r>
            <a:rPr lang="fi-FI" sz="2000" kern="1200" err="1"/>
            <a:t>commercial</a:t>
          </a:r>
          <a:r>
            <a:rPr lang="fi-FI" sz="2000" kern="1200"/>
            <a:t> </a:t>
          </a:r>
          <a:r>
            <a:rPr lang="fi-FI" sz="2000" kern="1200" err="1"/>
            <a:t>plant</a:t>
          </a:r>
          <a:r>
            <a:rPr lang="fi-FI" sz="2000" kern="1200"/>
            <a:t> (TRL8-9) 2026-&gt;</a:t>
          </a:r>
        </a:p>
      </dsp:txBody>
      <dsp:txXfrm>
        <a:off x="1103978" y="1875340"/>
        <a:ext cx="5410637" cy="737793"/>
      </dsp:txXfrm>
    </dsp:sp>
    <dsp:sp modelId="{C763041B-6101-40DC-AF54-5EB8A8C790AA}">
      <dsp:nvSpPr>
        <dsp:cNvPr id="0" name=""/>
        <dsp:cNvSpPr/>
      </dsp:nvSpPr>
      <dsp:spPr>
        <a:xfrm>
          <a:off x="1625599" y="2778579"/>
          <a:ext cx="6502400" cy="783701"/>
        </a:xfrm>
        <a:prstGeom prst="roundRect">
          <a:avLst>
            <a:gd name="adj" fmla="val 10000"/>
          </a:avLst>
        </a:prstGeom>
        <a:solidFill>
          <a:schemeClr val="accent2">
            <a:hueOff val="11400137"/>
            <a:satOff val="2276"/>
            <a:lumOff val="9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err="1"/>
            <a:t>Several</a:t>
          </a:r>
          <a:r>
            <a:rPr lang="fi-FI" sz="2000" kern="1200"/>
            <a:t> </a:t>
          </a:r>
          <a:r>
            <a:rPr lang="fi-FI" sz="2000" kern="1200" err="1"/>
            <a:t>commercial</a:t>
          </a:r>
          <a:r>
            <a:rPr lang="fi-FI" sz="2000" kern="1200"/>
            <a:t> </a:t>
          </a:r>
          <a:r>
            <a:rPr lang="fi-FI" sz="2000" kern="1200" err="1"/>
            <a:t>plants</a:t>
          </a:r>
          <a:r>
            <a:rPr lang="fi-FI" sz="2000" kern="1200"/>
            <a:t> 2030s </a:t>
          </a:r>
        </a:p>
      </dsp:txBody>
      <dsp:txXfrm>
        <a:off x="1648553" y="2801533"/>
        <a:ext cx="5402509" cy="737793"/>
      </dsp:txXfrm>
    </dsp:sp>
    <dsp:sp modelId="{BFF6ED9F-0128-4AD9-93FC-9E26E51D5919}">
      <dsp:nvSpPr>
        <dsp:cNvPr id="0" name=""/>
        <dsp:cNvSpPr/>
      </dsp:nvSpPr>
      <dsp:spPr>
        <a:xfrm>
          <a:off x="5992993" y="600244"/>
          <a:ext cx="509406" cy="5094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fi-FI" sz="2300" kern="1200"/>
        </a:p>
      </dsp:txBody>
      <dsp:txXfrm>
        <a:off x="6107609" y="600244"/>
        <a:ext cx="280174" cy="383328"/>
      </dsp:txXfrm>
    </dsp:sp>
    <dsp:sp modelId="{1476726F-BEDC-4AD5-B500-66F035D085A5}">
      <dsp:nvSpPr>
        <dsp:cNvPr id="0" name=""/>
        <dsp:cNvSpPr/>
      </dsp:nvSpPr>
      <dsp:spPr>
        <a:xfrm>
          <a:off x="6537569" y="1526437"/>
          <a:ext cx="509406" cy="509406"/>
        </a:xfrm>
        <a:prstGeom prst="downArrow">
          <a:avLst>
            <a:gd name="adj1" fmla="val 55000"/>
            <a:gd name="adj2" fmla="val 45000"/>
          </a:avLst>
        </a:prstGeom>
        <a:solidFill>
          <a:schemeClr val="accent2">
            <a:tint val="40000"/>
            <a:alpha val="90000"/>
            <a:hueOff val="5946548"/>
            <a:satOff val="1997"/>
            <a:lumOff val="590"/>
            <a:alphaOff val="0"/>
          </a:schemeClr>
        </a:solidFill>
        <a:ln w="12700" cap="flat" cmpd="sng" algn="ctr">
          <a:solidFill>
            <a:schemeClr val="accent2">
              <a:tint val="40000"/>
              <a:alpha val="90000"/>
              <a:hueOff val="5946548"/>
              <a:satOff val="1997"/>
              <a:lumOff val="5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fi-FI" sz="2300" kern="1200"/>
        </a:p>
      </dsp:txBody>
      <dsp:txXfrm>
        <a:off x="6652185" y="1526437"/>
        <a:ext cx="280174" cy="383328"/>
      </dsp:txXfrm>
    </dsp:sp>
    <dsp:sp modelId="{3D161D7B-2D70-45AF-B00C-8ACD17140FF4}">
      <dsp:nvSpPr>
        <dsp:cNvPr id="0" name=""/>
        <dsp:cNvSpPr/>
      </dsp:nvSpPr>
      <dsp:spPr>
        <a:xfrm>
          <a:off x="7074017" y="2452630"/>
          <a:ext cx="509406" cy="509406"/>
        </a:xfrm>
        <a:prstGeom prst="downArrow">
          <a:avLst>
            <a:gd name="adj1" fmla="val 55000"/>
            <a:gd name="adj2" fmla="val 45000"/>
          </a:avLst>
        </a:prstGeom>
        <a:solidFill>
          <a:schemeClr val="accent2">
            <a:tint val="40000"/>
            <a:alpha val="90000"/>
            <a:hueOff val="11893097"/>
            <a:satOff val="3993"/>
            <a:lumOff val="1180"/>
            <a:alphaOff val="0"/>
          </a:schemeClr>
        </a:solidFill>
        <a:ln w="12700" cap="flat" cmpd="sng" algn="ctr">
          <a:solidFill>
            <a:schemeClr val="accent2">
              <a:tint val="40000"/>
              <a:alpha val="90000"/>
              <a:hueOff val="11893097"/>
              <a:satOff val="3993"/>
              <a:lumOff val="11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fi-FI" sz="2300" kern="1200"/>
        </a:p>
      </dsp:txBody>
      <dsp:txXfrm>
        <a:off x="7188633" y="2452630"/>
        <a:ext cx="280174" cy="38332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B67E4A-5177-4C80-92B4-51BD5593B04B}"/>
              </a:ext>
            </a:extLst>
          </p:cNvPr>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FFF9C8-B4CA-457D-AE9B-2D30E612B3F1}"/>
              </a:ext>
            </a:extLst>
          </p:cNvPr>
          <p:cNvSpPr>
            <a:spLocks noGrp="1"/>
          </p:cNvSpPr>
          <p:nvPr>
            <p:ph type="dt" sz="quarter" idx="1"/>
          </p:nvPr>
        </p:nvSpPr>
        <p:spPr>
          <a:xfrm>
            <a:off x="5624599" y="0"/>
            <a:ext cx="4302919" cy="341064"/>
          </a:xfrm>
          <a:prstGeom prst="rect">
            <a:avLst/>
          </a:prstGeom>
        </p:spPr>
        <p:txBody>
          <a:bodyPr vert="horz" lIns="91440" tIns="45720" rIns="91440" bIns="45720" rtlCol="0"/>
          <a:lstStyle>
            <a:lvl1pPr algn="r">
              <a:defRPr sz="1200"/>
            </a:lvl1pPr>
          </a:lstStyle>
          <a:p>
            <a:fld id="{C9116228-B7CF-47CF-A4AD-D4BB307F0AFE}" type="datetimeFigureOut">
              <a:rPr lang="en-GB" smtClean="0"/>
              <a:t>27/05/2021</a:t>
            </a:fld>
            <a:endParaRPr lang="en-GB"/>
          </a:p>
        </p:txBody>
      </p:sp>
      <p:sp>
        <p:nvSpPr>
          <p:cNvPr id="4" name="Footer Placeholder 3">
            <a:extLst>
              <a:ext uri="{FF2B5EF4-FFF2-40B4-BE49-F238E27FC236}">
                <a16:creationId xmlns:a16="http://schemas.microsoft.com/office/drawing/2014/main" id="{AB6B9E0E-BBD1-44C0-8EAA-4085861F6849}"/>
              </a:ext>
            </a:extLst>
          </p:cNvPr>
          <p:cNvSpPr>
            <a:spLocks noGrp="1"/>
          </p:cNvSpPr>
          <p:nvPr>
            <p:ph type="ftr" sz="quarter" idx="2"/>
          </p:nvPr>
        </p:nvSpPr>
        <p:spPr>
          <a:xfrm>
            <a:off x="1" y="6456613"/>
            <a:ext cx="4302919"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37FE9B-8273-4C75-8F5A-4C40F4B79CA8}"/>
              </a:ext>
            </a:extLst>
          </p:cNvPr>
          <p:cNvSpPr>
            <a:spLocks noGrp="1"/>
          </p:cNvSpPr>
          <p:nvPr>
            <p:ph type="sldNum" sz="quarter" idx="3"/>
          </p:nvPr>
        </p:nvSpPr>
        <p:spPr>
          <a:xfrm>
            <a:off x="5624599" y="6456613"/>
            <a:ext cx="4302919" cy="341064"/>
          </a:xfrm>
          <a:prstGeom prst="rect">
            <a:avLst/>
          </a:prstGeom>
        </p:spPr>
        <p:txBody>
          <a:bodyPr vert="horz" lIns="91440" tIns="45720" rIns="91440" bIns="45720" rtlCol="0" anchor="b"/>
          <a:lstStyle>
            <a:lvl1pPr algn="r">
              <a:defRPr sz="1200"/>
            </a:lvl1pPr>
          </a:lstStyle>
          <a:p>
            <a:fld id="{68B6E434-8160-4CED-AB39-C7225611EB51}" type="slidenum">
              <a:rPr lang="en-GB" smtClean="0"/>
              <a:t>‹#›</a:t>
            </a:fld>
            <a:endParaRPr lang="en-GB"/>
          </a:p>
        </p:txBody>
      </p:sp>
    </p:spTree>
    <p:extLst>
      <p:ext uri="{BB962C8B-B14F-4D97-AF65-F5344CB8AC3E}">
        <p14:creationId xmlns:p14="http://schemas.microsoft.com/office/powerpoint/2010/main" val="447327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599" y="0"/>
            <a:ext cx="4302919" cy="341064"/>
          </a:xfrm>
          <a:prstGeom prst="rect">
            <a:avLst/>
          </a:prstGeom>
        </p:spPr>
        <p:txBody>
          <a:bodyPr vert="horz" lIns="91440" tIns="45720" rIns="91440" bIns="45720" rtlCol="0"/>
          <a:lstStyle>
            <a:lvl1pPr algn="r">
              <a:defRPr sz="1200"/>
            </a:lvl1pPr>
          </a:lstStyle>
          <a:p>
            <a:fld id="{29142CCA-F011-46CA-B4AE-D8CB4AFC968E}" type="datetimeFigureOut">
              <a:rPr lang="en-GB" smtClean="0"/>
              <a:t>27/05/2021</a:t>
            </a:fld>
            <a:endParaRPr lang="en-GB"/>
          </a:p>
        </p:txBody>
      </p:sp>
      <p:sp>
        <p:nvSpPr>
          <p:cNvPr id="4" name="Slide Image Placeholder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982" y="3271381"/>
            <a:ext cx="794385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3"/>
            <a:ext cx="4302919"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599" y="6456613"/>
            <a:ext cx="4302919" cy="341064"/>
          </a:xfrm>
          <a:prstGeom prst="rect">
            <a:avLst/>
          </a:prstGeom>
        </p:spPr>
        <p:txBody>
          <a:bodyPr vert="horz" lIns="91440" tIns="45720" rIns="91440" bIns="45720" rtlCol="0" anchor="b"/>
          <a:lstStyle>
            <a:lvl1pPr algn="r">
              <a:defRPr sz="1200"/>
            </a:lvl1pPr>
          </a:lstStyle>
          <a:p>
            <a:fld id="{0241C740-7330-441A-80F0-A683365F9479}" type="slidenum">
              <a:rPr lang="en-GB" smtClean="0"/>
              <a:t>‹#›</a:t>
            </a:fld>
            <a:endParaRPr lang="en-GB"/>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1</a:t>
            </a:fld>
            <a:endParaRPr lang="en-GB"/>
          </a:p>
        </p:txBody>
      </p:sp>
    </p:spTree>
    <p:extLst>
      <p:ext uri="{BB962C8B-B14F-4D97-AF65-F5344CB8AC3E}">
        <p14:creationId xmlns:p14="http://schemas.microsoft.com/office/powerpoint/2010/main" val="387481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10</a:t>
            </a:fld>
            <a:endParaRPr lang="en-GB"/>
          </a:p>
        </p:txBody>
      </p:sp>
    </p:spTree>
    <p:extLst>
      <p:ext uri="{BB962C8B-B14F-4D97-AF65-F5344CB8AC3E}">
        <p14:creationId xmlns:p14="http://schemas.microsoft.com/office/powerpoint/2010/main" val="2982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 prices secure payback for investors for the best business cases but EU targets are not reached</a:t>
            </a:r>
          </a:p>
          <a:p>
            <a:r>
              <a:rPr lang="en-GB" dirty="0"/>
              <a:t>Higher prices refer to high competition of biofuels due to strict economic sanctions for missing the EU targets and slowness of building new advanced biofuel capacity</a:t>
            </a:r>
          </a:p>
          <a:p>
            <a:r>
              <a:rPr lang="en-GB" dirty="0"/>
              <a:t>None of the business concepts are competitive with the current feedstock prices without some kind of support</a:t>
            </a:r>
          </a:p>
          <a:p>
            <a:r>
              <a:rPr lang="en-GB" dirty="0"/>
              <a:t>Saw mill has slightly better result if all heat could be sold as DH, investing in own ST increases the price of biocrude</a:t>
            </a:r>
          </a:p>
        </p:txBody>
      </p:sp>
      <p:sp>
        <p:nvSpPr>
          <p:cNvPr id="4" name="Slide Number Placeholder 3"/>
          <p:cNvSpPr>
            <a:spLocks noGrp="1"/>
          </p:cNvSpPr>
          <p:nvPr>
            <p:ph type="sldNum" sz="quarter" idx="5"/>
          </p:nvPr>
        </p:nvSpPr>
        <p:spPr/>
        <p:txBody>
          <a:bodyPr/>
          <a:lstStyle/>
          <a:p>
            <a:fld id="{0241C740-7330-441A-80F0-A683365F9479}" type="slidenum">
              <a:rPr lang="en-GB" smtClean="0"/>
              <a:t>11</a:t>
            </a:fld>
            <a:endParaRPr lang="en-GB"/>
          </a:p>
        </p:txBody>
      </p:sp>
    </p:spTree>
    <p:extLst>
      <p:ext uri="{BB962C8B-B14F-4D97-AF65-F5344CB8AC3E}">
        <p14:creationId xmlns:p14="http://schemas.microsoft.com/office/powerpoint/2010/main" val="171672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41C740-7330-441A-80F0-A683365F9479}" type="slidenum">
              <a:rPr lang="en-GB" smtClean="0"/>
              <a:t>12</a:t>
            </a:fld>
            <a:endParaRPr lang="en-GB"/>
          </a:p>
        </p:txBody>
      </p:sp>
    </p:spTree>
    <p:extLst>
      <p:ext uri="{BB962C8B-B14F-4D97-AF65-F5344CB8AC3E}">
        <p14:creationId xmlns:p14="http://schemas.microsoft.com/office/powerpoint/2010/main" val="392515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Investment</a:t>
            </a:r>
            <a:r>
              <a:rPr lang="fi-FI"/>
              <a:t> </a:t>
            </a:r>
            <a:r>
              <a:rPr lang="fi-FI" err="1"/>
              <a:t>support</a:t>
            </a:r>
            <a:r>
              <a:rPr lang="fi-FI"/>
              <a:t> of 30-40%, </a:t>
            </a:r>
            <a:r>
              <a:rPr lang="fi-FI" err="1"/>
              <a:t>even</a:t>
            </a:r>
            <a:r>
              <a:rPr lang="fi-FI"/>
              <a:t> 50% </a:t>
            </a:r>
            <a:r>
              <a:rPr lang="fi-FI" err="1"/>
              <a:t>can</a:t>
            </a:r>
            <a:r>
              <a:rPr lang="fi-FI"/>
              <a:t> </a:t>
            </a:r>
            <a:r>
              <a:rPr lang="fi-FI" err="1"/>
              <a:t>be</a:t>
            </a:r>
            <a:r>
              <a:rPr lang="fi-FI"/>
              <a:t> </a:t>
            </a:r>
            <a:r>
              <a:rPr lang="fi-FI" err="1"/>
              <a:t>estimated</a:t>
            </a:r>
            <a:r>
              <a:rPr lang="fi-FI"/>
              <a:t> to </a:t>
            </a:r>
            <a:r>
              <a:rPr lang="fi-FI" err="1"/>
              <a:t>be</a:t>
            </a:r>
            <a:r>
              <a:rPr lang="fi-FI"/>
              <a:t> </a:t>
            </a:r>
            <a:r>
              <a:rPr lang="fi-FI" err="1"/>
              <a:t>available</a:t>
            </a:r>
            <a:r>
              <a:rPr lang="fi-FI"/>
              <a:t> for </a:t>
            </a:r>
            <a:r>
              <a:rPr lang="fi-FI" err="1"/>
              <a:t>new</a:t>
            </a:r>
            <a:r>
              <a:rPr lang="fi-FI"/>
              <a:t> </a:t>
            </a:r>
            <a:r>
              <a:rPr lang="fi-FI" err="1"/>
              <a:t>technology</a:t>
            </a:r>
            <a:r>
              <a:rPr lang="fi-FI"/>
              <a:t> </a:t>
            </a:r>
            <a:r>
              <a:rPr lang="fi-FI" err="1"/>
              <a:t>investments</a:t>
            </a:r>
            <a:r>
              <a:rPr lang="fi-FI"/>
              <a:t> </a:t>
            </a:r>
            <a:r>
              <a:rPr lang="fi-FI" err="1"/>
              <a:t>that</a:t>
            </a:r>
            <a:r>
              <a:rPr lang="fi-FI"/>
              <a:t> </a:t>
            </a:r>
            <a:r>
              <a:rPr lang="fi-FI" err="1"/>
              <a:t>support</a:t>
            </a:r>
            <a:r>
              <a:rPr lang="fi-FI"/>
              <a:t> </a:t>
            </a:r>
            <a:r>
              <a:rPr lang="fi-FI" err="1"/>
              <a:t>national</a:t>
            </a:r>
            <a:r>
              <a:rPr lang="fi-FI"/>
              <a:t> and EU </a:t>
            </a:r>
            <a:r>
              <a:rPr lang="fi-FI" err="1"/>
              <a:t>level</a:t>
            </a:r>
            <a:r>
              <a:rPr lang="fi-FI"/>
              <a:t> </a:t>
            </a:r>
            <a:r>
              <a:rPr lang="fi-FI" err="1"/>
              <a:t>renewable</a:t>
            </a:r>
            <a:r>
              <a:rPr lang="fi-FI"/>
              <a:t> </a:t>
            </a:r>
            <a:r>
              <a:rPr lang="fi-FI" err="1"/>
              <a:t>energy</a:t>
            </a:r>
            <a:r>
              <a:rPr lang="fi-FI"/>
              <a:t> </a:t>
            </a:r>
            <a:r>
              <a:rPr lang="fi-FI" err="1"/>
              <a:t>goals</a:t>
            </a:r>
            <a:r>
              <a:rPr lang="fi-FI"/>
              <a:t> </a:t>
            </a:r>
          </a:p>
          <a:p>
            <a:r>
              <a:rPr lang="fi-FI" err="1"/>
              <a:t>Investment</a:t>
            </a:r>
            <a:r>
              <a:rPr lang="fi-FI"/>
              <a:t> </a:t>
            </a:r>
            <a:r>
              <a:rPr lang="fi-FI" err="1"/>
              <a:t>grand</a:t>
            </a:r>
            <a:r>
              <a:rPr lang="fi-FI"/>
              <a:t> of 50 % </a:t>
            </a:r>
            <a:r>
              <a:rPr lang="fi-FI" err="1"/>
              <a:t>would</a:t>
            </a:r>
            <a:r>
              <a:rPr lang="fi-FI"/>
              <a:t> </a:t>
            </a:r>
            <a:r>
              <a:rPr lang="fi-FI" err="1"/>
              <a:t>make</a:t>
            </a:r>
            <a:r>
              <a:rPr lang="fi-FI"/>
              <a:t> </a:t>
            </a:r>
            <a:r>
              <a:rPr lang="fi-FI" err="1"/>
              <a:t>the</a:t>
            </a:r>
            <a:r>
              <a:rPr lang="fi-FI"/>
              <a:t> </a:t>
            </a:r>
            <a:r>
              <a:rPr lang="fi-FI" err="1"/>
              <a:t>Northern</a:t>
            </a:r>
            <a:r>
              <a:rPr lang="fi-FI"/>
              <a:t> European </a:t>
            </a:r>
            <a:r>
              <a:rPr lang="fi-FI" err="1"/>
              <a:t>cases</a:t>
            </a:r>
            <a:r>
              <a:rPr lang="fi-FI"/>
              <a:t> </a:t>
            </a:r>
            <a:r>
              <a:rPr lang="fi-FI" err="1"/>
              <a:t>profitable</a:t>
            </a:r>
            <a:r>
              <a:rPr lang="fi-FI"/>
              <a:t> (WACC 12%)</a:t>
            </a:r>
          </a:p>
          <a:p>
            <a:r>
              <a:rPr lang="fi-FI" err="1"/>
              <a:t>Also</a:t>
            </a:r>
            <a:r>
              <a:rPr lang="fi-FI"/>
              <a:t> </a:t>
            </a:r>
            <a:r>
              <a:rPr lang="fi-FI" err="1"/>
              <a:t>straw</a:t>
            </a:r>
            <a:r>
              <a:rPr lang="fi-FI"/>
              <a:t> </a:t>
            </a:r>
            <a:r>
              <a:rPr lang="fi-FI" err="1"/>
              <a:t>cases</a:t>
            </a:r>
            <a:r>
              <a:rPr lang="fi-FI"/>
              <a:t> </a:t>
            </a:r>
            <a:r>
              <a:rPr lang="fi-FI" err="1"/>
              <a:t>with</a:t>
            </a:r>
            <a:r>
              <a:rPr lang="fi-FI"/>
              <a:t> </a:t>
            </a:r>
            <a:r>
              <a:rPr lang="fi-FI" err="1"/>
              <a:t>district</a:t>
            </a:r>
            <a:r>
              <a:rPr lang="fi-FI"/>
              <a:t> </a:t>
            </a:r>
            <a:r>
              <a:rPr lang="fi-FI" err="1"/>
              <a:t>heat</a:t>
            </a:r>
            <a:r>
              <a:rPr lang="fi-FI"/>
              <a:t> </a:t>
            </a:r>
            <a:r>
              <a:rPr lang="fi-FI" err="1"/>
              <a:t>sales</a:t>
            </a:r>
            <a:r>
              <a:rPr lang="fi-FI"/>
              <a:t> </a:t>
            </a:r>
            <a:r>
              <a:rPr lang="fi-FI" err="1"/>
              <a:t>could</a:t>
            </a:r>
            <a:r>
              <a:rPr lang="fi-FI"/>
              <a:t> </a:t>
            </a:r>
            <a:r>
              <a:rPr lang="fi-FI" err="1"/>
              <a:t>be</a:t>
            </a:r>
            <a:r>
              <a:rPr lang="fi-FI"/>
              <a:t> </a:t>
            </a:r>
            <a:r>
              <a:rPr lang="fi-FI" err="1"/>
              <a:t>able</a:t>
            </a:r>
            <a:r>
              <a:rPr lang="fi-FI"/>
              <a:t> to </a:t>
            </a:r>
            <a:r>
              <a:rPr lang="fi-FI" err="1"/>
              <a:t>produce</a:t>
            </a:r>
            <a:r>
              <a:rPr lang="fi-FI"/>
              <a:t> </a:t>
            </a:r>
            <a:r>
              <a:rPr lang="fi-FI" err="1"/>
              <a:t>biocrude</a:t>
            </a:r>
            <a:r>
              <a:rPr lang="fi-FI"/>
              <a:t> </a:t>
            </a:r>
            <a:r>
              <a:rPr lang="fi-FI" err="1"/>
              <a:t>with</a:t>
            </a:r>
            <a:r>
              <a:rPr lang="fi-FI"/>
              <a:t> </a:t>
            </a:r>
            <a:r>
              <a:rPr lang="fi-FI" err="1"/>
              <a:t>competitive</a:t>
            </a:r>
            <a:r>
              <a:rPr lang="fi-FI"/>
              <a:t> </a:t>
            </a:r>
            <a:r>
              <a:rPr lang="fi-FI" err="1"/>
              <a:t>price</a:t>
            </a:r>
            <a:r>
              <a:rPr lang="fi-FI"/>
              <a:t> and </a:t>
            </a:r>
            <a:r>
              <a:rPr lang="fi-FI" err="1"/>
              <a:t>be</a:t>
            </a:r>
            <a:r>
              <a:rPr lang="fi-FI"/>
              <a:t> </a:t>
            </a:r>
            <a:r>
              <a:rPr lang="fi-FI" err="1"/>
              <a:t>profitable</a:t>
            </a:r>
            <a:endParaRPr lang="fi-FI"/>
          </a:p>
          <a:p>
            <a:r>
              <a:rPr lang="fi-FI" err="1"/>
              <a:t>With</a:t>
            </a:r>
            <a:r>
              <a:rPr lang="fi-FI"/>
              <a:t> 7% WACC and 50% </a:t>
            </a:r>
            <a:r>
              <a:rPr lang="fi-FI" err="1"/>
              <a:t>investment</a:t>
            </a:r>
            <a:r>
              <a:rPr lang="fi-FI"/>
              <a:t> </a:t>
            </a:r>
            <a:r>
              <a:rPr lang="fi-FI" err="1"/>
              <a:t>support</a:t>
            </a:r>
            <a:r>
              <a:rPr lang="fi-FI"/>
              <a:t> </a:t>
            </a:r>
            <a:r>
              <a:rPr lang="fi-FI" err="1"/>
              <a:t>all</a:t>
            </a:r>
            <a:r>
              <a:rPr lang="fi-FI"/>
              <a:t> </a:t>
            </a:r>
            <a:r>
              <a:rPr lang="fi-FI" err="1"/>
              <a:t>cases</a:t>
            </a:r>
            <a:r>
              <a:rPr lang="fi-FI"/>
              <a:t> </a:t>
            </a:r>
            <a:r>
              <a:rPr lang="fi-FI" err="1"/>
              <a:t>would</a:t>
            </a:r>
            <a:r>
              <a:rPr lang="fi-FI"/>
              <a:t> </a:t>
            </a:r>
            <a:r>
              <a:rPr lang="fi-FI" err="1"/>
              <a:t>be</a:t>
            </a:r>
            <a:r>
              <a:rPr lang="fi-FI"/>
              <a:t> </a:t>
            </a:r>
            <a:r>
              <a:rPr lang="fi-FI" err="1"/>
              <a:t>able</a:t>
            </a:r>
            <a:r>
              <a:rPr lang="fi-FI"/>
              <a:t> to </a:t>
            </a:r>
            <a:r>
              <a:rPr lang="fi-FI" err="1"/>
              <a:t>produce</a:t>
            </a:r>
            <a:r>
              <a:rPr lang="fi-FI"/>
              <a:t> </a:t>
            </a:r>
            <a:r>
              <a:rPr lang="fi-FI" err="1"/>
              <a:t>biocrude</a:t>
            </a:r>
            <a:r>
              <a:rPr lang="fi-FI"/>
              <a:t> </a:t>
            </a:r>
            <a:r>
              <a:rPr lang="fi-FI" err="1"/>
              <a:t>with</a:t>
            </a:r>
            <a:r>
              <a:rPr lang="fi-FI"/>
              <a:t> </a:t>
            </a:r>
            <a:r>
              <a:rPr lang="fi-FI" err="1"/>
              <a:t>competitive</a:t>
            </a:r>
            <a:r>
              <a:rPr lang="fi-FI"/>
              <a:t> </a:t>
            </a:r>
            <a:r>
              <a:rPr lang="fi-FI" err="1"/>
              <a:t>price</a:t>
            </a:r>
            <a:r>
              <a:rPr lang="fi-FI"/>
              <a:t> </a:t>
            </a:r>
            <a:r>
              <a:rPr lang="fi-FI" err="1"/>
              <a:t>exept</a:t>
            </a:r>
            <a:r>
              <a:rPr lang="fi-FI"/>
              <a:t> </a:t>
            </a:r>
            <a:r>
              <a:rPr lang="fi-FI" err="1"/>
              <a:t>straw</a:t>
            </a:r>
            <a:r>
              <a:rPr lang="fi-FI"/>
              <a:t> </a:t>
            </a:r>
            <a:r>
              <a:rPr lang="fi-FI" err="1"/>
              <a:t>with</a:t>
            </a:r>
            <a:r>
              <a:rPr lang="fi-FI"/>
              <a:t> </a:t>
            </a:r>
            <a:r>
              <a:rPr lang="fi-FI" err="1"/>
              <a:t>only</a:t>
            </a:r>
            <a:r>
              <a:rPr lang="fi-FI"/>
              <a:t> </a:t>
            </a:r>
            <a:r>
              <a:rPr lang="fi-FI" err="1"/>
              <a:t>power</a:t>
            </a:r>
            <a:r>
              <a:rPr lang="fi-FI"/>
              <a:t> </a:t>
            </a:r>
            <a:r>
              <a:rPr lang="fi-FI" err="1"/>
              <a:t>production</a:t>
            </a:r>
            <a:endParaRPr lang="fi-FI"/>
          </a:p>
          <a:p>
            <a:endParaRPr lang="fi-FI"/>
          </a:p>
        </p:txBody>
      </p:sp>
      <p:sp>
        <p:nvSpPr>
          <p:cNvPr id="4" name="Slide Number Placeholder 3"/>
          <p:cNvSpPr>
            <a:spLocks noGrp="1"/>
          </p:cNvSpPr>
          <p:nvPr>
            <p:ph type="sldNum" sz="quarter" idx="5"/>
          </p:nvPr>
        </p:nvSpPr>
        <p:spPr/>
        <p:txBody>
          <a:bodyPr/>
          <a:lstStyle/>
          <a:p>
            <a:fld id="{0241C740-7330-441A-80F0-A683365F9479}" type="slidenum">
              <a:rPr lang="en-GB" smtClean="0"/>
              <a:t>13</a:t>
            </a:fld>
            <a:endParaRPr lang="en-GB"/>
          </a:p>
        </p:txBody>
      </p:sp>
    </p:spTree>
    <p:extLst>
      <p:ext uri="{BB962C8B-B14F-4D97-AF65-F5344CB8AC3E}">
        <p14:creationId xmlns:p14="http://schemas.microsoft.com/office/powerpoint/2010/main" val="389954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No </a:t>
            </a:r>
            <a:r>
              <a:rPr lang="fi-FI" dirty="0" err="1"/>
              <a:t>investment</a:t>
            </a:r>
            <a:r>
              <a:rPr lang="fi-FI" dirty="0"/>
              <a:t> </a:t>
            </a:r>
            <a:r>
              <a:rPr lang="fi-FI" dirty="0" err="1"/>
              <a:t>support</a:t>
            </a:r>
            <a:r>
              <a:rPr lang="fi-FI" dirty="0"/>
              <a:t> </a:t>
            </a:r>
            <a:r>
              <a:rPr lang="fi-FI" dirty="0" err="1"/>
              <a:t>included</a:t>
            </a:r>
            <a:r>
              <a:rPr lang="fi-FI" dirty="0"/>
              <a:t> to </a:t>
            </a:r>
            <a:r>
              <a:rPr lang="fi-FI" dirty="0" err="1"/>
              <a:t>the</a:t>
            </a:r>
            <a:r>
              <a:rPr lang="fi-FI" dirty="0"/>
              <a:t> </a:t>
            </a:r>
            <a:r>
              <a:rPr lang="fi-FI" dirty="0" err="1"/>
              <a:t>analysis</a:t>
            </a:r>
            <a:endParaRPr lang="fi-FI" dirty="0"/>
          </a:p>
        </p:txBody>
      </p:sp>
      <p:sp>
        <p:nvSpPr>
          <p:cNvPr id="4" name="Slide Number Placeholder 3"/>
          <p:cNvSpPr>
            <a:spLocks noGrp="1"/>
          </p:cNvSpPr>
          <p:nvPr>
            <p:ph type="sldNum" sz="quarter" idx="5"/>
          </p:nvPr>
        </p:nvSpPr>
        <p:spPr/>
        <p:txBody>
          <a:bodyPr/>
          <a:lstStyle/>
          <a:p>
            <a:fld id="{0241C740-7330-441A-80F0-A683365F9479}" type="slidenum">
              <a:rPr lang="en-GB" smtClean="0"/>
              <a:t>14</a:t>
            </a:fld>
            <a:endParaRPr lang="en-GB"/>
          </a:p>
        </p:txBody>
      </p:sp>
    </p:spTree>
    <p:extLst>
      <p:ext uri="{BB962C8B-B14F-4D97-AF65-F5344CB8AC3E}">
        <p14:creationId xmlns:p14="http://schemas.microsoft.com/office/powerpoint/2010/main" val="401893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Current status:</a:t>
            </a:r>
          </a:p>
          <a:p>
            <a:pPr lvl="0"/>
            <a:r>
              <a:rPr lang="en-GB" dirty="0"/>
              <a:t>Development of key technologies and processes to TRL 5</a:t>
            </a:r>
          </a:p>
          <a:p>
            <a:pPr lvl="0"/>
            <a:r>
              <a:rPr lang="en-GB" dirty="0"/>
              <a:t>Validation of the whole process with diverse feedstocks</a:t>
            </a:r>
          </a:p>
          <a:p>
            <a:pPr lvl="0"/>
            <a:r>
              <a:rPr lang="en-GB" dirty="0"/>
              <a:t>Process modelling, evaluation of process configurations, case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Successful studies and experimental tests on Biomass to Liquid have shown that the technology for production of Advanced Fuels is already developed to such state of the art that full-scale production of Advanced Fuels is only a matter of economy of scale and courage to invest in production plants,</a:t>
            </a:r>
          </a:p>
          <a:p>
            <a:pPr lvl="0"/>
            <a:r>
              <a:rPr lang="en-GB" sz="1200" dirty="0"/>
              <a:t>Next, demonstration plants are needed to be built in different kinds of environments with different biomass feedstock availability. These demonstration plants would need research support for investment and operation to be economically viable. Success of the demonstration plants together with regulatory support would encourage the market and investors to start large-scale production and distribution business</a:t>
            </a:r>
          </a:p>
          <a:p>
            <a:pPr lvl="0"/>
            <a:r>
              <a:rPr lang="en-GB" dirty="0"/>
              <a:t>Demonstration phase: 2-3 years</a:t>
            </a:r>
          </a:p>
          <a:p>
            <a:r>
              <a:rPr lang="en-GB" dirty="0"/>
              <a:t>Years shown in the graph are indicative, Time is also needed for financing, contracting, engineering and construction between the phases</a:t>
            </a:r>
          </a:p>
          <a:p>
            <a:endParaRPr lang="en-GB" dirty="0"/>
          </a:p>
        </p:txBody>
      </p:sp>
      <p:sp>
        <p:nvSpPr>
          <p:cNvPr id="4" name="Slide Number Placeholder 3"/>
          <p:cNvSpPr>
            <a:spLocks noGrp="1"/>
          </p:cNvSpPr>
          <p:nvPr>
            <p:ph type="sldNum" sz="quarter" idx="5"/>
          </p:nvPr>
        </p:nvSpPr>
        <p:spPr/>
        <p:txBody>
          <a:bodyPr/>
          <a:lstStyle/>
          <a:p>
            <a:fld id="{0241C740-7330-441A-80F0-A683365F9479}" type="slidenum">
              <a:rPr lang="en-GB" smtClean="0"/>
              <a:t>15</a:t>
            </a:fld>
            <a:endParaRPr lang="en-GB"/>
          </a:p>
        </p:txBody>
      </p:sp>
    </p:spTree>
    <p:extLst>
      <p:ext uri="{BB962C8B-B14F-4D97-AF65-F5344CB8AC3E}">
        <p14:creationId xmlns:p14="http://schemas.microsoft.com/office/powerpoint/2010/main" val="4154251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size is sufficiently large for follow-on scale-up to 150 MW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demonstration can be divided into two or more projects, which may have different financing structures (combination of investment and demonstration funding)</a:t>
            </a:r>
          </a:p>
          <a:p>
            <a:r>
              <a:rPr lang="en-GB" sz="1400"/>
              <a:t>Demonstration project barriers</a:t>
            </a:r>
          </a:p>
          <a:p>
            <a:pPr lvl="1"/>
            <a:r>
              <a:rPr lang="en-GB" sz="1400"/>
              <a:t>Funding for project development and technology development</a:t>
            </a:r>
          </a:p>
          <a:p>
            <a:pPr lvl="2"/>
            <a:r>
              <a:rPr lang="en-GB" sz="1400"/>
              <a:t>Public sector funds </a:t>
            </a:r>
          </a:p>
          <a:p>
            <a:pPr lvl="2"/>
            <a:r>
              <a:rPr lang="en-GB" sz="1400"/>
              <a:t>Governmental or EU level research and innovation agencies funds</a:t>
            </a:r>
          </a:p>
          <a:p>
            <a:pPr lvl="2"/>
            <a:r>
              <a:rPr lang="en-GB" sz="1400"/>
              <a:t>Public sector loans to lower investment risks</a:t>
            </a:r>
          </a:p>
          <a:p>
            <a:pPr lvl="2"/>
            <a:r>
              <a:rPr lang="en-GB" sz="1400"/>
              <a:t>Public and private sector partnership</a:t>
            </a:r>
          </a:p>
          <a:p>
            <a:pPr lvl="1"/>
            <a:r>
              <a:rPr lang="en-GB" sz="1400"/>
              <a:t>Commercial aspects: market access, infrastructure, fuel standards</a:t>
            </a:r>
          </a:p>
          <a:p>
            <a:pPr lvl="2"/>
            <a:r>
              <a:rPr lang="en-GB" sz="1400"/>
              <a:t>Strategic partnerships across the supply chain</a:t>
            </a:r>
          </a:p>
        </p:txBody>
      </p:sp>
      <p:sp>
        <p:nvSpPr>
          <p:cNvPr id="4" name="Slide Number Placeholder 3"/>
          <p:cNvSpPr>
            <a:spLocks noGrp="1"/>
          </p:cNvSpPr>
          <p:nvPr>
            <p:ph type="sldNum" sz="quarter" idx="5"/>
          </p:nvPr>
        </p:nvSpPr>
        <p:spPr/>
        <p:txBody>
          <a:bodyPr/>
          <a:lstStyle/>
          <a:p>
            <a:fld id="{0241C740-7330-441A-80F0-A683365F9479}" type="slidenum">
              <a:rPr lang="en-GB" smtClean="0"/>
              <a:t>16</a:t>
            </a:fld>
            <a:endParaRPr lang="en-GB"/>
          </a:p>
        </p:txBody>
      </p:sp>
    </p:spTree>
    <p:extLst>
      <p:ext uri="{BB962C8B-B14F-4D97-AF65-F5344CB8AC3E}">
        <p14:creationId xmlns:p14="http://schemas.microsoft.com/office/powerpoint/2010/main" val="310356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17</a:t>
            </a:fld>
            <a:endParaRPr lang="en-GB"/>
          </a:p>
        </p:txBody>
      </p:sp>
    </p:spTree>
    <p:extLst>
      <p:ext uri="{BB962C8B-B14F-4D97-AF65-F5344CB8AC3E}">
        <p14:creationId xmlns:p14="http://schemas.microsoft.com/office/powerpoint/2010/main" val="42197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18</a:t>
            </a:fld>
            <a:endParaRPr lang="en-GB"/>
          </a:p>
        </p:txBody>
      </p:sp>
    </p:spTree>
    <p:extLst>
      <p:ext uri="{BB962C8B-B14F-4D97-AF65-F5344CB8AC3E}">
        <p14:creationId xmlns:p14="http://schemas.microsoft.com/office/powerpoint/2010/main" val="107737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19</a:t>
            </a:fld>
            <a:endParaRPr lang="en-GB"/>
          </a:p>
        </p:txBody>
      </p:sp>
    </p:spTree>
    <p:extLst>
      <p:ext uri="{BB962C8B-B14F-4D97-AF65-F5344CB8AC3E}">
        <p14:creationId xmlns:p14="http://schemas.microsoft.com/office/powerpoint/2010/main" val="412247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2</a:t>
            </a:fld>
            <a:endParaRPr lang="en-GB"/>
          </a:p>
        </p:txBody>
      </p:sp>
    </p:spTree>
    <p:extLst>
      <p:ext uri="{BB962C8B-B14F-4D97-AF65-F5344CB8AC3E}">
        <p14:creationId xmlns:p14="http://schemas.microsoft.com/office/powerpoint/2010/main" val="357083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1C740-7330-441A-80F0-A683365F9479}" type="slidenum">
              <a:rPr kumimoji="0" lang="en-GB"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5914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4</a:t>
            </a:fld>
            <a:endParaRPr lang="en-GB"/>
          </a:p>
        </p:txBody>
      </p:sp>
    </p:spTree>
    <p:extLst>
      <p:ext uri="{BB962C8B-B14F-4D97-AF65-F5344CB8AC3E}">
        <p14:creationId xmlns:p14="http://schemas.microsoft.com/office/powerpoint/2010/main" val="386156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5</a:t>
            </a:fld>
            <a:endParaRPr lang="en-GB"/>
          </a:p>
        </p:txBody>
      </p:sp>
    </p:spTree>
    <p:extLst>
      <p:ext uri="{BB962C8B-B14F-4D97-AF65-F5344CB8AC3E}">
        <p14:creationId xmlns:p14="http://schemas.microsoft.com/office/powerpoint/2010/main" val="286159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6</a:t>
            </a:fld>
            <a:endParaRPr lang="en-GB"/>
          </a:p>
        </p:txBody>
      </p:sp>
    </p:spTree>
    <p:extLst>
      <p:ext uri="{BB962C8B-B14F-4D97-AF65-F5344CB8AC3E}">
        <p14:creationId xmlns:p14="http://schemas.microsoft.com/office/powerpoint/2010/main" val="377774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Countries included to the analysis were Germany, Poland, Czech republic, Slovakia, Austria, Hungary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0241C740-7330-441A-80F0-A683365F9479}" type="slidenum">
              <a:rPr lang="en-GB" smtClean="0"/>
              <a:t>7</a:t>
            </a:fld>
            <a:endParaRPr lang="en-GB"/>
          </a:p>
        </p:txBody>
      </p:sp>
    </p:spTree>
    <p:extLst>
      <p:ext uri="{BB962C8B-B14F-4D97-AF65-F5344CB8AC3E}">
        <p14:creationId xmlns:p14="http://schemas.microsoft.com/office/powerpoint/2010/main" val="319508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Saw mill: electricity can be generated with saw mill’s steam turbine and if such do not exist with own steam turbine. In case there is large enough heat demand in the local DH network only district heat could be produced from the excess process heat and electricity should be purchased from grid</a:t>
            </a:r>
          </a:p>
          <a:p>
            <a:endParaRPr lang="en-GB" dirty="0"/>
          </a:p>
        </p:txBody>
      </p:sp>
      <p:sp>
        <p:nvSpPr>
          <p:cNvPr id="4" name="Slide Number Placeholder 3"/>
          <p:cNvSpPr>
            <a:spLocks noGrp="1"/>
          </p:cNvSpPr>
          <p:nvPr>
            <p:ph type="sldNum" sz="quarter" idx="5"/>
          </p:nvPr>
        </p:nvSpPr>
        <p:spPr/>
        <p:txBody>
          <a:bodyPr/>
          <a:lstStyle/>
          <a:p>
            <a:fld id="{0241C740-7330-441A-80F0-A683365F9479}" type="slidenum">
              <a:rPr lang="en-GB" smtClean="0"/>
              <a:t>8</a:t>
            </a:fld>
            <a:endParaRPr lang="en-GB"/>
          </a:p>
        </p:txBody>
      </p:sp>
    </p:spTree>
    <p:extLst>
      <p:ext uri="{BB962C8B-B14F-4D97-AF65-F5344CB8AC3E}">
        <p14:creationId xmlns:p14="http://schemas.microsoft.com/office/powerpoint/2010/main" val="229928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41C740-7330-441A-80F0-A683365F9479}" type="slidenum">
              <a:rPr lang="en-GB" smtClean="0"/>
              <a:t>9</a:t>
            </a:fld>
            <a:endParaRPr lang="en-GB"/>
          </a:p>
        </p:txBody>
      </p:sp>
    </p:spTree>
    <p:extLst>
      <p:ext uri="{BB962C8B-B14F-4D97-AF65-F5344CB8AC3E}">
        <p14:creationId xmlns:p14="http://schemas.microsoft.com/office/powerpoint/2010/main" val="15052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logo">
    <p:bg>
      <p:bgPr>
        <a:solidFill>
          <a:schemeClr val="accent1"/>
        </a:solidFill>
        <a:effectLst/>
      </p:bgPr>
    </p:bg>
    <p:spTree>
      <p:nvGrpSpPr>
        <p:cNvPr id="1" name=""/>
        <p:cNvGrpSpPr/>
        <p:nvPr/>
      </p:nvGrpSpPr>
      <p:grpSpPr>
        <a:xfrm>
          <a:off x="0" y="0"/>
          <a:ext cx="0" cy="0"/>
          <a:chOff x="0" y="0"/>
          <a:chExt cx="0" cy="0"/>
        </a:xfrm>
      </p:grpSpPr>
      <p:grpSp>
        <p:nvGrpSpPr>
          <p:cNvPr id="27" name="Grupp 26">
            <a:extLst>
              <a:ext uri="{FF2B5EF4-FFF2-40B4-BE49-F238E27FC236}">
                <a16:creationId xmlns:a16="http://schemas.microsoft.com/office/drawing/2014/main" id="{53F216B2-A2D5-9D4F-A0F8-663C9DFBD783}"/>
              </a:ext>
            </a:extLst>
          </p:cNvPr>
          <p:cNvGrpSpPr/>
          <p:nvPr userDrawn="1"/>
        </p:nvGrpSpPr>
        <p:grpSpPr>
          <a:xfrm>
            <a:off x="2671037" y="2315910"/>
            <a:ext cx="6849926" cy="1948441"/>
            <a:chOff x="2157473" y="2308603"/>
            <a:chExt cx="7872352" cy="2239267"/>
          </a:xfrm>
        </p:grpSpPr>
        <p:sp>
          <p:nvSpPr>
            <p:cNvPr id="14" name="Frihandsfigur 13">
              <a:extLst>
                <a:ext uri="{FF2B5EF4-FFF2-40B4-BE49-F238E27FC236}">
                  <a16:creationId xmlns:a16="http://schemas.microsoft.com/office/drawing/2014/main" id="{B5CEDDE6-6109-1847-B89F-271E45BBEE60}"/>
                </a:ext>
              </a:extLst>
            </p:cNvPr>
            <p:cNvSpPr/>
            <p:nvPr/>
          </p:nvSpPr>
          <p:spPr>
            <a:xfrm>
              <a:off x="6510020" y="287591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368AFB05-DE1F-9848-B99C-F26275134CA0}"/>
                </a:ext>
              </a:extLst>
            </p:cNvPr>
            <p:cNvSpPr/>
            <p:nvPr/>
          </p:nvSpPr>
          <p:spPr>
            <a:xfrm>
              <a:off x="5033645" y="287591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1F91EE22-0FE4-F84E-89AD-4527D4554045}"/>
                </a:ext>
              </a:extLst>
            </p:cNvPr>
            <p:cNvSpPr/>
            <p:nvPr/>
          </p:nvSpPr>
          <p:spPr>
            <a:xfrm>
              <a:off x="7737475" y="287591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EF8E823A-9294-194B-922C-EFE1ACA8AD8C}"/>
                </a:ext>
              </a:extLst>
            </p:cNvPr>
            <p:cNvSpPr/>
            <p:nvPr/>
          </p:nvSpPr>
          <p:spPr>
            <a:xfrm>
              <a:off x="8982075" y="287591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A393D66D-A6A8-104D-A5DF-62B85257E901}"/>
                </a:ext>
              </a:extLst>
            </p:cNvPr>
            <p:cNvSpPr/>
            <p:nvPr/>
          </p:nvSpPr>
          <p:spPr>
            <a:xfrm>
              <a:off x="6498590" y="4333240"/>
              <a:ext cx="215900" cy="209550"/>
            </a:xfrm>
            <a:custGeom>
              <a:avLst/>
              <a:gdLst>
                <a:gd name="connsiteX0" fmla="*/ 159385 w 215900"/>
                <a:gd name="connsiteY0" fmla="*/ 164465 h 209550"/>
                <a:gd name="connsiteX1" fmla="*/ 59690 w 215900"/>
                <a:gd name="connsiteY1" fmla="*/ 164465 h 209550"/>
                <a:gd name="connsiteX2" fmla="*/ 40005 w 215900"/>
                <a:gd name="connsiteY2" fmla="*/ 210820 h 209550"/>
                <a:gd name="connsiteX3" fmla="*/ 0 w 215900"/>
                <a:gd name="connsiteY3" fmla="*/ 210820 h 209550"/>
                <a:gd name="connsiteX4" fmla="*/ 92075 w 215900"/>
                <a:gd name="connsiteY4" fmla="*/ 0 h 209550"/>
                <a:gd name="connsiteX5" fmla="*/ 127000 w 215900"/>
                <a:gd name="connsiteY5" fmla="*/ 0 h 209550"/>
                <a:gd name="connsiteX6" fmla="*/ 218440 w 215900"/>
                <a:gd name="connsiteY6" fmla="*/ 210820 h 209550"/>
                <a:gd name="connsiteX7" fmla="*/ 179070 w 215900"/>
                <a:gd name="connsiteY7" fmla="*/ 210820 h 209550"/>
                <a:gd name="connsiteX8" fmla="*/ 159385 w 215900"/>
                <a:gd name="connsiteY8" fmla="*/ 164465 h 209550"/>
                <a:gd name="connsiteX9" fmla="*/ 144780 w 215900"/>
                <a:gd name="connsiteY9" fmla="*/ 130175 h 209550"/>
                <a:gd name="connsiteX10" fmla="*/ 109220 w 215900"/>
                <a:gd name="connsiteY10" fmla="*/ 45085 h 209550"/>
                <a:gd name="connsiteX11" fmla="*/ 73660 w 215900"/>
                <a:gd name="connsiteY11" fmla="*/ 130175 h 209550"/>
                <a:gd name="connsiteX12" fmla="*/ 144780 w 215900"/>
                <a:gd name="connsiteY12" fmla="*/ 1301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00" h="209550">
                  <a:moveTo>
                    <a:pt x="159385" y="164465"/>
                  </a:moveTo>
                  <a:lnTo>
                    <a:pt x="59690" y="164465"/>
                  </a:lnTo>
                  <a:lnTo>
                    <a:pt x="40005" y="210820"/>
                  </a:lnTo>
                  <a:lnTo>
                    <a:pt x="0" y="210820"/>
                  </a:lnTo>
                  <a:lnTo>
                    <a:pt x="92075" y="0"/>
                  </a:lnTo>
                  <a:lnTo>
                    <a:pt x="127000" y="0"/>
                  </a:lnTo>
                  <a:lnTo>
                    <a:pt x="218440" y="210820"/>
                  </a:lnTo>
                  <a:lnTo>
                    <a:pt x="179070" y="210820"/>
                  </a:lnTo>
                  <a:lnTo>
                    <a:pt x="159385" y="164465"/>
                  </a:lnTo>
                  <a:close/>
                  <a:moveTo>
                    <a:pt x="144780" y="130175"/>
                  </a:moveTo>
                  <a:lnTo>
                    <a:pt x="109220" y="45085"/>
                  </a:lnTo>
                  <a:lnTo>
                    <a:pt x="73660" y="130175"/>
                  </a:lnTo>
                  <a:lnTo>
                    <a:pt x="144780" y="130175"/>
                  </a:lnTo>
                  <a:close/>
                </a:path>
              </a:pathLst>
            </a:custGeom>
            <a:solidFill>
              <a:srgbClr val="000100"/>
            </a:solidFill>
            <a:ln w="6350" cap="flat">
              <a:noFill/>
              <a:prstDash val="solid"/>
              <a:miter/>
            </a:ln>
          </p:spPr>
          <p:txBody>
            <a:bodyPr rtlCol="0" anchor="ctr"/>
            <a:lstStyle/>
            <a:p>
              <a:endParaRPr lang="en-GB"/>
            </a:p>
          </p:txBody>
        </p:sp>
        <p:sp>
          <p:nvSpPr>
            <p:cNvPr id="19" name="Frihandsfigur 18">
              <a:extLst>
                <a:ext uri="{FF2B5EF4-FFF2-40B4-BE49-F238E27FC236}">
                  <a16:creationId xmlns:a16="http://schemas.microsoft.com/office/drawing/2014/main" id="{47B068D3-810E-F24C-87EE-33EDA00670A6}"/>
                </a:ext>
              </a:extLst>
            </p:cNvPr>
            <p:cNvSpPr/>
            <p:nvPr/>
          </p:nvSpPr>
          <p:spPr>
            <a:xfrm>
              <a:off x="6824345" y="4334510"/>
              <a:ext cx="146050" cy="209550"/>
            </a:xfrm>
            <a:custGeom>
              <a:avLst/>
              <a:gdLst>
                <a:gd name="connsiteX0" fmla="*/ 36830 w 146050"/>
                <a:gd name="connsiteY0" fmla="*/ 34290 h 209550"/>
                <a:gd name="connsiteX1" fmla="*/ 36830 w 146050"/>
                <a:gd name="connsiteY1" fmla="*/ 94615 h 209550"/>
                <a:gd name="connsiteX2" fmla="*/ 135890 w 146050"/>
                <a:gd name="connsiteY2" fmla="*/ 94615 h 209550"/>
                <a:gd name="connsiteX3" fmla="*/ 135890 w 146050"/>
                <a:gd name="connsiteY3" fmla="*/ 128905 h 209550"/>
                <a:gd name="connsiteX4" fmla="*/ 36830 w 146050"/>
                <a:gd name="connsiteY4" fmla="*/ 128905 h 209550"/>
                <a:gd name="connsiteX5" fmla="*/ 36830 w 146050"/>
                <a:gd name="connsiteY5" fmla="*/ 209550 h 209550"/>
                <a:gd name="connsiteX6" fmla="*/ 0 w 146050"/>
                <a:gd name="connsiteY6" fmla="*/ 209550 h 209550"/>
                <a:gd name="connsiteX7" fmla="*/ 0 w 146050"/>
                <a:gd name="connsiteY7" fmla="*/ 0 h 209550"/>
                <a:gd name="connsiteX8" fmla="*/ 149861 w 146050"/>
                <a:gd name="connsiteY8" fmla="*/ 0 h 209550"/>
                <a:gd name="connsiteX9" fmla="*/ 149861 w 146050"/>
                <a:gd name="connsiteY9" fmla="*/ 34290 h 209550"/>
                <a:gd name="connsiteX10" fmla="*/ 36830 w 146050"/>
                <a:gd name="connsiteY10" fmla="*/ 3429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 h="209550">
                  <a:moveTo>
                    <a:pt x="36830" y="34290"/>
                  </a:moveTo>
                  <a:lnTo>
                    <a:pt x="36830" y="94615"/>
                  </a:lnTo>
                  <a:lnTo>
                    <a:pt x="135890" y="94615"/>
                  </a:lnTo>
                  <a:lnTo>
                    <a:pt x="135890" y="128905"/>
                  </a:lnTo>
                  <a:lnTo>
                    <a:pt x="36830" y="128905"/>
                  </a:lnTo>
                  <a:lnTo>
                    <a:pt x="36830" y="209550"/>
                  </a:lnTo>
                  <a:lnTo>
                    <a:pt x="0" y="209550"/>
                  </a:lnTo>
                  <a:lnTo>
                    <a:pt x="0" y="0"/>
                  </a:lnTo>
                  <a:lnTo>
                    <a:pt x="149861" y="0"/>
                  </a:lnTo>
                  <a:lnTo>
                    <a:pt x="149861" y="34290"/>
                  </a:lnTo>
                  <a:lnTo>
                    <a:pt x="36830" y="34290"/>
                  </a:lnTo>
                  <a:close/>
                </a:path>
              </a:pathLst>
            </a:custGeom>
            <a:solidFill>
              <a:srgbClr val="000100"/>
            </a:solidFill>
            <a:ln w="6350" cap="flat">
              <a:noFill/>
              <a:prstDash val="solid"/>
              <a:miter/>
            </a:ln>
          </p:spPr>
          <p:txBody>
            <a:bodyPr rtlCol="0" anchor="ctr"/>
            <a:lstStyle/>
            <a:p>
              <a:endParaRPr lang="en-GB"/>
            </a:p>
          </p:txBody>
        </p:sp>
        <p:sp>
          <p:nvSpPr>
            <p:cNvPr id="20" name="Frihandsfigur 19">
              <a:extLst>
                <a:ext uri="{FF2B5EF4-FFF2-40B4-BE49-F238E27FC236}">
                  <a16:creationId xmlns:a16="http://schemas.microsoft.com/office/drawing/2014/main" id="{B7B5C4CE-DD13-1741-B0B2-DF23B526ED86}"/>
                </a:ext>
              </a:extLst>
            </p:cNvPr>
            <p:cNvSpPr/>
            <p:nvPr/>
          </p:nvSpPr>
          <p:spPr>
            <a:xfrm>
              <a:off x="7240905" y="4334510"/>
              <a:ext cx="158750" cy="209550"/>
            </a:xfrm>
            <a:custGeom>
              <a:avLst/>
              <a:gdLst>
                <a:gd name="connsiteX0" fmla="*/ 0 w 158750"/>
                <a:gd name="connsiteY0" fmla="*/ 0 h 209550"/>
                <a:gd name="connsiteX1" fmla="*/ 78739 w 158750"/>
                <a:gd name="connsiteY1" fmla="*/ 0 h 209550"/>
                <a:gd name="connsiteX2" fmla="*/ 139064 w 158750"/>
                <a:gd name="connsiteY2" fmla="*/ 20320 h 209550"/>
                <a:gd name="connsiteX3" fmla="*/ 161925 w 158750"/>
                <a:gd name="connsiteY3" fmla="*/ 73025 h 209550"/>
                <a:gd name="connsiteX4" fmla="*/ 137795 w 158750"/>
                <a:gd name="connsiteY4" fmla="*/ 128270 h 209550"/>
                <a:gd name="connsiteX5" fmla="*/ 73660 w 158750"/>
                <a:gd name="connsiteY5" fmla="*/ 149225 h 209550"/>
                <a:gd name="connsiteX6" fmla="*/ 36830 w 158750"/>
                <a:gd name="connsiteY6" fmla="*/ 149225 h 209550"/>
                <a:gd name="connsiteX7" fmla="*/ 36830 w 158750"/>
                <a:gd name="connsiteY7" fmla="*/ 210820 h 209550"/>
                <a:gd name="connsiteX8" fmla="*/ 0 w 158750"/>
                <a:gd name="connsiteY8" fmla="*/ 210820 h 209550"/>
                <a:gd name="connsiteX9" fmla="*/ 0 w 158750"/>
                <a:gd name="connsiteY9" fmla="*/ 0 h 209550"/>
                <a:gd name="connsiteX10" fmla="*/ 36830 w 158750"/>
                <a:gd name="connsiteY10" fmla="*/ 114300 h 209550"/>
                <a:gd name="connsiteX11" fmla="*/ 77470 w 158750"/>
                <a:gd name="connsiteY11" fmla="*/ 114300 h 209550"/>
                <a:gd name="connsiteX12" fmla="*/ 111760 w 158750"/>
                <a:gd name="connsiteY12" fmla="*/ 102870 h 209550"/>
                <a:gd name="connsiteX13" fmla="*/ 125095 w 158750"/>
                <a:gd name="connsiteY13" fmla="*/ 72390 h 209550"/>
                <a:gd name="connsiteX14" fmla="*/ 111760 w 158750"/>
                <a:gd name="connsiteY14" fmla="*/ 44450 h 209550"/>
                <a:gd name="connsiteX15" fmla="*/ 77470 w 158750"/>
                <a:gd name="connsiteY15" fmla="*/ 33655 h 209550"/>
                <a:gd name="connsiteX16" fmla="*/ 36830 w 158750"/>
                <a:gd name="connsiteY16" fmla="*/ 33655 h 209550"/>
                <a:gd name="connsiteX17" fmla="*/ 36830 w 158750"/>
                <a:gd name="connsiteY17" fmla="*/ 1143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750" h="209550">
                  <a:moveTo>
                    <a:pt x="0" y="0"/>
                  </a:moveTo>
                  <a:lnTo>
                    <a:pt x="78739" y="0"/>
                  </a:lnTo>
                  <a:cubicBezTo>
                    <a:pt x="103505" y="0"/>
                    <a:pt x="123825" y="6985"/>
                    <a:pt x="139064" y="20320"/>
                  </a:cubicBezTo>
                  <a:cubicBezTo>
                    <a:pt x="154305" y="33655"/>
                    <a:pt x="161925" y="51435"/>
                    <a:pt x="161925" y="73025"/>
                  </a:cubicBezTo>
                  <a:cubicBezTo>
                    <a:pt x="161925" y="95885"/>
                    <a:pt x="153670" y="114300"/>
                    <a:pt x="137795" y="128270"/>
                  </a:cubicBezTo>
                  <a:cubicBezTo>
                    <a:pt x="121920" y="142240"/>
                    <a:pt x="100964" y="149225"/>
                    <a:pt x="73660" y="149225"/>
                  </a:cubicBezTo>
                  <a:lnTo>
                    <a:pt x="36830" y="149225"/>
                  </a:lnTo>
                  <a:lnTo>
                    <a:pt x="36830" y="210820"/>
                  </a:lnTo>
                  <a:lnTo>
                    <a:pt x="0" y="210820"/>
                  </a:lnTo>
                  <a:lnTo>
                    <a:pt x="0" y="0"/>
                  </a:lnTo>
                  <a:close/>
                  <a:moveTo>
                    <a:pt x="36830" y="114300"/>
                  </a:moveTo>
                  <a:lnTo>
                    <a:pt x="77470" y="114300"/>
                  </a:lnTo>
                  <a:cubicBezTo>
                    <a:pt x="91439" y="114300"/>
                    <a:pt x="102870" y="110490"/>
                    <a:pt x="111760" y="102870"/>
                  </a:cubicBezTo>
                  <a:cubicBezTo>
                    <a:pt x="120650" y="95250"/>
                    <a:pt x="125095" y="85090"/>
                    <a:pt x="125095" y="72390"/>
                  </a:cubicBezTo>
                  <a:cubicBezTo>
                    <a:pt x="125095" y="60960"/>
                    <a:pt x="120650" y="51435"/>
                    <a:pt x="111760" y="44450"/>
                  </a:cubicBezTo>
                  <a:cubicBezTo>
                    <a:pt x="102870" y="37465"/>
                    <a:pt x="91439" y="33655"/>
                    <a:pt x="77470" y="33655"/>
                  </a:cubicBezTo>
                  <a:lnTo>
                    <a:pt x="36830" y="33655"/>
                  </a:lnTo>
                  <a:lnTo>
                    <a:pt x="36830" y="114300"/>
                  </a:lnTo>
                  <a:close/>
                </a:path>
              </a:pathLst>
            </a:custGeom>
            <a:solidFill>
              <a:srgbClr val="000100"/>
            </a:solidFill>
            <a:ln w="6350" cap="flat">
              <a:noFill/>
              <a:prstDash val="solid"/>
              <a:miter/>
            </a:ln>
          </p:spPr>
          <p:txBody>
            <a:bodyPr rtlCol="0" anchor="ctr"/>
            <a:lstStyle/>
            <a:p>
              <a:endParaRPr lang="en-GB"/>
            </a:p>
          </p:txBody>
        </p:sp>
        <p:sp>
          <p:nvSpPr>
            <p:cNvPr id="21" name="Frihandsfigur 20">
              <a:extLst>
                <a:ext uri="{FF2B5EF4-FFF2-40B4-BE49-F238E27FC236}">
                  <a16:creationId xmlns:a16="http://schemas.microsoft.com/office/drawing/2014/main" id="{91A67424-3441-0542-8282-47B96A485FD9}"/>
                </a:ext>
              </a:extLst>
            </p:cNvPr>
            <p:cNvSpPr/>
            <p:nvPr/>
          </p:nvSpPr>
          <p:spPr>
            <a:xfrm>
              <a:off x="7499350" y="4268470"/>
              <a:ext cx="215900" cy="279400"/>
            </a:xfrm>
            <a:custGeom>
              <a:avLst/>
              <a:gdLst>
                <a:gd name="connsiteX0" fmla="*/ 31750 w 215900"/>
                <a:gd name="connsiteY0" fmla="*/ 93345 h 279400"/>
                <a:gd name="connsiteX1" fmla="*/ 109220 w 215900"/>
                <a:gd name="connsiteY1" fmla="*/ 60960 h 279400"/>
                <a:gd name="connsiteX2" fmla="*/ 186055 w 215900"/>
                <a:gd name="connsiteY2" fmla="*/ 93345 h 279400"/>
                <a:gd name="connsiteX3" fmla="*/ 218440 w 215900"/>
                <a:gd name="connsiteY3" fmla="*/ 170180 h 279400"/>
                <a:gd name="connsiteX4" fmla="*/ 186055 w 215900"/>
                <a:gd name="connsiteY4" fmla="*/ 247650 h 279400"/>
                <a:gd name="connsiteX5" fmla="*/ 109220 w 215900"/>
                <a:gd name="connsiteY5" fmla="*/ 279400 h 279400"/>
                <a:gd name="connsiteX6" fmla="*/ 31750 w 215900"/>
                <a:gd name="connsiteY6" fmla="*/ 247650 h 279400"/>
                <a:gd name="connsiteX7" fmla="*/ 0 w 215900"/>
                <a:gd name="connsiteY7" fmla="*/ 170180 h 279400"/>
                <a:gd name="connsiteX8" fmla="*/ 31750 w 215900"/>
                <a:gd name="connsiteY8" fmla="*/ 93345 h 279400"/>
                <a:gd name="connsiteX9" fmla="*/ 109855 w 215900"/>
                <a:gd name="connsiteY9" fmla="*/ 245745 h 279400"/>
                <a:gd name="connsiteX10" fmla="*/ 160655 w 215900"/>
                <a:gd name="connsiteY10" fmla="*/ 224155 h 279400"/>
                <a:gd name="connsiteX11" fmla="*/ 181610 w 215900"/>
                <a:gd name="connsiteY11" fmla="*/ 170815 h 279400"/>
                <a:gd name="connsiteX12" fmla="*/ 160655 w 215900"/>
                <a:gd name="connsiteY12" fmla="*/ 118110 h 279400"/>
                <a:gd name="connsiteX13" fmla="*/ 109855 w 215900"/>
                <a:gd name="connsiteY13" fmla="*/ 95885 h 279400"/>
                <a:gd name="connsiteX14" fmla="*/ 58420 w 215900"/>
                <a:gd name="connsiteY14" fmla="*/ 118110 h 279400"/>
                <a:gd name="connsiteX15" fmla="*/ 37465 w 215900"/>
                <a:gd name="connsiteY15" fmla="*/ 170815 h 279400"/>
                <a:gd name="connsiteX16" fmla="*/ 58420 w 215900"/>
                <a:gd name="connsiteY16" fmla="*/ 224155 h 279400"/>
                <a:gd name="connsiteX17" fmla="*/ 109855 w 215900"/>
                <a:gd name="connsiteY17" fmla="*/ 245745 h 279400"/>
                <a:gd name="connsiteX18" fmla="*/ 76835 w 215900"/>
                <a:gd name="connsiteY18" fmla="*/ 0 h 279400"/>
                <a:gd name="connsiteX19" fmla="*/ 92710 w 215900"/>
                <a:gd name="connsiteY19" fmla="*/ 6350 h 279400"/>
                <a:gd name="connsiteX20" fmla="*/ 99060 w 215900"/>
                <a:gd name="connsiteY20" fmla="*/ 21590 h 279400"/>
                <a:gd name="connsiteX21" fmla="*/ 92710 w 215900"/>
                <a:gd name="connsiteY21" fmla="*/ 36830 h 279400"/>
                <a:gd name="connsiteX22" fmla="*/ 76835 w 215900"/>
                <a:gd name="connsiteY22" fmla="*/ 43180 h 279400"/>
                <a:gd name="connsiteX23" fmla="*/ 60960 w 215900"/>
                <a:gd name="connsiteY23" fmla="*/ 36830 h 279400"/>
                <a:gd name="connsiteX24" fmla="*/ 54610 w 215900"/>
                <a:gd name="connsiteY24" fmla="*/ 21590 h 279400"/>
                <a:gd name="connsiteX25" fmla="*/ 60960 w 215900"/>
                <a:gd name="connsiteY25" fmla="*/ 6350 h 279400"/>
                <a:gd name="connsiteX26" fmla="*/ 76835 w 215900"/>
                <a:gd name="connsiteY26" fmla="*/ 0 h 279400"/>
                <a:gd name="connsiteX27" fmla="*/ 140970 w 215900"/>
                <a:gd name="connsiteY27" fmla="*/ 0 h 279400"/>
                <a:gd name="connsiteX28" fmla="*/ 156845 w 215900"/>
                <a:gd name="connsiteY28" fmla="*/ 6350 h 279400"/>
                <a:gd name="connsiteX29" fmla="*/ 163195 w 215900"/>
                <a:gd name="connsiteY29" fmla="*/ 21590 h 279400"/>
                <a:gd name="connsiteX30" fmla="*/ 156845 w 215900"/>
                <a:gd name="connsiteY30" fmla="*/ 36830 h 279400"/>
                <a:gd name="connsiteX31" fmla="*/ 140970 w 215900"/>
                <a:gd name="connsiteY31" fmla="*/ 43180 h 279400"/>
                <a:gd name="connsiteX32" fmla="*/ 125095 w 215900"/>
                <a:gd name="connsiteY32" fmla="*/ 36830 h 279400"/>
                <a:gd name="connsiteX33" fmla="*/ 118745 w 215900"/>
                <a:gd name="connsiteY33" fmla="*/ 21590 h 279400"/>
                <a:gd name="connsiteX34" fmla="*/ 125095 w 215900"/>
                <a:gd name="connsiteY34" fmla="*/ 6350 h 279400"/>
                <a:gd name="connsiteX35" fmla="*/ 140970 w 215900"/>
                <a:gd name="connsiteY3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5900" h="279400">
                  <a:moveTo>
                    <a:pt x="31750" y="93345"/>
                  </a:moveTo>
                  <a:cubicBezTo>
                    <a:pt x="53340" y="71755"/>
                    <a:pt x="78740" y="60960"/>
                    <a:pt x="109220" y="60960"/>
                  </a:cubicBezTo>
                  <a:cubicBezTo>
                    <a:pt x="139065" y="60960"/>
                    <a:pt x="165100" y="71755"/>
                    <a:pt x="186055" y="93345"/>
                  </a:cubicBezTo>
                  <a:cubicBezTo>
                    <a:pt x="207645" y="114935"/>
                    <a:pt x="218440" y="140335"/>
                    <a:pt x="218440" y="170180"/>
                  </a:cubicBezTo>
                  <a:cubicBezTo>
                    <a:pt x="218440" y="200660"/>
                    <a:pt x="207645" y="226060"/>
                    <a:pt x="186055" y="247650"/>
                  </a:cubicBezTo>
                  <a:cubicBezTo>
                    <a:pt x="165100" y="268605"/>
                    <a:pt x="139065" y="279400"/>
                    <a:pt x="109220" y="279400"/>
                  </a:cubicBezTo>
                  <a:cubicBezTo>
                    <a:pt x="78740" y="279400"/>
                    <a:pt x="52705" y="268605"/>
                    <a:pt x="31750" y="247650"/>
                  </a:cubicBezTo>
                  <a:cubicBezTo>
                    <a:pt x="10795" y="226695"/>
                    <a:pt x="0" y="200660"/>
                    <a:pt x="0" y="170180"/>
                  </a:cubicBezTo>
                  <a:cubicBezTo>
                    <a:pt x="0" y="140335"/>
                    <a:pt x="10795" y="114935"/>
                    <a:pt x="31750" y="93345"/>
                  </a:cubicBezTo>
                  <a:close/>
                  <a:moveTo>
                    <a:pt x="109855" y="245745"/>
                  </a:moveTo>
                  <a:cubicBezTo>
                    <a:pt x="130175" y="245745"/>
                    <a:pt x="146685" y="238760"/>
                    <a:pt x="160655" y="224155"/>
                  </a:cubicBezTo>
                  <a:cubicBezTo>
                    <a:pt x="174625" y="209550"/>
                    <a:pt x="181610" y="191770"/>
                    <a:pt x="181610" y="170815"/>
                  </a:cubicBezTo>
                  <a:cubicBezTo>
                    <a:pt x="181610" y="149860"/>
                    <a:pt x="174625" y="132715"/>
                    <a:pt x="160655" y="118110"/>
                  </a:cubicBezTo>
                  <a:cubicBezTo>
                    <a:pt x="146685" y="103505"/>
                    <a:pt x="129540" y="95885"/>
                    <a:pt x="109855" y="95885"/>
                  </a:cubicBezTo>
                  <a:cubicBezTo>
                    <a:pt x="89535" y="95885"/>
                    <a:pt x="72390" y="103505"/>
                    <a:pt x="58420" y="118110"/>
                  </a:cubicBezTo>
                  <a:cubicBezTo>
                    <a:pt x="44450" y="132715"/>
                    <a:pt x="37465" y="149860"/>
                    <a:pt x="37465" y="170815"/>
                  </a:cubicBezTo>
                  <a:cubicBezTo>
                    <a:pt x="37465" y="191770"/>
                    <a:pt x="44450" y="209550"/>
                    <a:pt x="58420" y="224155"/>
                  </a:cubicBezTo>
                  <a:cubicBezTo>
                    <a:pt x="72390" y="238125"/>
                    <a:pt x="89535" y="245745"/>
                    <a:pt x="109855" y="245745"/>
                  </a:cubicBezTo>
                  <a:close/>
                  <a:moveTo>
                    <a:pt x="76835" y="0"/>
                  </a:moveTo>
                  <a:cubicBezTo>
                    <a:pt x="83185" y="0"/>
                    <a:pt x="88265" y="1905"/>
                    <a:pt x="92710" y="6350"/>
                  </a:cubicBezTo>
                  <a:cubicBezTo>
                    <a:pt x="97155" y="10160"/>
                    <a:pt x="99060" y="15875"/>
                    <a:pt x="99060" y="21590"/>
                  </a:cubicBezTo>
                  <a:cubicBezTo>
                    <a:pt x="99060" y="27305"/>
                    <a:pt x="97155" y="33020"/>
                    <a:pt x="92710" y="36830"/>
                  </a:cubicBezTo>
                  <a:cubicBezTo>
                    <a:pt x="88265" y="40640"/>
                    <a:pt x="83185" y="43180"/>
                    <a:pt x="76835" y="43180"/>
                  </a:cubicBezTo>
                  <a:cubicBezTo>
                    <a:pt x="70485" y="43180"/>
                    <a:pt x="65405" y="41275"/>
                    <a:pt x="60960" y="36830"/>
                  </a:cubicBezTo>
                  <a:cubicBezTo>
                    <a:pt x="56515" y="33020"/>
                    <a:pt x="54610" y="27305"/>
                    <a:pt x="54610" y="21590"/>
                  </a:cubicBezTo>
                  <a:cubicBezTo>
                    <a:pt x="54610" y="15875"/>
                    <a:pt x="56515" y="10160"/>
                    <a:pt x="60960" y="6350"/>
                  </a:cubicBezTo>
                  <a:cubicBezTo>
                    <a:pt x="65405" y="1905"/>
                    <a:pt x="70485" y="0"/>
                    <a:pt x="76835" y="0"/>
                  </a:cubicBezTo>
                  <a:close/>
                  <a:moveTo>
                    <a:pt x="140970" y="0"/>
                  </a:moveTo>
                  <a:cubicBezTo>
                    <a:pt x="147320" y="0"/>
                    <a:pt x="152400" y="1905"/>
                    <a:pt x="156845" y="6350"/>
                  </a:cubicBezTo>
                  <a:cubicBezTo>
                    <a:pt x="161290" y="10160"/>
                    <a:pt x="163195" y="15875"/>
                    <a:pt x="163195" y="21590"/>
                  </a:cubicBezTo>
                  <a:cubicBezTo>
                    <a:pt x="163195" y="27305"/>
                    <a:pt x="161290" y="33020"/>
                    <a:pt x="156845" y="36830"/>
                  </a:cubicBezTo>
                  <a:cubicBezTo>
                    <a:pt x="152400" y="40640"/>
                    <a:pt x="147320" y="43180"/>
                    <a:pt x="140970" y="43180"/>
                  </a:cubicBezTo>
                  <a:cubicBezTo>
                    <a:pt x="134620" y="43180"/>
                    <a:pt x="129540" y="41275"/>
                    <a:pt x="125095" y="36830"/>
                  </a:cubicBezTo>
                  <a:cubicBezTo>
                    <a:pt x="120650" y="33020"/>
                    <a:pt x="118745" y="27305"/>
                    <a:pt x="118745" y="21590"/>
                  </a:cubicBezTo>
                  <a:cubicBezTo>
                    <a:pt x="118745" y="15875"/>
                    <a:pt x="120650" y="10160"/>
                    <a:pt x="125095" y="6350"/>
                  </a:cubicBezTo>
                  <a:cubicBezTo>
                    <a:pt x="129540" y="1905"/>
                    <a:pt x="135255" y="0"/>
                    <a:pt x="140970" y="0"/>
                  </a:cubicBez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09B932D9-DFC1-3F4D-9BE7-F590D509C8AA}"/>
                </a:ext>
              </a:extLst>
            </p:cNvPr>
            <p:cNvSpPr/>
            <p:nvPr/>
          </p:nvSpPr>
          <p:spPr>
            <a:xfrm>
              <a:off x="779272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FD8B9F5C-B3D2-0548-931D-7E134DCDCC6C}"/>
                </a:ext>
              </a:extLst>
            </p:cNvPr>
            <p:cNvSpPr/>
            <p:nvPr/>
          </p:nvSpPr>
          <p:spPr>
            <a:xfrm>
              <a:off x="8102600" y="4334510"/>
              <a:ext cx="177800" cy="209550"/>
            </a:xfrm>
            <a:custGeom>
              <a:avLst/>
              <a:gdLst>
                <a:gd name="connsiteX0" fmla="*/ 78105 w 177800"/>
                <a:gd name="connsiteY0" fmla="*/ 140335 h 209550"/>
                <a:gd name="connsiteX1" fmla="*/ 36830 w 177800"/>
                <a:gd name="connsiteY1" fmla="*/ 140335 h 209550"/>
                <a:gd name="connsiteX2" fmla="*/ 36830 w 177800"/>
                <a:gd name="connsiteY2" fmla="*/ 209550 h 209550"/>
                <a:gd name="connsiteX3" fmla="*/ 0 w 177800"/>
                <a:gd name="connsiteY3" fmla="*/ 209550 h 209550"/>
                <a:gd name="connsiteX4" fmla="*/ 0 w 177800"/>
                <a:gd name="connsiteY4" fmla="*/ 0 h 209550"/>
                <a:gd name="connsiteX5" fmla="*/ 86360 w 177800"/>
                <a:gd name="connsiteY5" fmla="*/ 0 h 209550"/>
                <a:gd name="connsiteX6" fmla="*/ 144780 w 177800"/>
                <a:gd name="connsiteY6" fmla="*/ 19685 h 209550"/>
                <a:gd name="connsiteX7" fmla="*/ 167640 w 177800"/>
                <a:gd name="connsiteY7" fmla="*/ 70485 h 209550"/>
                <a:gd name="connsiteX8" fmla="*/ 154940 w 177800"/>
                <a:gd name="connsiteY8" fmla="*/ 111125 h 209550"/>
                <a:gd name="connsiteX9" fmla="*/ 119380 w 177800"/>
                <a:gd name="connsiteY9" fmla="*/ 135890 h 209550"/>
                <a:gd name="connsiteX10" fmla="*/ 180340 w 177800"/>
                <a:gd name="connsiteY10" fmla="*/ 210185 h 209550"/>
                <a:gd name="connsiteX11" fmla="*/ 135255 w 177800"/>
                <a:gd name="connsiteY11" fmla="*/ 210185 h 209550"/>
                <a:gd name="connsiteX12" fmla="*/ 78105 w 177800"/>
                <a:gd name="connsiteY12" fmla="*/ 140335 h 209550"/>
                <a:gd name="connsiteX13" fmla="*/ 36830 w 177800"/>
                <a:gd name="connsiteY13" fmla="*/ 106045 h 209550"/>
                <a:gd name="connsiteX14" fmla="*/ 84455 w 177800"/>
                <a:gd name="connsiteY14" fmla="*/ 106045 h 209550"/>
                <a:gd name="connsiteX15" fmla="*/ 117475 w 177800"/>
                <a:gd name="connsiteY15" fmla="*/ 95885 h 209550"/>
                <a:gd name="connsiteX16" fmla="*/ 130175 w 177800"/>
                <a:gd name="connsiteY16" fmla="*/ 69850 h 209550"/>
                <a:gd name="connsiteX17" fmla="*/ 117475 w 177800"/>
                <a:gd name="connsiteY17" fmla="*/ 43815 h 209550"/>
                <a:gd name="connsiteX18" fmla="*/ 84455 w 177800"/>
                <a:gd name="connsiteY18" fmla="*/ 33655 h 209550"/>
                <a:gd name="connsiteX19" fmla="*/ 36830 w 177800"/>
                <a:gd name="connsiteY19" fmla="*/ 33655 h 209550"/>
                <a:gd name="connsiteX20" fmla="*/ 36830 w 177800"/>
                <a:gd name="connsiteY20" fmla="*/ 10604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800" h="209550">
                  <a:moveTo>
                    <a:pt x="78105" y="140335"/>
                  </a:moveTo>
                  <a:lnTo>
                    <a:pt x="36830" y="140335"/>
                  </a:lnTo>
                  <a:lnTo>
                    <a:pt x="36830" y="209550"/>
                  </a:lnTo>
                  <a:lnTo>
                    <a:pt x="0" y="209550"/>
                  </a:lnTo>
                  <a:lnTo>
                    <a:pt x="0" y="0"/>
                  </a:lnTo>
                  <a:lnTo>
                    <a:pt x="86360" y="0"/>
                  </a:lnTo>
                  <a:cubicBezTo>
                    <a:pt x="110490" y="0"/>
                    <a:pt x="130175" y="6350"/>
                    <a:pt x="144780" y="19685"/>
                  </a:cubicBezTo>
                  <a:cubicBezTo>
                    <a:pt x="160020" y="32385"/>
                    <a:pt x="167640" y="49530"/>
                    <a:pt x="167640" y="70485"/>
                  </a:cubicBezTo>
                  <a:cubicBezTo>
                    <a:pt x="167640" y="85725"/>
                    <a:pt x="163195" y="99695"/>
                    <a:pt x="154940" y="111125"/>
                  </a:cubicBezTo>
                  <a:cubicBezTo>
                    <a:pt x="146685" y="122555"/>
                    <a:pt x="134620" y="130810"/>
                    <a:pt x="119380" y="135890"/>
                  </a:cubicBezTo>
                  <a:lnTo>
                    <a:pt x="180340" y="210185"/>
                  </a:lnTo>
                  <a:lnTo>
                    <a:pt x="135255" y="210185"/>
                  </a:lnTo>
                  <a:lnTo>
                    <a:pt x="78105" y="140335"/>
                  </a:lnTo>
                  <a:close/>
                  <a:moveTo>
                    <a:pt x="36830" y="106045"/>
                  </a:moveTo>
                  <a:lnTo>
                    <a:pt x="84455" y="106045"/>
                  </a:lnTo>
                  <a:cubicBezTo>
                    <a:pt x="97790" y="106045"/>
                    <a:pt x="109220" y="102870"/>
                    <a:pt x="117475" y="95885"/>
                  </a:cubicBezTo>
                  <a:cubicBezTo>
                    <a:pt x="126365" y="89535"/>
                    <a:pt x="130175" y="80645"/>
                    <a:pt x="130175" y="69850"/>
                  </a:cubicBezTo>
                  <a:cubicBezTo>
                    <a:pt x="130175" y="59055"/>
                    <a:pt x="125730" y="50165"/>
                    <a:pt x="117475" y="43815"/>
                  </a:cubicBezTo>
                  <a:cubicBezTo>
                    <a:pt x="108585" y="37465"/>
                    <a:pt x="97790" y="33655"/>
                    <a:pt x="84455" y="33655"/>
                  </a:cubicBezTo>
                  <a:lnTo>
                    <a:pt x="36830" y="33655"/>
                  </a:lnTo>
                  <a:lnTo>
                    <a:pt x="36830" y="106045"/>
                  </a:lnTo>
                  <a:close/>
                </a:path>
              </a:pathLst>
            </a:custGeom>
            <a:solidFill>
              <a:srgbClr val="000100"/>
            </a:solidFill>
            <a:ln w="6350" cap="flat">
              <a:noFill/>
              <a:prstDash val="solid"/>
              <a:miter/>
            </a:ln>
          </p:spPr>
          <p:txBody>
            <a:bodyPr rtlCol="0" anchor="ctr"/>
            <a:lstStyle/>
            <a:p>
              <a:endParaRPr lang="en-GB"/>
            </a:p>
          </p:txBody>
        </p:sp>
        <p:sp>
          <p:nvSpPr>
            <p:cNvPr id="24" name="Frihandsfigur 23">
              <a:extLst>
                <a:ext uri="{FF2B5EF4-FFF2-40B4-BE49-F238E27FC236}">
                  <a16:creationId xmlns:a16="http://schemas.microsoft.com/office/drawing/2014/main" id="{6A650E55-08B3-684B-9B20-02F580C29AC8}"/>
                </a:ext>
              </a:extLst>
            </p:cNvPr>
            <p:cNvSpPr/>
            <p:nvPr/>
          </p:nvSpPr>
          <p:spPr>
            <a:xfrm>
              <a:off x="836549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a:p>
          </p:txBody>
        </p:sp>
        <p:sp>
          <p:nvSpPr>
            <p:cNvPr id="25" name="Frihandsfigur 24">
              <a:extLst>
                <a:ext uri="{FF2B5EF4-FFF2-40B4-BE49-F238E27FC236}">
                  <a16:creationId xmlns:a16="http://schemas.microsoft.com/office/drawing/2014/main" id="{F9CB4736-491D-E847-A258-8F72FBBA23B9}"/>
                </a:ext>
              </a:extLst>
            </p:cNvPr>
            <p:cNvSpPr/>
            <p:nvPr/>
          </p:nvSpPr>
          <p:spPr>
            <a:xfrm>
              <a:off x="6573520" y="4272280"/>
              <a:ext cx="63500" cy="63500"/>
            </a:xfrm>
            <a:custGeom>
              <a:avLst/>
              <a:gdLst>
                <a:gd name="connsiteX0" fmla="*/ 59055 w 63500"/>
                <a:gd name="connsiteY0" fmla="*/ 8890 h 63500"/>
                <a:gd name="connsiteX1" fmla="*/ 34290 w 63500"/>
                <a:gd name="connsiteY1" fmla="*/ 0 h 63500"/>
                <a:gd name="connsiteX2" fmla="*/ 9525 w 63500"/>
                <a:gd name="connsiteY2" fmla="*/ 8890 h 63500"/>
                <a:gd name="connsiteX3" fmla="*/ 0 w 63500"/>
                <a:gd name="connsiteY3" fmla="*/ 32385 h 63500"/>
                <a:gd name="connsiteX4" fmla="*/ 9525 w 63500"/>
                <a:gd name="connsiteY4" fmla="*/ 55880 h 63500"/>
                <a:gd name="connsiteX5" fmla="*/ 34290 w 63500"/>
                <a:gd name="connsiteY5" fmla="*/ 64770 h 63500"/>
                <a:gd name="connsiteX6" fmla="*/ 59055 w 63500"/>
                <a:gd name="connsiteY6" fmla="*/ 55880 h 63500"/>
                <a:gd name="connsiteX7" fmla="*/ 68580 w 63500"/>
                <a:gd name="connsiteY7" fmla="*/ 32385 h 63500"/>
                <a:gd name="connsiteX8" fmla="*/ 59055 w 63500"/>
                <a:gd name="connsiteY8" fmla="*/ 8890 h 63500"/>
                <a:gd name="connsiteX9" fmla="*/ 46990 w 63500"/>
                <a:gd name="connsiteY9" fmla="*/ 40005 h 63500"/>
                <a:gd name="connsiteX10" fmla="*/ 34290 w 63500"/>
                <a:gd name="connsiteY10" fmla="*/ 46990 h 63500"/>
                <a:gd name="connsiteX11" fmla="*/ 22225 w 63500"/>
                <a:gd name="connsiteY11" fmla="*/ 40005 h 63500"/>
                <a:gd name="connsiteX12" fmla="*/ 22225 w 63500"/>
                <a:gd name="connsiteY12" fmla="*/ 25400 h 63500"/>
                <a:gd name="connsiteX13" fmla="*/ 34290 w 63500"/>
                <a:gd name="connsiteY13" fmla="*/ 18415 h 63500"/>
                <a:gd name="connsiteX14" fmla="*/ 46990 w 63500"/>
                <a:gd name="connsiteY14" fmla="*/ 25400 h 63500"/>
                <a:gd name="connsiteX15" fmla="*/ 46990 w 63500"/>
                <a:gd name="connsiteY15" fmla="*/ 40005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00" h="63500">
                  <a:moveTo>
                    <a:pt x="59055" y="8890"/>
                  </a:moveTo>
                  <a:cubicBezTo>
                    <a:pt x="52705" y="3175"/>
                    <a:pt x="44450" y="0"/>
                    <a:pt x="34290" y="0"/>
                  </a:cubicBezTo>
                  <a:cubicBezTo>
                    <a:pt x="24130" y="0"/>
                    <a:pt x="15875" y="3175"/>
                    <a:pt x="9525" y="8890"/>
                  </a:cubicBezTo>
                  <a:cubicBezTo>
                    <a:pt x="3175" y="14605"/>
                    <a:pt x="0" y="22225"/>
                    <a:pt x="0" y="32385"/>
                  </a:cubicBezTo>
                  <a:cubicBezTo>
                    <a:pt x="0" y="41910"/>
                    <a:pt x="3175" y="50165"/>
                    <a:pt x="9525" y="55880"/>
                  </a:cubicBezTo>
                  <a:cubicBezTo>
                    <a:pt x="15875" y="61595"/>
                    <a:pt x="24130" y="64770"/>
                    <a:pt x="34290" y="64770"/>
                  </a:cubicBezTo>
                  <a:cubicBezTo>
                    <a:pt x="44450" y="64770"/>
                    <a:pt x="52705" y="61595"/>
                    <a:pt x="59055" y="55880"/>
                  </a:cubicBezTo>
                  <a:cubicBezTo>
                    <a:pt x="65405" y="50165"/>
                    <a:pt x="68580" y="42545"/>
                    <a:pt x="68580" y="32385"/>
                  </a:cubicBezTo>
                  <a:cubicBezTo>
                    <a:pt x="68580" y="22225"/>
                    <a:pt x="65405" y="14605"/>
                    <a:pt x="59055" y="8890"/>
                  </a:cubicBezTo>
                  <a:close/>
                  <a:moveTo>
                    <a:pt x="46990" y="40005"/>
                  </a:moveTo>
                  <a:cubicBezTo>
                    <a:pt x="44450" y="45085"/>
                    <a:pt x="40005" y="46990"/>
                    <a:pt x="34290" y="46990"/>
                  </a:cubicBezTo>
                  <a:cubicBezTo>
                    <a:pt x="28575" y="47625"/>
                    <a:pt x="24130" y="45085"/>
                    <a:pt x="22225" y="40005"/>
                  </a:cubicBezTo>
                  <a:cubicBezTo>
                    <a:pt x="19686" y="34925"/>
                    <a:pt x="19686" y="29845"/>
                    <a:pt x="22225" y="25400"/>
                  </a:cubicBezTo>
                  <a:cubicBezTo>
                    <a:pt x="24765" y="20320"/>
                    <a:pt x="28575" y="18415"/>
                    <a:pt x="34290" y="18415"/>
                  </a:cubicBezTo>
                  <a:cubicBezTo>
                    <a:pt x="40005" y="17780"/>
                    <a:pt x="44450" y="20320"/>
                    <a:pt x="46990" y="25400"/>
                  </a:cubicBezTo>
                  <a:cubicBezTo>
                    <a:pt x="49530" y="29845"/>
                    <a:pt x="49530" y="34925"/>
                    <a:pt x="46990" y="40005"/>
                  </a:cubicBezTo>
                  <a:close/>
                </a:path>
              </a:pathLst>
            </a:custGeom>
            <a:solidFill>
              <a:srgbClr val="000100"/>
            </a:solidFill>
            <a:ln w="6350" cap="flat">
              <a:noFill/>
              <a:prstDash val="solid"/>
              <a:miter/>
            </a:ln>
          </p:spPr>
          <p:txBody>
            <a:bodyPr rtlCol="0" anchor="ctr"/>
            <a:lstStyle/>
            <a:p>
              <a:endParaRPr lang="en-GB"/>
            </a:p>
          </p:txBody>
        </p:sp>
        <p:sp>
          <p:nvSpPr>
            <p:cNvPr id="26" name="Frihandsfigur 25">
              <a:extLst>
                <a:ext uri="{FF2B5EF4-FFF2-40B4-BE49-F238E27FC236}">
                  <a16:creationId xmlns:a16="http://schemas.microsoft.com/office/drawing/2014/main" id="{423E017C-C25F-9043-8AA2-2B36883FE050}"/>
                </a:ext>
              </a:extLst>
            </p:cNvPr>
            <p:cNvSpPr/>
            <p:nvPr/>
          </p:nvSpPr>
          <p:spPr>
            <a:xfrm>
              <a:off x="2157473" y="230860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7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2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2 h 2235200"/>
                <a:gd name="connsiteX18" fmla="*/ 1072137 w 2235200"/>
                <a:gd name="connsiteY18" fmla="*/ 2125602 h 2235200"/>
                <a:gd name="connsiteX19" fmla="*/ 349507 w 2235200"/>
                <a:gd name="connsiteY19" fmla="*/ 1771907 h 2235200"/>
                <a:gd name="connsiteX20" fmla="*/ 1162943 w 2235200"/>
                <a:gd name="connsiteY20" fmla="*/ 2058927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3 h 2235200"/>
                <a:gd name="connsiteX25" fmla="*/ 1162943 w 2235200"/>
                <a:gd name="connsiteY25" fmla="*/ 2058927 h 2235200"/>
                <a:gd name="connsiteX26" fmla="*/ 1771907 w 2235200"/>
                <a:gd name="connsiteY26" fmla="*/ 1886842 h 2235200"/>
                <a:gd name="connsiteX27" fmla="*/ 1275972 w 2235200"/>
                <a:gd name="connsiteY27" fmla="*/ 2114172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7"/>
                    <a:pt x="1371857" y="2370077"/>
                    <a:pt x="1842393" y="1970027"/>
                  </a:cubicBezTo>
                  <a:cubicBezTo>
                    <a:pt x="2312927" y="1569977"/>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2"/>
                  </a:lnTo>
                  <a:lnTo>
                    <a:pt x="197107" y="922912"/>
                  </a:lnTo>
                  <a:cubicBezTo>
                    <a:pt x="198377" y="914022"/>
                    <a:pt x="198377" y="913387"/>
                    <a:pt x="199647" y="904497"/>
                  </a:cubicBezTo>
                  <a:lnTo>
                    <a:pt x="1767462" y="470157"/>
                  </a:lnTo>
                  <a:lnTo>
                    <a:pt x="1779527" y="484762"/>
                  </a:lnTo>
                  <a:lnTo>
                    <a:pt x="775592" y="1338202"/>
                  </a:lnTo>
                  <a:lnTo>
                    <a:pt x="1072137" y="2125602"/>
                  </a:lnTo>
                  <a:cubicBezTo>
                    <a:pt x="802262" y="2113538"/>
                    <a:pt x="537467" y="1993522"/>
                    <a:pt x="349507" y="1771907"/>
                  </a:cubicBezTo>
                  <a:close/>
                  <a:moveTo>
                    <a:pt x="1162943" y="2058927"/>
                  </a:moveTo>
                  <a:lnTo>
                    <a:pt x="903862" y="1371857"/>
                  </a:lnTo>
                  <a:lnTo>
                    <a:pt x="1850012" y="567947"/>
                  </a:lnTo>
                  <a:lnTo>
                    <a:pt x="1862077" y="582552"/>
                  </a:lnTo>
                  <a:lnTo>
                    <a:pt x="1181357" y="2059563"/>
                  </a:lnTo>
                  <a:cubicBezTo>
                    <a:pt x="1172468" y="2058927"/>
                    <a:pt x="1171832" y="2058927"/>
                    <a:pt x="1162943" y="2058927"/>
                  </a:cubicBezTo>
                  <a:close/>
                  <a:moveTo>
                    <a:pt x="1771907" y="1886842"/>
                  </a:moveTo>
                  <a:cubicBezTo>
                    <a:pt x="1625222" y="2011302"/>
                    <a:pt x="1453137" y="2086867"/>
                    <a:pt x="1275972" y="2114172"/>
                  </a:cubicBezTo>
                  <a:lnTo>
                    <a:pt x="1978282" y="590172"/>
                  </a:lnTo>
                  <a:cubicBezTo>
                    <a:pt x="2234187" y="1006732"/>
                    <a:pt x="2155447" y="1561088"/>
                    <a:pt x="1771907" y="1886842"/>
                  </a:cubicBezTo>
                  <a:close/>
                </a:path>
              </a:pathLst>
            </a:custGeom>
            <a:solidFill>
              <a:srgbClr val="000100"/>
            </a:solidFill>
            <a:ln w="6350" cap="flat">
              <a:noFill/>
              <a:prstDash val="solid"/>
              <a:miter/>
            </a:ln>
          </p:spPr>
          <p:txBody>
            <a:bodyPr rtlCol="0" anchor="ctr"/>
            <a:lstStyle/>
            <a:p>
              <a:endParaRPr lang="en-GB"/>
            </a:p>
          </p:txBody>
        </p:sp>
      </p:grpSp>
    </p:spTree>
    <p:extLst>
      <p:ext uri="{BB962C8B-B14F-4D97-AF65-F5344CB8AC3E}">
        <p14:creationId xmlns:p14="http://schemas.microsoft.com/office/powerpoint/2010/main" val="186309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4 icon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49944"/>
          </a:xfrm>
        </p:spPr>
        <p:txBody>
          <a:bodyPr/>
          <a:lstStyle/>
          <a:p>
            <a:r>
              <a:rPr lang="en-GB"/>
              <a:t>Click here to add a headline of </a:t>
            </a:r>
            <a:br>
              <a:rPr lang="en-GB"/>
            </a:br>
            <a:r>
              <a:rPr lang="en-GB"/>
              <a:t>maximum two lines</a:t>
            </a:r>
          </a:p>
        </p:txBody>
      </p:sp>
      <p:sp>
        <p:nvSpPr>
          <p:cNvPr id="9" name="Platshållare för bild 8">
            <a:extLst>
              <a:ext uri="{FF2B5EF4-FFF2-40B4-BE49-F238E27FC236}">
                <a16:creationId xmlns:a16="http://schemas.microsoft.com/office/drawing/2014/main" id="{079252D3-F9B9-1440-A05C-862FF4D0A0F7}"/>
              </a:ext>
            </a:extLst>
          </p:cNvPr>
          <p:cNvSpPr>
            <a:spLocks noGrp="1"/>
          </p:cNvSpPr>
          <p:nvPr>
            <p:ph type="pic" sz="quarter" idx="14" hasCustomPrompt="1"/>
          </p:nvPr>
        </p:nvSpPr>
        <p:spPr>
          <a:xfrm>
            <a:off x="3551522" y="2527690"/>
            <a:ext cx="2284647" cy="2306637"/>
          </a:xfrm>
          <a:prstGeom prst="rect">
            <a:avLst/>
          </a:prstGeom>
        </p:spPr>
        <p:txBody>
          <a:bodyPr/>
          <a:lstStyle>
            <a:lvl1pPr marL="7937" indent="0">
              <a:buNone/>
              <a:defRPr sz="1000"/>
            </a:lvl1pPr>
          </a:lstStyle>
          <a:p>
            <a:r>
              <a:rPr lang="en-GB"/>
              <a:t>Click to add an icon</a:t>
            </a:r>
          </a:p>
        </p:txBody>
      </p:sp>
      <p:sp>
        <p:nvSpPr>
          <p:cNvPr id="10" name="Platshållare för bild 8">
            <a:extLst>
              <a:ext uri="{FF2B5EF4-FFF2-40B4-BE49-F238E27FC236}">
                <a16:creationId xmlns:a16="http://schemas.microsoft.com/office/drawing/2014/main" id="{1D2218CB-8E92-2B4E-A1FB-9843B78366A9}"/>
              </a:ext>
            </a:extLst>
          </p:cNvPr>
          <p:cNvSpPr>
            <a:spLocks noGrp="1"/>
          </p:cNvSpPr>
          <p:nvPr>
            <p:ph type="pic" sz="quarter" idx="15" hasCustomPrompt="1"/>
          </p:nvPr>
        </p:nvSpPr>
        <p:spPr>
          <a:xfrm>
            <a:off x="765851" y="2527690"/>
            <a:ext cx="2284647" cy="2306637"/>
          </a:xfrm>
          <a:prstGeom prst="rect">
            <a:avLst/>
          </a:prstGeom>
        </p:spPr>
        <p:txBody>
          <a:bodyPr/>
          <a:lstStyle>
            <a:lvl1pPr marL="7937" indent="0">
              <a:buNone/>
              <a:defRPr sz="1000"/>
            </a:lvl1pPr>
          </a:lstStyle>
          <a:p>
            <a:r>
              <a:rPr lang="en-GB"/>
              <a:t>Click to add an icon</a:t>
            </a:r>
          </a:p>
        </p:txBody>
      </p:sp>
      <p:sp>
        <p:nvSpPr>
          <p:cNvPr id="11" name="Platshållare för bild 8">
            <a:extLst>
              <a:ext uri="{FF2B5EF4-FFF2-40B4-BE49-F238E27FC236}">
                <a16:creationId xmlns:a16="http://schemas.microsoft.com/office/drawing/2014/main" id="{15FD10DF-777F-E640-8EBC-5454C20FEA3A}"/>
              </a:ext>
            </a:extLst>
          </p:cNvPr>
          <p:cNvSpPr>
            <a:spLocks noGrp="1"/>
          </p:cNvSpPr>
          <p:nvPr>
            <p:ph type="pic" sz="quarter" idx="16" hasCustomPrompt="1"/>
          </p:nvPr>
        </p:nvSpPr>
        <p:spPr>
          <a:xfrm>
            <a:off x="6352185" y="2527690"/>
            <a:ext cx="2284647" cy="2306637"/>
          </a:xfrm>
          <a:prstGeom prst="rect">
            <a:avLst/>
          </a:prstGeom>
        </p:spPr>
        <p:txBody>
          <a:bodyPr/>
          <a:lstStyle>
            <a:lvl1pPr marL="7937" indent="0">
              <a:buNone/>
              <a:defRPr sz="1000"/>
            </a:lvl1pPr>
          </a:lstStyle>
          <a:p>
            <a:r>
              <a:rPr lang="en-GB"/>
              <a:t>Click to add an icon</a:t>
            </a:r>
          </a:p>
        </p:txBody>
      </p:sp>
      <p:sp>
        <p:nvSpPr>
          <p:cNvPr id="12" name="Platshållare för bild 8">
            <a:extLst>
              <a:ext uri="{FF2B5EF4-FFF2-40B4-BE49-F238E27FC236}">
                <a16:creationId xmlns:a16="http://schemas.microsoft.com/office/drawing/2014/main" id="{E0F49B6C-C130-CB4A-86E8-9EAEB249ECCC}"/>
              </a:ext>
            </a:extLst>
          </p:cNvPr>
          <p:cNvSpPr>
            <a:spLocks noGrp="1"/>
          </p:cNvSpPr>
          <p:nvPr>
            <p:ph type="pic" sz="quarter" idx="17" hasCustomPrompt="1"/>
          </p:nvPr>
        </p:nvSpPr>
        <p:spPr>
          <a:xfrm>
            <a:off x="9145353" y="2527690"/>
            <a:ext cx="2284647" cy="2306637"/>
          </a:xfrm>
          <a:prstGeom prst="rect">
            <a:avLst/>
          </a:prstGeom>
        </p:spPr>
        <p:txBody>
          <a:bodyPr/>
          <a:lstStyle>
            <a:lvl1pPr marL="7937" indent="0">
              <a:buNone/>
              <a:defRPr sz="1000"/>
            </a:lvl1pPr>
          </a:lstStyle>
          <a:p>
            <a:r>
              <a:rPr lang="en-GB"/>
              <a:t>Click to add an icon</a:t>
            </a:r>
          </a:p>
        </p:txBody>
      </p:sp>
      <p:sp>
        <p:nvSpPr>
          <p:cNvPr id="13" name="Text Placeholder 8">
            <a:extLst>
              <a:ext uri="{FF2B5EF4-FFF2-40B4-BE49-F238E27FC236}">
                <a16:creationId xmlns:a16="http://schemas.microsoft.com/office/drawing/2014/main" id="{F98A7E7C-EBA3-4946-A92A-EE11A925619B}"/>
              </a:ext>
            </a:extLst>
          </p:cNvPr>
          <p:cNvSpPr>
            <a:spLocks noGrp="1"/>
          </p:cNvSpPr>
          <p:nvPr>
            <p:ph type="body" sz="quarter" idx="18" hasCustomPrompt="1"/>
          </p:nvPr>
        </p:nvSpPr>
        <p:spPr>
          <a:xfrm>
            <a:off x="766800" y="4994569"/>
            <a:ext cx="2283698"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4" name="Text Placeholder 8">
            <a:extLst>
              <a:ext uri="{FF2B5EF4-FFF2-40B4-BE49-F238E27FC236}">
                <a16:creationId xmlns:a16="http://schemas.microsoft.com/office/drawing/2014/main" id="{1E9C9C1B-B1B4-7845-87C4-F8B51A6B6D1D}"/>
              </a:ext>
            </a:extLst>
          </p:cNvPr>
          <p:cNvSpPr>
            <a:spLocks noGrp="1"/>
          </p:cNvSpPr>
          <p:nvPr>
            <p:ph type="body" sz="quarter" idx="19" hasCustomPrompt="1"/>
          </p:nvPr>
        </p:nvSpPr>
        <p:spPr>
          <a:xfrm>
            <a:off x="3551522" y="4994569"/>
            <a:ext cx="2292065"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5" name="Text Placeholder 8">
            <a:extLst>
              <a:ext uri="{FF2B5EF4-FFF2-40B4-BE49-F238E27FC236}">
                <a16:creationId xmlns:a16="http://schemas.microsoft.com/office/drawing/2014/main" id="{96108832-7A17-8746-8132-A3CF36635EA1}"/>
              </a:ext>
            </a:extLst>
          </p:cNvPr>
          <p:cNvSpPr>
            <a:spLocks noGrp="1"/>
          </p:cNvSpPr>
          <p:nvPr>
            <p:ph type="body" sz="quarter" idx="20" hasCustomPrompt="1"/>
          </p:nvPr>
        </p:nvSpPr>
        <p:spPr>
          <a:xfrm>
            <a:off x="6354683" y="4994569"/>
            <a:ext cx="228214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6" name="Text Placeholder 8">
            <a:extLst>
              <a:ext uri="{FF2B5EF4-FFF2-40B4-BE49-F238E27FC236}">
                <a16:creationId xmlns:a16="http://schemas.microsoft.com/office/drawing/2014/main" id="{8A55B0C2-10DB-9F4D-88B7-A46E96C07063}"/>
              </a:ext>
            </a:extLst>
          </p:cNvPr>
          <p:cNvSpPr>
            <a:spLocks noGrp="1"/>
          </p:cNvSpPr>
          <p:nvPr>
            <p:ph type="body" sz="quarter" idx="21" hasCustomPrompt="1"/>
          </p:nvPr>
        </p:nvSpPr>
        <p:spPr>
          <a:xfrm>
            <a:off x="9142853" y="4994569"/>
            <a:ext cx="2287147"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grpSp>
        <p:nvGrpSpPr>
          <p:cNvPr id="18" name="Grupp 17">
            <a:extLst>
              <a:ext uri="{FF2B5EF4-FFF2-40B4-BE49-F238E27FC236}">
                <a16:creationId xmlns:a16="http://schemas.microsoft.com/office/drawing/2014/main" id="{0E9F76E5-EF77-E847-A9E6-13085F5417BE}"/>
              </a:ext>
            </a:extLst>
          </p:cNvPr>
          <p:cNvGrpSpPr/>
          <p:nvPr userDrawn="1"/>
        </p:nvGrpSpPr>
        <p:grpSpPr>
          <a:xfrm>
            <a:off x="10666502" y="6334963"/>
            <a:ext cx="1232056" cy="349818"/>
            <a:chOff x="2157473" y="2311143"/>
            <a:chExt cx="7872352" cy="2235200"/>
          </a:xfrm>
        </p:grpSpPr>
        <p:sp>
          <p:nvSpPr>
            <p:cNvPr id="19" name="Frihandsfigur 18">
              <a:extLst>
                <a:ext uri="{FF2B5EF4-FFF2-40B4-BE49-F238E27FC236}">
                  <a16:creationId xmlns:a16="http://schemas.microsoft.com/office/drawing/2014/main" id="{DA67B970-A99C-A54A-AA47-EDAB3F42AB20}"/>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20" name="Frihandsfigur 19">
              <a:extLst>
                <a:ext uri="{FF2B5EF4-FFF2-40B4-BE49-F238E27FC236}">
                  <a16:creationId xmlns:a16="http://schemas.microsoft.com/office/drawing/2014/main" id="{0A41DB5B-99A8-6546-A48D-091B6E0BC03F}"/>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21" name="Frihandsfigur 20">
              <a:extLst>
                <a:ext uri="{FF2B5EF4-FFF2-40B4-BE49-F238E27FC236}">
                  <a16:creationId xmlns:a16="http://schemas.microsoft.com/office/drawing/2014/main" id="{A3AD96E1-9B74-3B42-A2DE-EEE5517883D0}"/>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5BCB3894-E776-3048-920B-807FA5A0B0E7}"/>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28FA4351-9C24-8541-870C-63A29E14476F}"/>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7" name="Date Placeholder 3">
            <a:extLst>
              <a:ext uri="{FF2B5EF4-FFF2-40B4-BE49-F238E27FC236}">
                <a16:creationId xmlns:a16="http://schemas.microsoft.com/office/drawing/2014/main" id="{C4310F21-25F3-4248-A183-14A1EDBA9C16}"/>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0B2B38E7-59AD-44A3-BEBF-D7FE74C0DF68}" type="datetime1">
              <a:rPr lang="en-GB" smtClean="0"/>
              <a:t>27/05/2021</a:t>
            </a:fld>
            <a:endParaRPr lang="en-GB"/>
          </a:p>
        </p:txBody>
      </p:sp>
      <p:sp>
        <p:nvSpPr>
          <p:cNvPr id="28" name="Footer Placeholder 4">
            <a:extLst>
              <a:ext uri="{FF2B5EF4-FFF2-40B4-BE49-F238E27FC236}">
                <a16:creationId xmlns:a16="http://schemas.microsoft.com/office/drawing/2014/main" id="{32AE8B81-9D04-D941-8F92-FC33AACE2B5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9" name="Slide Number Placeholder 5">
            <a:extLst>
              <a:ext uri="{FF2B5EF4-FFF2-40B4-BE49-F238E27FC236}">
                <a16:creationId xmlns:a16="http://schemas.microsoft.com/office/drawing/2014/main" id="{95A5BB03-87BF-E749-8B53-E5A8490F436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3369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Headline, subheader, 4 icon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49944"/>
          </a:xfrm>
        </p:spPr>
        <p:txBody>
          <a:bodyPr/>
          <a:lstStyle/>
          <a:p>
            <a:r>
              <a:rPr lang="en-GB"/>
              <a:t>Click here to add a headline of </a:t>
            </a:r>
            <a:br>
              <a:rPr lang="en-GB"/>
            </a:br>
            <a:r>
              <a:rPr lang="en-GB"/>
              <a:t>maximum two lines</a:t>
            </a:r>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9" name="Platshållare för bild 8">
            <a:extLst>
              <a:ext uri="{FF2B5EF4-FFF2-40B4-BE49-F238E27FC236}">
                <a16:creationId xmlns:a16="http://schemas.microsoft.com/office/drawing/2014/main" id="{079252D3-F9B9-1440-A05C-862FF4D0A0F7}"/>
              </a:ext>
            </a:extLst>
          </p:cNvPr>
          <p:cNvSpPr>
            <a:spLocks noGrp="1"/>
          </p:cNvSpPr>
          <p:nvPr>
            <p:ph type="pic" sz="quarter" idx="14" hasCustomPrompt="1"/>
          </p:nvPr>
        </p:nvSpPr>
        <p:spPr>
          <a:xfrm>
            <a:off x="3551523" y="2527690"/>
            <a:ext cx="2284647" cy="2306637"/>
          </a:xfrm>
          <a:prstGeom prst="rect">
            <a:avLst/>
          </a:prstGeom>
        </p:spPr>
        <p:txBody>
          <a:bodyPr/>
          <a:lstStyle>
            <a:lvl1pPr marL="7937" indent="0">
              <a:buNone/>
              <a:defRPr sz="1000"/>
            </a:lvl1pPr>
          </a:lstStyle>
          <a:p>
            <a:r>
              <a:rPr lang="en-GB"/>
              <a:t>Click to add an icon</a:t>
            </a:r>
          </a:p>
        </p:txBody>
      </p:sp>
      <p:sp>
        <p:nvSpPr>
          <p:cNvPr id="10" name="Platshållare för bild 8">
            <a:extLst>
              <a:ext uri="{FF2B5EF4-FFF2-40B4-BE49-F238E27FC236}">
                <a16:creationId xmlns:a16="http://schemas.microsoft.com/office/drawing/2014/main" id="{1D2218CB-8E92-2B4E-A1FB-9843B78366A9}"/>
              </a:ext>
            </a:extLst>
          </p:cNvPr>
          <p:cNvSpPr>
            <a:spLocks noGrp="1"/>
          </p:cNvSpPr>
          <p:nvPr>
            <p:ph type="pic" sz="quarter" idx="15" hasCustomPrompt="1"/>
          </p:nvPr>
        </p:nvSpPr>
        <p:spPr>
          <a:xfrm>
            <a:off x="765851" y="2527690"/>
            <a:ext cx="2284647" cy="2306637"/>
          </a:xfrm>
          <a:prstGeom prst="rect">
            <a:avLst/>
          </a:prstGeom>
        </p:spPr>
        <p:txBody>
          <a:bodyPr/>
          <a:lstStyle>
            <a:lvl1pPr marL="7937" indent="0">
              <a:buNone/>
              <a:defRPr sz="1000"/>
            </a:lvl1pPr>
          </a:lstStyle>
          <a:p>
            <a:r>
              <a:rPr lang="en-GB"/>
              <a:t>Click to add an icon</a:t>
            </a:r>
          </a:p>
        </p:txBody>
      </p:sp>
      <p:sp>
        <p:nvSpPr>
          <p:cNvPr id="11" name="Platshållare för bild 8">
            <a:extLst>
              <a:ext uri="{FF2B5EF4-FFF2-40B4-BE49-F238E27FC236}">
                <a16:creationId xmlns:a16="http://schemas.microsoft.com/office/drawing/2014/main" id="{15FD10DF-777F-E640-8EBC-5454C20FEA3A}"/>
              </a:ext>
            </a:extLst>
          </p:cNvPr>
          <p:cNvSpPr>
            <a:spLocks noGrp="1"/>
          </p:cNvSpPr>
          <p:nvPr>
            <p:ph type="pic" sz="quarter" idx="16" hasCustomPrompt="1"/>
          </p:nvPr>
        </p:nvSpPr>
        <p:spPr>
          <a:xfrm>
            <a:off x="6352185" y="2527690"/>
            <a:ext cx="2284647" cy="2306637"/>
          </a:xfrm>
          <a:prstGeom prst="rect">
            <a:avLst/>
          </a:prstGeom>
        </p:spPr>
        <p:txBody>
          <a:bodyPr/>
          <a:lstStyle>
            <a:lvl1pPr marL="7937" indent="0">
              <a:buNone/>
              <a:defRPr sz="1000"/>
            </a:lvl1pPr>
          </a:lstStyle>
          <a:p>
            <a:r>
              <a:rPr lang="en-GB"/>
              <a:t>Click to add an icon</a:t>
            </a:r>
          </a:p>
        </p:txBody>
      </p:sp>
      <p:sp>
        <p:nvSpPr>
          <p:cNvPr id="12" name="Platshållare för bild 8">
            <a:extLst>
              <a:ext uri="{FF2B5EF4-FFF2-40B4-BE49-F238E27FC236}">
                <a16:creationId xmlns:a16="http://schemas.microsoft.com/office/drawing/2014/main" id="{E0F49B6C-C130-CB4A-86E8-9EAEB249ECCC}"/>
              </a:ext>
            </a:extLst>
          </p:cNvPr>
          <p:cNvSpPr>
            <a:spLocks noGrp="1"/>
          </p:cNvSpPr>
          <p:nvPr>
            <p:ph type="pic" sz="quarter" idx="17" hasCustomPrompt="1"/>
          </p:nvPr>
        </p:nvSpPr>
        <p:spPr>
          <a:xfrm>
            <a:off x="9145353" y="2527690"/>
            <a:ext cx="2284647" cy="2306637"/>
          </a:xfrm>
          <a:prstGeom prst="rect">
            <a:avLst/>
          </a:prstGeom>
        </p:spPr>
        <p:txBody>
          <a:bodyPr/>
          <a:lstStyle>
            <a:lvl1pPr marL="7937" indent="0">
              <a:buNone/>
              <a:defRPr sz="1000"/>
            </a:lvl1pPr>
          </a:lstStyle>
          <a:p>
            <a:r>
              <a:rPr lang="en-GB"/>
              <a:t>Click to add an icon</a:t>
            </a:r>
          </a:p>
        </p:txBody>
      </p:sp>
      <p:sp>
        <p:nvSpPr>
          <p:cNvPr id="13" name="Text Placeholder 8">
            <a:extLst>
              <a:ext uri="{FF2B5EF4-FFF2-40B4-BE49-F238E27FC236}">
                <a16:creationId xmlns:a16="http://schemas.microsoft.com/office/drawing/2014/main" id="{F98A7E7C-EBA3-4946-A92A-EE11A925619B}"/>
              </a:ext>
            </a:extLst>
          </p:cNvPr>
          <p:cNvSpPr>
            <a:spLocks noGrp="1"/>
          </p:cNvSpPr>
          <p:nvPr>
            <p:ph type="body" sz="quarter" idx="18" hasCustomPrompt="1"/>
          </p:nvPr>
        </p:nvSpPr>
        <p:spPr>
          <a:xfrm>
            <a:off x="766799" y="4994569"/>
            <a:ext cx="227895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4" name="Text Placeholder 8">
            <a:extLst>
              <a:ext uri="{FF2B5EF4-FFF2-40B4-BE49-F238E27FC236}">
                <a16:creationId xmlns:a16="http://schemas.microsoft.com/office/drawing/2014/main" id="{1E9C9C1B-B1B4-7845-87C4-F8B51A6B6D1D}"/>
              </a:ext>
            </a:extLst>
          </p:cNvPr>
          <p:cNvSpPr>
            <a:spLocks noGrp="1"/>
          </p:cNvSpPr>
          <p:nvPr>
            <p:ph type="body" sz="quarter" idx="19" hasCustomPrompt="1"/>
          </p:nvPr>
        </p:nvSpPr>
        <p:spPr>
          <a:xfrm>
            <a:off x="3551522" y="4994569"/>
            <a:ext cx="2292065"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5" name="Text Placeholder 8">
            <a:extLst>
              <a:ext uri="{FF2B5EF4-FFF2-40B4-BE49-F238E27FC236}">
                <a16:creationId xmlns:a16="http://schemas.microsoft.com/office/drawing/2014/main" id="{96108832-7A17-8746-8132-A3CF36635EA1}"/>
              </a:ext>
            </a:extLst>
          </p:cNvPr>
          <p:cNvSpPr>
            <a:spLocks noGrp="1"/>
          </p:cNvSpPr>
          <p:nvPr>
            <p:ph type="body" sz="quarter" idx="20" hasCustomPrompt="1"/>
          </p:nvPr>
        </p:nvSpPr>
        <p:spPr>
          <a:xfrm>
            <a:off x="6354683" y="4994569"/>
            <a:ext cx="228214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sp>
        <p:nvSpPr>
          <p:cNvPr id="16" name="Text Placeholder 8">
            <a:extLst>
              <a:ext uri="{FF2B5EF4-FFF2-40B4-BE49-F238E27FC236}">
                <a16:creationId xmlns:a16="http://schemas.microsoft.com/office/drawing/2014/main" id="{8A55B0C2-10DB-9F4D-88B7-A46E96C07063}"/>
              </a:ext>
            </a:extLst>
          </p:cNvPr>
          <p:cNvSpPr>
            <a:spLocks noGrp="1"/>
          </p:cNvSpPr>
          <p:nvPr>
            <p:ph type="body" sz="quarter" idx="21" hasCustomPrompt="1"/>
          </p:nvPr>
        </p:nvSpPr>
        <p:spPr>
          <a:xfrm>
            <a:off x="9142853" y="4994569"/>
            <a:ext cx="2287147"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a:t>Click to add text</a:t>
            </a:r>
          </a:p>
        </p:txBody>
      </p:sp>
      <p:grpSp>
        <p:nvGrpSpPr>
          <p:cNvPr id="18" name="Grupp 17">
            <a:extLst>
              <a:ext uri="{FF2B5EF4-FFF2-40B4-BE49-F238E27FC236}">
                <a16:creationId xmlns:a16="http://schemas.microsoft.com/office/drawing/2014/main" id="{AB5D57E6-6841-894D-BC2E-4D3173734EDC}"/>
              </a:ext>
            </a:extLst>
          </p:cNvPr>
          <p:cNvGrpSpPr/>
          <p:nvPr userDrawn="1"/>
        </p:nvGrpSpPr>
        <p:grpSpPr>
          <a:xfrm>
            <a:off x="10666502" y="6334963"/>
            <a:ext cx="1232056" cy="349818"/>
            <a:chOff x="2157473" y="2311143"/>
            <a:chExt cx="7872352" cy="2235200"/>
          </a:xfrm>
        </p:grpSpPr>
        <p:sp>
          <p:nvSpPr>
            <p:cNvPr id="19" name="Frihandsfigur 18">
              <a:extLst>
                <a:ext uri="{FF2B5EF4-FFF2-40B4-BE49-F238E27FC236}">
                  <a16:creationId xmlns:a16="http://schemas.microsoft.com/office/drawing/2014/main" id="{FB34EF55-B012-1B4D-89B0-033061BC1E77}"/>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20" name="Frihandsfigur 19">
              <a:extLst>
                <a:ext uri="{FF2B5EF4-FFF2-40B4-BE49-F238E27FC236}">
                  <a16:creationId xmlns:a16="http://schemas.microsoft.com/office/drawing/2014/main" id="{17810184-829F-5145-86EA-078BFB3C3747}"/>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21" name="Frihandsfigur 20">
              <a:extLst>
                <a:ext uri="{FF2B5EF4-FFF2-40B4-BE49-F238E27FC236}">
                  <a16:creationId xmlns:a16="http://schemas.microsoft.com/office/drawing/2014/main" id="{ADB8E1CB-F962-CE48-BB6F-C48D365A9109}"/>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681C3062-D8A2-264F-A0A1-6F20B9697DA1}"/>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D94AF99C-F166-2E4B-B9F0-D4BC8F9B9015}"/>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7" name="Date Placeholder 3">
            <a:extLst>
              <a:ext uri="{FF2B5EF4-FFF2-40B4-BE49-F238E27FC236}">
                <a16:creationId xmlns:a16="http://schemas.microsoft.com/office/drawing/2014/main" id="{671E0EB7-2326-954D-B4D1-5E9575696538}"/>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78677B9E-1CD8-4221-A5CD-873DB5D0926B}" type="datetime1">
              <a:rPr lang="en-GB" smtClean="0"/>
              <a:t>27/05/2021</a:t>
            </a:fld>
            <a:endParaRPr lang="en-GB"/>
          </a:p>
        </p:txBody>
      </p:sp>
      <p:sp>
        <p:nvSpPr>
          <p:cNvPr id="28" name="Footer Placeholder 4">
            <a:extLst>
              <a:ext uri="{FF2B5EF4-FFF2-40B4-BE49-F238E27FC236}">
                <a16:creationId xmlns:a16="http://schemas.microsoft.com/office/drawing/2014/main" id="{2403C5BC-52A7-9E41-AA44-F3818EA6EF7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9" name="Slide Number Placeholder 5">
            <a:extLst>
              <a:ext uri="{FF2B5EF4-FFF2-40B4-BE49-F238E27FC236}">
                <a16:creationId xmlns:a16="http://schemas.microsoft.com/office/drawing/2014/main" id="{AA3940B8-CF9A-6644-AE56-2023036CF5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38161917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text + 4 pictures">
    <p:spTree>
      <p:nvGrpSpPr>
        <p:cNvPr id="1" name=""/>
        <p:cNvGrpSpPr/>
        <p:nvPr/>
      </p:nvGrpSpPr>
      <p:grpSpPr>
        <a:xfrm>
          <a:off x="0" y="0"/>
          <a:ext cx="0" cy="0"/>
          <a:chOff x="0" y="0"/>
          <a:chExt cx="0" cy="0"/>
        </a:xfrm>
      </p:grpSpPr>
      <p:sp>
        <p:nvSpPr>
          <p:cNvPr id="28" name="Text Placeholder 6">
            <a:extLst>
              <a:ext uri="{FF2B5EF4-FFF2-40B4-BE49-F238E27FC236}">
                <a16:creationId xmlns:a16="http://schemas.microsoft.com/office/drawing/2014/main" id="{67887952-9F58-441B-8468-DB355939FBC4}"/>
              </a:ext>
            </a:extLst>
          </p:cNvPr>
          <p:cNvSpPr>
            <a:spLocks noGrp="1"/>
          </p:cNvSpPr>
          <p:nvPr>
            <p:ph type="body" sz="quarter" idx="25" hasCustomPrompt="1"/>
          </p:nvPr>
        </p:nvSpPr>
        <p:spPr>
          <a:xfrm>
            <a:off x="381036" y="811146"/>
            <a:ext cx="2431668" cy="341100"/>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p>
        </p:txBody>
      </p:sp>
      <p:sp>
        <p:nvSpPr>
          <p:cNvPr id="31" name="Text Placeholder 6">
            <a:extLst>
              <a:ext uri="{FF2B5EF4-FFF2-40B4-BE49-F238E27FC236}">
                <a16:creationId xmlns:a16="http://schemas.microsoft.com/office/drawing/2014/main" id="{DBFA5408-6B9B-43E1-BE54-731A9D3625B0}"/>
              </a:ext>
            </a:extLst>
          </p:cNvPr>
          <p:cNvSpPr>
            <a:spLocks noGrp="1"/>
          </p:cNvSpPr>
          <p:nvPr>
            <p:ph type="body" sz="quarter" idx="28" hasCustomPrompt="1"/>
          </p:nvPr>
        </p:nvSpPr>
        <p:spPr>
          <a:xfrm>
            <a:off x="6483696" y="811145"/>
            <a:ext cx="2410804"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p>
        </p:txBody>
      </p:sp>
      <p:sp>
        <p:nvSpPr>
          <p:cNvPr id="37" name="Text Placeholder 6">
            <a:extLst>
              <a:ext uri="{FF2B5EF4-FFF2-40B4-BE49-F238E27FC236}">
                <a16:creationId xmlns:a16="http://schemas.microsoft.com/office/drawing/2014/main" id="{19E15938-2B6C-4278-B494-228309B181AE}"/>
              </a:ext>
            </a:extLst>
          </p:cNvPr>
          <p:cNvSpPr>
            <a:spLocks noGrp="1"/>
          </p:cNvSpPr>
          <p:nvPr>
            <p:ph type="body" sz="quarter" idx="31" hasCustomPrompt="1"/>
          </p:nvPr>
        </p:nvSpPr>
        <p:spPr>
          <a:xfrm>
            <a:off x="3432498" y="4201259"/>
            <a:ext cx="2441070"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p>
        </p:txBody>
      </p:sp>
      <p:sp>
        <p:nvSpPr>
          <p:cNvPr id="40" name="Text Placeholder 6">
            <a:extLst>
              <a:ext uri="{FF2B5EF4-FFF2-40B4-BE49-F238E27FC236}">
                <a16:creationId xmlns:a16="http://schemas.microsoft.com/office/drawing/2014/main" id="{582FFE67-B10F-4C88-974B-5CE1EB3AE432}"/>
              </a:ext>
            </a:extLst>
          </p:cNvPr>
          <p:cNvSpPr>
            <a:spLocks noGrp="1"/>
          </p:cNvSpPr>
          <p:nvPr>
            <p:ph type="body" sz="quarter" idx="34" hasCustomPrompt="1"/>
          </p:nvPr>
        </p:nvSpPr>
        <p:spPr>
          <a:xfrm>
            <a:off x="9528938" y="4201270"/>
            <a:ext cx="2351388"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p>
        </p:txBody>
      </p:sp>
      <p:sp>
        <p:nvSpPr>
          <p:cNvPr id="9" name="Picture Placeholder 8">
            <a:extLst>
              <a:ext uri="{FF2B5EF4-FFF2-40B4-BE49-F238E27FC236}">
                <a16:creationId xmlns:a16="http://schemas.microsoft.com/office/drawing/2014/main" id="{406C2A58-2EDD-40D8-AFD7-5FD18C644B78}"/>
              </a:ext>
            </a:extLst>
          </p:cNvPr>
          <p:cNvSpPr>
            <a:spLocks noGrp="1"/>
          </p:cNvSpPr>
          <p:nvPr>
            <p:ph type="pic" sz="quarter" idx="13" hasCustomPrompt="1"/>
          </p:nvPr>
        </p:nvSpPr>
        <p:spPr>
          <a:xfrm>
            <a:off x="3048000" y="0"/>
            <a:ext cx="3044498" cy="3429000"/>
          </a:xfrm>
          <a:prstGeom prst="rect">
            <a:avLst/>
          </a:prstGeom>
          <a:solidFill>
            <a:schemeClr val="accent1"/>
          </a:solidFill>
        </p:spPr>
        <p:txBody>
          <a:bodyPr/>
          <a:lstStyle>
            <a:lvl1pPr marL="0" indent="0">
              <a:buNone/>
              <a:defRPr sz="1000"/>
            </a:lvl1pPr>
          </a:lstStyle>
          <a:p>
            <a:r>
              <a:rPr lang="en-GB"/>
              <a:t>Click on icon to add an image</a:t>
            </a:r>
          </a:p>
        </p:txBody>
      </p:sp>
      <p:sp>
        <p:nvSpPr>
          <p:cNvPr id="12" name="Picture Placeholder 8">
            <a:extLst>
              <a:ext uri="{FF2B5EF4-FFF2-40B4-BE49-F238E27FC236}">
                <a16:creationId xmlns:a16="http://schemas.microsoft.com/office/drawing/2014/main" id="{59BBAAEA-674E-40DB-BD2B-670EDCC2959B}"/>
              </a:ext>
            </a:extLst>
          </p:cNvPr>
          <p:cNvSpPr>
            <a:spLocks noGrp="1"/>
          </p:cNvSpPr>
          <p:nvPr>
            <p:ph type="pic" sz="quarter" idx="16" hasCustomPrompt="1"/>
          </p:nvPr>
        </p:nvSpPr>
        <p:spPr>
          <a:xfrm>
            <a:off x="9137318" y="0"/>
            <a:ext cx="3063147" cy="3429000"/>
          </a:xfrm>
          <a:prstGeom prst="rect">
            <a:avLst/>
          </a:prstGeom>
          <a:solidFill>
            <a:schemeClr val="accent1"/>
          </a:solidFill>
        </p:spPr>
        <p:txBody>
          <a:bodyPr/>
          <a:lstStyle>
            <a:lvl1pPr marL="0" indent="0">
              <a:buNone/>
              <a:defRPr sz="1000"/>
            </a:lvl1pPr>
          </a:lstStyle>
          <a:p>
            <a:r>
              <a:rPr lang="en-GB"/>
              <a:t>Click on icon to add an image</a:t>
            </a:r>
          </a:p>
        </p:txBody>
      </p:sp>
      <p:sp>
        <p:nvSpPr>
          <p:cNvPr id="11" name="Picture Placeholder 8">
            <a:extLst>
              <a:ext uri="{FF2B5EF4-FFF2-40B4-BE49-F238E27FC236}">
                <a16:creationId xmlns:a16="http://schemas.microsoft.com/office/drawing/2014/main" id="{C50FE064-13B3-4FF3-A346-8FE81184ED28}"/>
              </a:ext>
            </a:extLst>
          </p:cNvPr>
          <p:cNvSpPr>
            <a:spLocks noGrp="1"/>
          </p:cNvSpPr>
          <p:nvPr>
            <p:ph type="pic" sz="quarter" idx="15" hasCustomPrompt="1"/>
          </p:nvPr>
        </p:nvSpPr>
        <p:spPr>
          <a:xfrm>
            <a:off x="1" y="3429000"/>
            <a:ext cx="3043002" cy="3435321"/>
          </a:xfrm>
          <a:prstGeom prst="rect">
            <a:avLst/>
          </a:prstGeom>
          <a:solidFill>
            <a:schemeClr val="accent1"/>
          </a:solidFill>
        </p:spPr>
        <p:txBody>
          <a:bodyPr/>
          <a:lstStyle>
            <a:lvl1pPr marL="0" indent="0">
              <a:buNone/>
              <a:defRPr sz="1000"/>
            </a:lvl1pPr>
          </a:lstStyle>
          <a:p>
            <a:r>
              <a:rPr lang="en-GB"/>
              <a:t>Click on icon to add an image</a:t>
            </a:r>
          </a:p>
        </p:txBody>
      </p:sp>
      <p:sp>
        <p:nvSpPr>
          <p:cNvPr id="10" name="Picture Placeholder 8">
            <a:extLst>
              <a:ext uri="{FF2B5EF4-FFF2-40B4-BE49-F238E27FC236}">
                <a16:creationId xmlns:a16="http://schemas.microsoft.com/office/drawing/2014/main" id="{F5BA1ED9-F0C6-46E2-9497-FCE91E5488FE}"/>
              </a:ext>
            </a:extLst>
          </p:cNvPr>
          <p:cNvSpPr>
            <a:spLocks noGrp="1"/>
          </p:cNvSpPr>
          <p:nvPr>
            <p:ph type="pic" sz="quarter" idx="14" hasCustomPrompt="1"/>
          </p:nvPr>
        </p:nvSpPr>
        <p:spPr>
          <a:xfrm>
            <a:off x="6096002" y="3429000"/>
            <a:ext cx="3040503" cy="3429000"/>
          </a:xfrm>
          <a:prstGeom prst="rect">
            <a:avLst/>
          </a:prstGeom>
          <a:solidFill>
            <a:schemeClr val="accent1"/>
          </a:solidFill>
        </p:spPr>
        <p:txBody>
          <a:bodyPr/>
          <a:lstStyle>
            <a:lvl1pPr marL="0" indent="0">
              <a:buNone/>
              <a:defRPr sz="1000"/>
            </a:lvl1pPr>
          </a:lstStyle>
          <a:p>
            <a:r>
              <a:rPr lang="en-GB"/>
              <a:t>Click on icon to add an image</a:t>
            </a:r>
          </a:p>
        </p:txBody>
      </p:sp>
      <p:sp>
        <p:nvSpPr>
          <p:cNvPr id="24" name="Platshållare för text 7">
            <a:extLst>
              <a:ext uri="{FF2B5EF4-FFF2-40B4-BE49-F238E27FC236}">
                <a16:creationId xmlns:a16="http://schemas.microsoft.com/office/drawing/2014/main" id="{1EA55394-10BD-904F-A822-C9A3D10EF29C}"/>
              </a:ext>
            </a:extLst>
          </p:cNvPr>
          <p:cNvSpPr>
            <a:spLocks noGrp="1"/>
          </p:cNvSpPr>
          <p:nvPr>
            <p:ph type="body" sz="quarter" idx="20" hasCustomPrompt="1"/>
          </p:nvPr>
        </p:nvSpPr>
        <p:spPr>
          <a:xfrm>
            <a:off x="381035" y="13014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5" name="Platshållare för text 7">
            <a:extLst>
              <a:ext uri="{FF2B5EF4-FFF2-40B4-BE49-F238E27FC236}">
                <a16:creationId xmlns:a16="http://schemas.microsoft.com/office/drawing/2014/main" id="{A7ADE6D9-291C-4C49-9F63-6D517A19A1F4}"/>
              </a:ext>
            </a:extLst>
          </p:cNvPr>
          <p:cNvSpPr>
            <a:spLocks noGrp="1"/>
          </p:cNvSpPr>
          <p:nvPr>
            <p:ph type="body" sz="quarter" idx="35" hasCustomPrompt="1"/>
          </p:nvPr>
        </p:nvSpPr>
        <p:spPr>
          <a:xfrm>
            <a:off x="6483696" y="13014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6" name="Platshållare för text 7">
            <a:extLst>
              <a:ext uri="{FF2B5EF4-FFF2-40B4-BE49-F238E27FC236}">
                <a16:creationId xmlns:a16="http://schemas.microsoft.com/office/drawing/2014/main" id="{FA5ABABD-4B68-8848-B399-8A43B300EF1C}"/>
              </a:ext>
            </a:extLst>
          </p:cNvPr>
          <p:cNvSpPr>
            <a:spLocks noGrp="1"/>
          </p:cNvSpPr>
          <p:nvPr>
            <p:ph type="body" sz="quarter" idx="36" hasCustomPrompt="1"/>
          </p:nvPr>
        </p:nvSpPr>
        <p:spPr>
          <a:xfrm>
            <a:off x="3432498" y="46908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7" name="Platshållare för text 7">
            <a:extLst>
              <a:ext uri="{FF2B5EF4-FFF2-40B4-BE49-F238E27FC236}">
                <a16:creationId xmlns:a16="http://schemas.microsoft.com/office/drawing/2014/main" id="{7A0BBE6A-261F-544F-BBE8-D10A9C33EE64}"/>
              </a:ext>
            </a:extLst>
          </p:cNvPr>
          <p:cNvSpPr>
            <a:spLocks noGrp="1"/>
          </p:cNvSpPr>
          <p:nvPr>
            <p:ph type="body" sz="quarter" idx="37" hasCustomPrompt="1"/>
          </p:nvPr>
        </p:nvSpPr>
        <p:spPr>
          <a:xfrm>
            <a:off x="9528938" y="46908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18" name="Grupp 17">
            <a:extLst>
              <a:ext uri="{FF2B5EF4-FFF2-40B4-BE49-F238E27FC236}">
                <a16:creationId xmlns:a16="http://schemas.microsoft.com/office/drawing/2014/main" id="{AC5446B1-C26B-5F4C-9655-5CEAB96633B1}"/>
              </a:ext>
            </a:extLst>
          </p:cNvPr>
          <p:cNvGrpSpPr/>
          <p:nvPr userDrawn="1"/>
        </p:nvGrpSpPr>
        <p:grpSpPr>
          <a:xfrm>
            <a:off x="10666502" y="6334963"/>
            <a:ext cx="1232056" cy="349818"/>
            <a:chOff x="2157473" y="2311143"/>
            <a:chExt cx="7872352" cy="2235200"/>
          </a:xfrm>
        </p:grpSpPr>
        <p:sp>
          <p:nvSpPr>
            <p:cNvPr id="19" name="Frihandsfigur 18">
              <a:extLst>
                <a:ext uri="{FF2B5EF4-FFF2-40B4-BE49-F238E27FC236}">
                  <a16:creationId xmlns:a16="http://schemas.microsoft.com/office/drawing/2014/main" id="{488ED3FD-4B18-6641-9CF8-ACCC7C0010EC}"/>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20" name="Frihandsfigur 19">
              <a:extLst>
                <a:ext uri="{FF2B5EF4-FFF2-40B4-BE49-F238E27FC236}">
                  <a16:creationId xmlns:a16="http://schemas.microsoft.com/office/drawing/2014/main" id="{09B1BA78-32D9-994F-BE2A-13C95D0DCD18}"/>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F8EAC516-A43F-B940-B262-19B078EAC2A0}"/>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8CAE8640-8C64-DB46-A6AD-5C1E3C41725A}"/>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29" name="Frihandsfigur 28">
              <a:extLst>
                <a:ext uri="{FF2B5EF4-FFF2-40B4-BE49-F238E27FC236}">
                  <a16:creationId xmlns:a16="http://schemas.microsoft.com/office/drawing/2014/main" id="{AB923AE0-9C4A-A64C-BB8E-66D04F228690}"/>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30" name="Date Placeholder 3">
            <a:extLst>
              <a:ext uri="{FF2B5EF4-FFF2-40B4-BE49-F238E27FC236}">
                <a16:creationId xmlns:a16="http://schemas.microsoft.com/office/drawing/2014/main" id="{CF71E361-461E-7240-8619-093A4D836BB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F1683886-242C-45A5-9825-31C2FD0EEE78}" type="datetime1">
              <a:rPr lang="en-GB" smtClean="0"/>
              <a:t>27/05/2021</a:t>
            </a:fld>
            <a:endParaRPr lang="en-GB"/>
          </a:p>
        </p:txBody>
      </p:sp>
      <p:sp>
        <p:nvSpPr>
          <p:cNvPr id="32" name="Footer Placeholder 4">
            <a:extLst>
              <a:ext uri="{FF2B5EF4-FFF2-40B4-BE49-F238E27FC236}">
                <a16:creationId xmlns:a16="http://schemas.microsoft.com/office/drawing/2014/main" id="{BBE7A37B-6A2A-704D-90A0-4047E943036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33" name="Slide Number Placeholder 5">
            <a:extLst>
              <a:ext uri="{FF2B5EF4-FFF2-40B4-BE49-F238E27FC236}">
                <a16:creationId xmlns:a16="http://schemas.microsoft.com/office/drawing/2014/main" id="{529F1A8E-A2D1-B342-AD83-88675D3A17A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41903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text &amp;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p>
        </p:txBody>
      </p:sp>
      <p:sp>
        <p:nvSpPr>
          <p:cNvPr id="17" name="textruta 5">
            <a:extLst>
              <a:ext uri="{FF2B5EF4-FFF2-40B4-BE49-F238E27FC236}">
                <a16:creationId xmlns:a16="http://schemas.microsoft.com/office/drawing/2014/main" id="{314970A9-1CFC-9E46-99B5-9652D5289230}"/>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8" name="Platshållare för text 17">
            <a:extLst>
              <a:ext uri="{FF2B5EF4-FFF2-40B4-BE49-F238E27FC236}">
                <a16:creationId xmlns:a16="http://schemas.microsoft.com/office/drawing/2014/main" id="{9CBDFB9F-77E1-B448-9EED-102A2BAEEB70}"/>
              </a:ext>
            </a:extLst>
          </p:cNvPr>
          <p:cNvSpPr>
            <a:spLocks noGrp="1"/>
          </p:cNvSpPr>
          <p:nvPr>
            <p:ph type="body" sz="quarter" idx="16"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6" name="Platshållare för bild 25">
            <a:extLst>
              <a:ext uri="{FF2B5EF4-FFF2-40B4-BE49-F238E27FC236}">
                <a16:creationId xmlns:a16="http://schemas.microsoft.com/office/drawing/2014/main" id="{50A2B638-9452-9745-BCB5-56DF9796106D}"/>
              </a:ext>
            </a:extLst>
          </p:cNvPr>
          <p:cNvSpPr>
            <a:spLocks noGrp="1"/>
          </p:cNvSpPr>
          <p:nvPr>
            <p:ph type="pic" sz="quarter" idx="21" hasCustomPrompt="1"/>
          </p:nvPr>
        </p:nvSpPr>
        <p:spPr>
          <a:xfrm>
            <a:off x="6093562" y="2"/>
            <a:ext cx="6098438" cy="6857999"/>
          </a:xfrm>
          <a:custGeom>
            <a:avLst/>
            <a:gdLst>
              <a:gd name="connsiteX0" fmla="*/ 4882549 w 6098438"/>
              <a:gd name="connsiteY0" fmla="*/ 6427327 h 6857999"/>
              <a:gd name="connsiteX1" fmla="*/ 4850251 w 6098438"/>
              <a:gd name="connsiteY1" fmla="*/ 6630261 h 6857999"/>
              <a:gd name="connsiteX2" fmla="*/ 4772635 w 6098438"/>
              <a:gd name="connsiteY2" fmla="*/ 6665839 h 6857999"/>
              <a:gd name="connsiteX3" fmla="*/ 4862474 w 6098438"/>
              <a:gd name="connsiteY3" fmla="*/ 6423848 h 6857999"/>
              <a:gd name="connsiteX4" fmla="*/ 4864363 w 6098438"/>
              <a:gd name="connsiteY4" fmla="*/ 6426134 h 6857999"/>
              <a:gd name="connsiteX5" fmla="*/ 4757827 w 6098438"/>
              <a:gd name="connsiteY5" fmla="*/ 6657292 h 6857999"/>
              <a:gd name="connsiteX6" fmla="*/ 4754945 w 6098438"/>
              <a:gd name="connsiteY6" fmla="*/ 6657193 h 6857999"/>
              <a:gd name="connsiteX7" fmla="*/ 4714398 w 6098438"/>
              <a:gd name="connsiteY7" fmla="*/ 6549664 h 6857999"/>
              <a:gd name="connsiteX8" fmla="*/ 5641019 w 6098438"/>
              <a:gd name="connsiteY8" fmla="*/ 6423749 h 6857999"/>
              <a:gd name="connsiteX9" fmla="*/ 5712871 w 6098438"/>
              <a:gd name="connsiteY9" fmla="*/ 6526111 h 6857999"/>
              <a:gd name="connsiteX10" fmla="*/ 5712871 w 6098438"/>
              <a:gd name="connsiteY10" fmla="*/ 6596869 h 6857999"/>
              <a:gd name="connsiteX11" fmla="*/ 5734039 w 6098438"/>
              <a:gd name="connsiteY11" fmla="*/ 6596869 h 6857999"/>
              <a:gd name="connsiteX12" fmla="*/ 5734039 w 6098438"/>
              <a:gd name="connsiteY12" fmla="*/ 6526111 h 6857999"/>
              <a:gd name="connsiteX13" fmla="*/ 5805890 w 6098438"/>
              <a:gd name="connsiteY13" fmla="*/ 6423749 h 6857999"/>
              <a:gd name="connsiteX14" fmla="*/ 5781542 w 6098438"/>
              <a:gd name="connsiteY14" fmla="*/ 6423749 h 6857999"/>
              <a:gd name="connsiteX15" fmla="*/ 5725989 w 6098438"/>
              <a:gd name="connsiteY15" fmla="*/ 6503949 h 6857999"/>
              <a:gd name="connsiteX16" fmla="*/ 5721119 w 6098438"/>
              <a:gd name="connsiteY16" fmla="*/ 6503949 h 6857999"/>
              <a:gd name="connsiteX17" fmla="*/ 5665367 w 6098438"/>
              <a:gd name="connsiteY17" fmla="*/ 6423749 h 6857999"/>
              <a:gd name="connsiteX18" fmla="*/ 5446234 w 6098438"/>
              <a:gd name="connsiteY18" fmla="*/ 6423749 h 6857999"/>
              <a:gd name="connsiteX19" fmla="*/ 5446234 w 6098438"/>
              <a:gd name="connsiteY19" fmla="*/ 6596869 h 6857999"/>
              <a:gd name="connsiteX20" fmla="*/ 5467501 w 6098438"/>
              <a:gd name="connsiteY20" fmla="*/ 6596869 h 6857999"/>
              <a:gd name="connsiteX21" fmla="*/ 5467501 w 6098438"/>
              <a:gd name="connsiteY21" fmla="*/ 6446308 h 6857999"/>
              <a:gd name="connsiteX22" fmla="*/ 5471477 w 6098438"/>
              <a:gd name="connsiteY22" fmla="*/ 6442333 h 6857999"/>
              <a:gd name="connsiteX23" fmla="*/ 5540745 w 6098438"/>
              <a:gd name="connsiteY23" fmla="*/ 6442333 h 6857999"/>
              <a:gd name="connsiteX24" fmla="*/ 5572149 w 6098438"/>
              <a:gd name="connsiteY24" fmla="*/ 6453265 h 6857999"/>
              <a:gd name="connsiteX25" fmla="*/ 5580596 w 6098438"/>
              <a:gd name="connsiteY25" fmla="*/ 6474035 h 6857999"/>
              <a:gd name="connsiteX26" fmla="*/ 5546509 w 6098438"/>
              <a:gd name="connsiteY26" fmla="*/ 6505936 h 6857999"/>
              <a:gd name="connsiteX27" fmla="*/ 5485986 w 6098438"/>
              <a:gd name="connsiteY27" fmla="*/ 6505936 h 6857999"/>
              <a:gd name="connsiteX28" fmla="*/ 5485986 w 6098438"/>
              <a:gd name="connsiteY28" fmla="*/ 6524520 h 6857999"/>
              <a:gd name="connsiteX29" fmla="*/ 5533788 w 6098438"/>
              <a:gd name="connsiteY29" fmla="*/ 6524520 h 6857999"/>
              <a:gd name="connsiteX30" fmla="*/ 5583279 w 6098438"/>
              <a:gd name="connsiteY30" fmla="*/ 6596869 h 6857999"/>
              <a:gd name="connsiteX31" fmla="*/ 5607528 w 6098438"/>
              <a:gd name="connsiteY31" fmla="*/ 6596869 h 6857999"/>
              <a:gd name="connsiteX32" fmla="*/ 5556049 w 6098438"/>
              <a:gd name="connsiteY32" fmla="*/ 6523030 h 6857999"/>
              <a:gd name="connsiteX33" fmla="*/ 5557440 w 6098438"/>
              <a:gd name="connsiteY33" fmla="*/ 6522732 h 6857999"/>
              <a:gd name="connsiteX34" fmla="*/ 5562012 w 6098438"/>
              <a:gd name="connsiteY34" fmla="*/ 6521638 h 6857999"/>
              <a:gd name="connsiteX35" fmla="*/ 5601665 w 6098438"/>
              <a:gd name="connsiteY35" fmla="*/ 6474234 h 6857999"/>
              <a:gd name="connsiteX36" fmla="*/ 5588646 w 6098438"/>
              <a:gd name="connsiteY36" fmla="*/ 6440942 h 6857999"/>
              <a:gd name="connsiteX37" fmla="*/ 5540745 w 6098438"/>
              <a:gd name="connsiteY37" fmla="*/ 6423749 h 6857999"/>
              <a:gd name="connsiteX38" fmla="*/ 5254132 w 6098438"/>
              <a:gd name="connsiteY38" fmla="*/ 6423749 h 6857999"/>
              <a:gd name="connsiteX39" fmla="*/ 5254132 w 6098438"/>
              <a:gd name="connsiteY39" fmla="*/ 6596869 h 6857999"/>
              <a:gd name="connsiteX40" fmla="*/ 5275399 w 6098438"/>
              <a:gd name="connsiteY40" fmla="*/ 6596869 h 6857999"/>
              <a:gd name="connsiteX41" fmla="*/ 5275399 w 6098438"/>
              <a:gd name="connsiteY41" fmla="*/ 6528396 h 6857999"/>
              <a:gd name="connsiteX42" fmla="*/ 5279375 w 6098438"/>
              <a:gd name="connsiteY42" fmla="*/ 6524421 h 6857999"/>
              <a:gd name="connsiteX43" fmla="*/ 5368121 w 6098438"/>
              <a:gd name="connsiteY43" fmla="*/ 6524421 h 6857999"/>
              <a:gd name="connsiteX44" fmla="*/ 5368121 w 6098438"/>
              <a:gd name="connsiteY44" fmla="*/ 6505837 h 6857999"/>
              <a:gd name="connsiteX45" fmla="*/ 5279375 w 6098438"/>
              <a:gd name="connsiteY45" fmla="*/ 6505837 h 6857999"/>
              <a:gd name="connsiteX46" fmla="*/ 5275399 w 6098438"/>
              <a:gd name="connsiteY46" fmla="*/ 6501862 h 6857999"/>
              <a:gd name="connsiteX47" fmla="*/ 5275399 w 6098438"/>
              <a:gd name="connsiteY47" fmla="*/ 6447799 h 6857999"/>
              <a:gd name="connsiteX48" fmla="*/ 5279375 w 6098438"/>
              <a:gd name="connsiteY48" fmla="*/ 6443824 h 6857999"/>
              <a:gd name="connsiteX49" fmla="*/ 5389090 w 6098438"/>
              <a:gd name="connsiteY49" fmla="*/ 6443824 h 6857999"/>
              <a:gd name="connsiteX50" fmla="*/ 5389090 w 6098438"/>
              <a:gd name="connsiteY50" fmla="*/ 6423749 h 6857999"/>
              <a:gd name="connsiteX51" fmla="*/ 5102776 w 6098438"/>
              <a:gd name="connsiteY51" fmla="*/ 6423749 h 6857999"/>
              <a:gd name="connsiteX52" fmla="*/ 5023073 w 6098438"/>
              <a:gd name="connsiteY52" fmla="*/ 6596869 h 6857999"/>
              <a:gd name="connsiteX53" fmla="*/ 5044937 w 6098438"/>
              <a:gd name="connsiteY53" fmla="*/ 6596869 h 6857999"/>
              <a:gd name="connsiteX54" fmla="*/ 5109335 w 6098438"/>
              <a:gd name="connsiteY54" fmla="*/ 6452371 h 6857999"/>
              <a:gd name="connsiteX55" fmla="*/ 5115198 w 6098438"/>
              <a:gd name="connsiteY55" fmla="*/ 6452371 h 6857999"/>
              <a:gd name="connsiteX56" fmla="*/ 5148689 w 6098438"/>
              <a:gd name="connsiteY56" fmla="*/ 6526309 h 6857999"/>
              <a:gd name="connsiteX57" fmla="*/ 5096714 w 6098438"/>
              <a:gd name="connsiteY57" fmla="*/ 6526309 h 6857999"/>
              <a:gd name="connsiteX58" fmla="*/ 5088465 w 6098438"/>
              <a:gd name="connsiteY58" fmla="*/ 6544893 h 6857999"/>
              <a:gd name="connsiteX59" fmla="*/ 5156839 w 6098438"/>
              <a:gd name="connsiteY59" fmla="*/ 6544893 h 6857999"/>
              <a:gd name="connsiteX60" fmla="*/ 5179795 w 6098438"/>
              <a:gd name="connsiteY60" fmla="*/ 6596869 h 6857999"/>
              <a:gd name="connsiteX61" fmla="*/ 5202951 w 6098438"/>
              <a:gd name="connsiteY61" fmla="*/ 6596869 h 6857999"/>
              <a:gd name="connsiteX62" fmla="*/ 5123348 w 6098438"/>
              <a:gd name="connsiteY62" fmla="*/ 6423749 h 6857999"/>
              <a:gd name="connsiteX63" fmla="*/ 4849555 w 6098438"/>
              <a:gd name="connsiteY63" fmla="*/ 6408544 h 6857999"/>
              <a:gd name="connsiteX64" fmla="*/ 4851443 w 6098438"/>
              <a:gd name="connsiteY64" fmla="*/ 6410829 h 6857999"/>
              <a:gd name="connsiteX65" fmla="*/ 4694323 w 6098438"/>
              <a:gd name="connsiteY65" fmla="*/ 6544397 h 6857999"/>
              <a:gd name="connsiteX66" fmla="*/ 4740734 w 6098438"/>
              <a:gd name="connsiteY66" fmla="*/ 6667628 h 6857999"/>
              <a:gd name="connsiteX67" fmla="*/ 4627639 w 6098438"/>
              <a:gd name="connsiteY67" fmla="*/ 6612273 h 6857999"/>
              <a:gd name="connsiteX68" fmla="*/ 4591167 w 6098438"/>
              <a:gd name="connsiteY68" fmla="*/ 6491725 h 6857999"/>
              <a:gd name="connsiteX69" fmla="*/ 4676336 w 6098438"/>
              <a:gd name="connsiteY69" fmla="*/ 6535253 h 6857999"/>
              <a:gd name="connsiteX70" fmla="*/ 4690149 w 6098438"/>
              <a:gd name="connsiteY70" fmla="*/ 6523527 h 6857999"/>
              <a:gd name="connsiteX71" fmla="*/ 4603788 w 6098438"/>
              <a:gd name="connsiteY71" fmla="*/ 6479402 h 6857999"/>
              <a:gd name="connsiteX72" fmla="*/ 4604186 w 6098438"/>
              <a:gd name="connsiteY72" fmla="*/ 6476520 h 6857999"/>
              <a:gd name="connsiteX73" fmla="*/ 4749169 w 6098438"/>
              <a:gd name="connsiteY73" fmla="*/ 6352121 h 6857999"/>
              <a:gd name="connsiteX74" fmla="*/ 4851145 w 6098438"/>
              <a:gd name="connsiteY74" fmla="*/ 6390457 h 6857999"/>
              <a:gd name="connsiteX75" fmla="*/ 4598024 w 6098438"/>
              <a:gd name="connsiteY75" fmla="*/ 6460520 h 6857999"/>
              <a:gd name="connsiteX76" fmla="*/ 4645627 w 6098438"/>
              <a:gd name="connsiteY76" fmla="*/ 6389662 h 6857999"/>
              <a:gd name="connsiteX77" fmla="*/ 4749169 w 6098438"/>
              <a:gd name="connsiteY77" fmla="*/ 6352121 h 6857999"/>
              <a:gd name="connsiteX78" fmla="*/ 4762063 w 6098438"/>
              <a:gd name="connsiteY78" fmla="*/ 6335537 h 6857999"/>
              <a:gd name="connsiteX79" fmla="*/ 4634596 w 6098438"/>
              <a:gd name="connsiteY79" fmla="*/ 6376643 h 6857999"/>
              <a:gd name="connsiteX80" fmla="*/ 4614620 w 6098438"/>
              <a:gd name="connsiteY80" fmla="*/ 6623304 h 6857999"/>
              <a:gd name="connsiteX81" fmla="*/ 4861282 w 6098438"/>
              <a:gd name="connsiteY81" fmla="*/ 6643280 h 6857999"/>
              <a:gd name="connsiteX82" fmla="*/ 4881257 w 6098438"/>
              <a:gd name="connsiteY82" fmla="*/ 6396618 h 6857999"/>
              <a:gd name="connsiteX83" fmla="*/ 4762063 w 6098438"/>
              <a:gd name="connsiteY83" fmla="*/ 6335537 h 6857999"/>
              <a:gd name="connsiteX84" fmla="*/ 0 w 6098438"/>
              <a:gd name="connsiteY84" fmla="*/ 0 h 6857999"/>
              <a:gd name="connsiteX85" fmla="*/ 6098438 w 6098438"/>
              <a:gd name="connsiteY85" fmla="*/ 0 h 6857999"/>
              <a:gd name="connsiteX86" fmla="*/ 6098438 w 6098438"/>
              <a:gd name="connsiteY86" fmla="*/ 6857999 h 6857999"/>
              <a:gd name="connsiteX87" fmla="*/ 0 w 6098438"/>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8438" h="6857999">
                <a:moveTo>
                  <a:pt x="4882549" y="6427327"/>
                </a:moveTo>
                <a:cubicBezTo>
                  <a:pt x="4922599" y="6492520"/>
                  <a:pt x="4910276" y="6579279"/>
                  <a:pt x="4850251" y="6630261"/>
                </a:cubicBezTo>
                <a:cubicBezTo>
                  <a:pt x="4827294" y="6649739"/>
                  <a:pt x="4800362" y="6661566"/>
                  <a:pt x="4772635" y="6665839"/>
                </a:cubicBezTo>
                <a:close/>
                <a:moveTo>
                  <a:pt x="4862474" y="6423848"/>
                </a:moveTo>
                <a:lnTo>
                  <a:pt x="4864363" y="6426134"/>
                </a:lnTo>
                <a:lnTo>
                  <a:pt x="4757827" y="6657292"/>
                </a:lnTo>
                <a:cubicBezTo>
                  <a:pt x="4756436" y="6657193"/>
                  <a:pt x="4756337" y="6657193"/>
                  <a:pt x="4754945" y="6657193"/>
                </a:cubicBezTo>
                <a:lnTo>
                  <a:pt x="4714398" y="6549664"/>
                </a:lnTo>
                <a:close/>
                <a:moveTo>
                  <a:pt x="5641019" y="6423749"/>
                </a:moveTo>
                <a:lnTo>
                  <a:pt x="5712871" y="6526111"/>
                </a:lnTo>
                <a:lnTo>
                  <a:pt x="5712871" y="6596869"/>
                </a:lnTo>
                <a:lnTo>
                  <a:pt x="5734039" y="6596869"/>
                </a:lnTo>
                <a:lnTo>
                  <a:pt x="5734039" y="6526111"/>
                </a:lnTo>
                <a:lnTo>
                  <a:pt x="5805890" y="6423749"/>
                </a:lnTo>
                <a:lnTo>
                  <a:pt x="5781542" y="6423749"/>
                </a:lnTo>
                <a:lnTo>
                  <a:pt x="5725989" y="6503949"/>
                </a:lnTo>
                <a:lnTo>
                  <a:pt x="5721119" y="6503949"/>
                </a:lnTo>
                <a:lnTo>
                  <a:pt x="5665367" y="6423749"/>
                </a:lnTo>
                <a:close/>
                <a:moveTo>
                  <a:pt x="5446234" y="6423749"/>
                </a:moveTo>
                <a:lnTo>
                  <a:pt x="5446234" y="6596869"/>
                </a:lnTo>
                <a:lnTo>
                  <a:pt x="5467501" y="6596869"/>
                </a:lnTo>
                <a:lnTo>
                  <a:pt x="5467501" y="6446308"/>
                </a:lnTo>
                <a:lnTo>
                  <a:pt x="5471477" y="6442333"/>
                </a:lnTo>
                <a:lnTo>
                  <a:pt x="5540745" y="6442333"/>
                </a:lnTo>
                <a:cubicBezTo>
                  <a:pt x="5550881" y="6442333"/>
                  <a:pt x="5562509" y="6443625"/>
                  <a:pt x="5572149" y="6453265"/>
                </a:cubicBezTo>
                <a:cubicBezTo>
                  <a:pt x="5577615" y="6459029"/>
                  <a:pt x="5580596" y="6466383"/>
                  <a:pt x="5580596" y="6474035"/>
                </a:cubicBezTo>
                <a:cubicBezTo>
                  <a:pt x="5580596" y="6491924"/>
                  <a:pt x="5565590" y="6505936"/>
                  <a:pt x="5546509" y="6505936"/>
                </a:cubicBezTo>
                <a:lnTo>
                  <a:pt x="5485986" y="6505936"/>
                </a:lnTo>
                <a:lnTo>
                  <a:pt x="5485986" y="6524520"/>
                </a:lnTo>
                <a:lnTo>
                  <a:pt x="5533788" y="6524520"/>
                </a:lnTo>
                <a:lnTo>
                  <a:pt x="5583279" y="6596869"/>
                </a:lnTo>
                <a:lnTo>
                  <a:pt x="5607528" y="6596869"/>
                </a:lnTo>
                <a:lnTo>
                  <a:pt x="5556049" y="6523030"/>
                </a:lnTo>
                <a:lnTo>
                  <a:pt x="5557440" y="6522732"/>
                </a:lnTo>
                <a:cubicBezTo>
                  <a:pt x="5559925" y="6522235"/>
                  <a:pt x="5561416" y="6521837"/>
                  <a:pt x="5562012" y="6521638"/>
                </a:cubicBezTo>
                <a:cubicBezTo>
                  <a:pt x="5586460" y="6514980"/>
                  <a:pt x="5601665" y="6496793"/>
                  <a:pt x="5601665" y="6474234"/>
                </a:cubicBezTo>
                <a:cubicBezTo>
                  <a:pt x="5601665" y="6461514"/>
                  <a:pt x="5597193" y="6449986"/>
                  <a:pt x="5588646" y="6440942"/>
                </a:cubicBezTo>
                <a:cubicBezTo>
                  <a:pt x="5577615" y="6429414"/>
                  <a:pt x="5561913" y="6423749"/>
                  <a:pt x="5540745" y="6423749"/>
                </a:cubicBezTo>
                <a:close/>
                <a:moveTo>
                  <a:pt x="5254132" y="6423749"/>
                </a:moveTo>
                <a:lnTo>
                  <a:pt x="5254132" y="6596869"/>
                </a:lnTo>
                <a:lnTo>
                  <a:pt x="5275399" y="6596869"/>
                </a:lnTo>
                <a:lnTo>
                  <a:pt x="5275399" y="6528396"/>
                </a:lnTo>
                <a:lnTo>
                  <a:pt x="5279375" y="6524421"/>
                </a:lnTo>
                <a:lnTo>
                  <a:pt x="5368121" y="6524421"/>
                </a:lnTo>
                <a:lnTo>
                  <a:pt x="5368121" y="6505837"/>
                </a:lnTo>
                <a:lnTo>
                  <a:pt x="5279375" y="6505837"/>
                </a:lnTo>
                <a:lnTo>
                  <a:pt x="5275399" y="6501862"/>
                </a:lnTo>
                <a:lnTo>
                  <a:pt x="5275399" y="6447799"/>
                </a:lnTo>
                <a:lnTo>
                  <a:pt x="5279375" y="6443824"/>
                </a:lnTo>
                <a:lnTo>
                  <a:pt x="5389090" y="6443824"/>
                </a:lnTo>
                <a:lnTo>
                  <a:pt x="5389090" y="6423749"/>
                </a:lnTo>
                <a:close/>
                <a:moveTo>
                  <a:pt x="5102776" y="6423749"/>
                </a:moveTo>
                <a:lnTo>
                  <a:pt x="5023073" y="6596869"/>
                </a:lnTo>
                <a:lnTo>
                  <a:pt x="5044937" y="6596869"/>
                </a:lnTo>
                <a:lnTo>
                  <a:pt x="5109335" y="6452371"/>
                </a:lnTo>
                <a:lnTo>
                  <a:pt x="5115198" y="6452371"/>
                </a:lnTo>
                <a:lnTo>
                  <a:pt x="5148689" y="6526309"/>
                </a:lnTo>
                <a:lnTo>
                  <a:pt x="5096714" y="6526309"/>
                </a:lnTo>
                <a:lnTo>
                  <a:pt x="5088465" y="6544893"/>
                </a:lnTo>
                <a:lnTo>
                  <a:pt x="5156839" y="6544893"/>
                </a:lnTo>
                <a:lnTo>
                  <a:pt x="5179795" y="6596869"/>
                </a:lnTo>
                <a:lnTo>
                  <a:pt x="5202951" y="6596869"/>
                </a:lnTo>
                <a:lnTo>
                  <a:pt x="5123348" y="6423749"/>
                </a:lnTo>
                <a:close/>
                <a:moveTo>
                  <a:pt x="4849555" y="6408544"/>
                </a:moveTo>
                <a:lnTo>
                  <a:pt x="4851443" y="6410829"/>
                </a:lnTo>
                <a:lnTo>
                  <a:pt x="4694323" y="6544397"/>
                </a:lnTo>
                <a:lnTo>
                  <a:pt x="4740734" y="6667628"/>
                </a:lnTo>
                <a:cubicBezTo>
                  <a:pt x="4698497" y="6665739"/>
                  <a:pt x="4657056" y="6646957"/>
                  <a:pt x="4627639" y="6612273"/>
                </a:cubicBezTo>
                <a:cubicBezTo>
                  <a:pt x="4598123" y="6577589"/>
                  <a:pt x="4586297" y="6533763"/>
                  <a:pt x="4591167" y="6491725"/>
                </a:cubicBezTo>
                <a:lnTo>
                  <a:pt x="4676336" y="6535253"/>
                </a:lnTo>
                <a:lnTo>
                  <a:pt x="4690149" y="6523527"/>
                </a:lnTo>
                <a:lnTo>
                  <a:pt x="4603788" y="6479402"/>
                </a:lnTo>
                <a:cubicBezTo>
                  <a:pt x="4603987" y="6478010"/>
                  <a:pt x="4603987" y="6477911"/>
                  <a:pt x="4604186" y="6476520"/>
                </a:cubicBezTo>
                <a:close/>
                <a:moveTo>
                  <a:pt x="4749169" y="6352121"/>
                </a:moveTo>
                <a:cubicBezTo>
                  <a:pt x="4785803" y="6352444"/>
                  <a:pt x="4822176" y="6365413"/>
                  <a:pt x="4851145" y="6390457"/>
                </a:cubicBezTo>
                <a:lnTo>
                  <a:pt x="4598024" y="6460520"/>
                </a:lnTo>
                <a:cubicBezTo>
                  <a:pt x="4606769" y="6433786"/>
                  <a:pt x="4622770" y="6409140"/>
                  <a:pt x="4645627" y="6389662"/>
                </a:cubicBezTo>
                <a:cubicBezTo>
                  <a:pt x="4675640" y="6364121"/>
                  <a:pt x="4712535" y="6351798"/>
                  <a:pt x="4749169" y="6352121"/>
                </a:cubicBezTo>
                <a:close/>
                <a:moveTo>
                  <a:pt x="4762063" y="6335537"/>
                </a:moveTo>
                <a:cubicBezTo>
                  <a:pt x="4717430" y="6331922"/>
                  <a:pt x="4671417" y="6345338"/>
                  <a:pt x="4634596" y="6376643"/>
                </a:cubicBezTo>
                <a:cubicBezTo>
                  <a:pt x="4560955" y="6439252"/>
                  <a:pt x="4552011" y="6549664"/>
                  <a:pt x="4614620" y="6623304"/>
                </a:cubicBezTo>
                <a:cubicBezTo>
                  <a:pt x="4677230" y="6696945"/>
                  <a:pt x="4787641" y="6705889"/>
                  <a:pt x="4861282" y="6643280"/>
                </a:cubicBezTo>
                <a:cubicBezTo>
                  <a:pt x="4934923" y="6580670"/>
                  <a:pt x="4943867" y="6470259"/>
                  <a:pt x="4881257" y="6396618"/>
                </a:cubicBezTo>
                <a:cubicBezTo>
                  <a:pt x="4849953" y="6359798"/>
                  <a:pt x="4806698" y="6339151"/>
                  <a:pt x="4762063" y="6335537"/>
                </a:cubicBezTo>
                <a:close/>
                <a:moveTo>
                  <a:pt x="0" y="0"/>
                </a:moveTo>
                <a:lnTo>
                  <a:pt x="6098438" y="0"/>
                </a:lnTo>
                <a:lnTo>
                  <a:pt x="6098438"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10" name="Date Placeholder 3">
            <a:extLst>
              <a:ext uri="{FF2B5EF4-FFF2-40B4-BE49-F238E27FC236}">
                <a16:creationId xmlns:a16="http://schemas.microsoft.com/office/drawing/2014/main" id="{A0F635F7-F90C-204E-BDF9-E4033E5935D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725518C8-5116-4BE0-84B9-419B3F981515}" type="datetime1">
              <a:rPr lang="en-GB" smtClean="0"/>
              <a:t>27/05/2021</a:t>
            </a:fld>
            <a:endParaRPr lang="en-GB"/>
          </a:p>
        </p:txBody>
      </p:sp>
      <p:sp>
        <p:nvSpPr>
          <p:cNvPr id="11" name="Footer Placeholder 4">
            <a:extLst>
              <a:ext uri="{FF2B5EF4-FFF2-40B4-BE49-F238E27FC236}">
                <a16:creationId xmlns:a16="http://schemas.microsoft.com/office/drawing/2014/main" id="{F6A7F57C-5540-F74D-BFB1-0024A289938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2" name="Slide Number Placeholder 5">
            <a:extLst>
              <a:ext uri="{FF2B5EF4-FFF2-40B4-BE49-F238E27FC236}">
                <a16:creationId xmlns:a16="http://schemas.microsoft.com/office/drawing/2014/main" id="{64351373-9504-D94D-9956-A7678C9A528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6571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sub header, text &amp; picture">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6">
            <a:extLst>
              <a:ext uri="{FF2B5EF4-FFF2-40B4-BE49-F238E27FC236}">
                <a16:creationId xmlns:a16="http://schemas.microsoft.com/office/drawing/2014/main" id="{7B6AA7A1-5E9E-49A0-8D97-996EFB9E50E7}"/>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p>
        </p:txBody>
      </p:sp>
      <p:sp>
        <p:nvSpPr>
          <p:cNvPr id="11" name="textruta 5">
            <a:extLst>
              <a:ext uri="{FF2B5EF4-FFF2-40B4-BE49-F238E27FC236}">
                <a16:creationId xmlns:a16="http://schemas.microsoft.com/office/drawing/2014/main" id="{8FB72A23-B90C-044E-BE97-97137BFA281D}"/>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5" name="Platshållare för text 17">
            <a:extLst>
              <a:ext uri="{FF2B5EF4-FFF2-40B4-BE49-F238E27FC236}">
                <a16:creationId xmlns:a16="http://schemas.microsoft.com/office/drawing/2014/main" id="{58660B62-A327-4F4A-82E4-B728AA5C0915}"/>
              </a:ext>
            </a:extLst>
          </p:cNvPr>
          <p:cNvSpPr>
            <a:spLocks noGrp="1"/>
          </p:cNvSpPr>
          <p:nvPr>
            <p:ph type="body" sz="quarter" idx="16"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3" name="Platshållare för bild 22">
            <a:extLst>
              <a:ext uri="{FF2B5EF4-FFF2-40B4-BE49-F238E27FC236}">
                <a16:creationId xmlns:a16="http://schemas.microsoft.com/office/drawing/2014/main" id="{E90542C9-733A-5E40-BAF2-6FDD3672AAD5}"/>
              </a:ext>
            </a:extLst>
          </p:cNvPr>
          <p:cNvSpPr>
            <a:spLocks noGrp="1"/>
          </p:cNvSpPr>
          <p:nvPr>
            <p:ph type="pic" sz="quarter" idx="21" hasCustomPrompt="1"/>
          </p:nvPr>
        </p:nvSpPr>
        <p:spPr>
          <a:xfrm>
            <a:off x="6093562" y="2"/>
            <a:ext cx="6098438" cy="6857999"/>
          </a:xfrm>
          <a:custGeom>
            <a:avLst/>
            <a:gdLst>
              <a:gd name="connsiteX0" fmla="*/ 4882549 w 6098438"/>
              <a:gd name="connsiteY0" fmla="*/ 6427327 h 6857999"/>
              <a:gd name="connsiteX1" fmla="*/ 4850251 w 6098438"/>
              <a:gd name="connsiteY1" fmla="*/ 6630261 h 6857999"/>
              <a:gd name="connsiteX2" fmla="*/ 4772635 w 6098438"/>
              <a:gd name="connsiteY2" fmla="*/ 6665839 h 6857999"/>
              <a:gd name="connsiteX3" fmla="*/ 4862474 w 6098438"/>
              <a:gd name="connsiteY3" fmla="*/ 6423848 h 6857999"/>
              <a:gd name="connsiteX4" fmla="*/ 4864363 w 6098438"/>
              <a:gd name="connsiteY4" fmla="*/ 6426134 h 6857999"/>
              <a:gd name="connsiteX5" fmla="*/ 4757827 w 6098438"/>
              <a:gd name="connsiteY5" fmla="*/ 6657292 h 6857999"/>
              <a:gd name="connsiteX6" fmla="*/ 4754945 w 6098438"/>
              <a:gd name="connsiteY6" fmla="*/ 6657193 h 6857999"/>
              <a:gd name="connsiteX7" fmla="*/ 4714398 w 6098438"/>
              <a:gd name="connsiteY7" fmla="*/ 6549664 h 6857999"/>
              <a:gd name="connsiteX8" fmla="*/ 5641019 w 6098438"/>
              <a:gd name="connsiteY8" fmla="*/ 6423749 h 6857999"/>
              <a:gd name="connsiteX9" fmla="*/ 5712871 w 6098438"/>
              <a:gd name="connsiteY9" fmla="*/ 6526111 h 6857999"/>
              <a:gd name="connsiteX10" fmla="*/ 5712871 w 6098438"/>
              <a:gd name="connsiteY10" fmla="*/ 6596869 h 6857999"/>
              <a:gd name="connsiteX11" fmla="*/ 5734039 w 6098438"/>
              <a:gd name="connsiteY11" fmla="*/ 6596869 h 6857999"/>
              <a:gd name="connsiteX12" fmla="*/ 5734039 w 6098438"/>
              <a:gd name="connsiteY12" fmla="*/ 6526111 h 6857999"/>
              <a:gd name="connsiteX13" fmla="*/ 5805890 w 6098438"/>
              <a:gd name="connsiteY13" fmla="*/ 6423749 h 6857999"/>
              <a:gd name="connsiteX14" fmla="*/ 5781542 w 6098438"/>
              <a:gd name="connsiteY14" fmla="*/ 6423749 h 6857999"/>
              <a:gd name="connsiteX15" fmla="*/ 5725989 w 6098438"/>
              <a:gd name="connsiteY15" fmla="*/ 6503949 h 6857999"/>
              <a:gd name="connsiteX16" fmla="*/ 5721119 w 6098438"/>
              <a:gd name="connsiteY16" fmla="*/ 6503949 h 6857999"/>
              <a:gd name="connsiteX17" fmla="*/ 5665367 w 6098438"/>
              <a:gd name="connsiteY17" fmla="*/ 6423749 h 6857999"/>
              <a:gd name="connsiteX18" fmla="*/ 5446234 w 6098438"/>
              <a:gd name="connsiteY18" fmla="*/ 6423749 h 6857999"/>
              <a:gd name="connsiteX19" fmla="*/ 5446234 w 6098438"/>
              <a:gd name="connsiteY19" fmla="*/ 6596869 h 6857999"/>
              <a:gd name="connsiteX20" fmla="*/ 5467501 w 6098438"/>
              <a:gd name="connsiteY20" fmla="*/ 6596869 h 6857999"/>
              <a:gd name="connsiteX21" fmla="*/ 5467501 w 6098438"/>
              <a:gd name="connsiteY21" fmla="*/ 6446308 h 6857999"/>
              <a:gd name="connsiteX22" fmla="*/ 5471477 w 6098438"/>
              <a:gd name="connsiteY22" fmla="*/ 6442333 h 6857999"/>
              <a:gd name="connsiteX23" fmla="*/ 5540745 w 6098438"/>
              <a:gd name="connsiteY23" fmla="*/ 6442333 h 6857999"/>
              <a:gd name="connsiteX24" fmla="*/ 5572149 w 6098438"/>
              <a:gd name="connsiteY24" fmla="*/ 6453265 h 6857999"/>
              <a:gd name="connsiteX25" fmla="*/ 5580596 w 6098438"/>
              <a:gd name="connsiteY25" fmla="*/ 6474035 h 6857999"/>
              <a:gd name="connsiteX26" fmla="*/ 5546509 w 6098438"/>
              <a:gd name="connsiteY26" fmla="*/ 6505936 h 6857999"/>
              <a:gd name="connsiteX27" fmla="*/ 5485986 w 6098438"/>
              <a:gd name="connsiteY27" fmla="*/ 6505936 h 6857999"/>
              <a:gd name="connsiteX28" fmla="*/ 5485986 w 6098438"/>
              <a:gd name="connsiteY28" fmla="*/ 6524520 h 6857999"/>
              <a:gd name="connsiteX29" fmla="*/ 5533788 w 6098438"/>
              <a:gd name="connsiteY29" fmla="*/ 6524520 h 6857999"/>
              <a:gd name="connsiteX30" fmla="*/ 5583279 w 6098438"/>
              <a:gd name="connsiteY30" fmla="*/ 6596869 h 6857999"/>
              <a:gd name="connsiteX31" fmla="*/ 5607528 w 6098438"/>
              <a:gd name="connsiteY31" fmla="*/ 6596869 h 6857999"/>
              <a:gd name="connsiteX32" fmla="*/ 5556049 w 6098438"/>
              <a:gd name="connsiteY32" fmla="*/ 6523030 h 6857999"/>
              <a:gd name="connsiteX33" fmla="*/ 5557440 w 6098438"/>
              <a:gd name="connsiteY33" fmla="*/ 6522732 h 6857999"/>
              <a:gd name="connsiteX34" fmla="*/ 5562012 w 6098438"/>
              <a:gd name="connsiteY34" fmla="*/ 6521638 h 6857999"/>
              <a:gd name="connsiteX35" fmla="*/ 5601665 w 6098438"/>
              <a:gd name="connsiteY35" fmla="*/ 6474234 h 6857999"/>
              <a:gd name="connsiteX36" fmla="*/ 5588646 w 6098438"/>
              <a:gd name="connsiteY36" fmla="*/ 6440942 h 6857999"/>
              <a:gd name="connsiteX37" fmla="*/ 5540745 w 6098438"/>
              <a:gd name="connsiteY37" fmla="*/ 6423749 h 6857999"/>
              <a:gd name="connsiteX38" fmla="*/ 5254132 w 6098438"/>
              <a:gd name="connsiteY38" fmla="*/ 6423749 h 6857999"/>
              <a:gd name="connsiteX39" fmla="*/ 5254132 w 6098438"/>
              <a:gd name="connsiteY39" fmla="*/ 6596869 h 6857999"/>
              <a:gd name="connsiteX40" fmla="*/ 5275399 w 6098438"/>
              <a:gd name="connsiteY40" fmla="*/ 6596869 h 6857999"/>
              <a:gd name="connsiteX41" fmla="*/ 5275399 w 6098438"/>
              <a:gd name="connsiteY41" fmla="*/ 6528396 h 6857999"/>
              <a:gd name="connsiteX42" fmla="*/ 5279375 w 6098438"/>
              <a:gd name="connsiteY42" fmla="*/ 6524421 h 6857999"/>
              <a:gd name="connsiteX43" fmla="*/ 5368121 w 6098438"/>
              <a:gd name="connsiteY43" fmla="*/ 6524421 h 6857999"/>
              <a:gd name="connsiteX44" fmla="*/ 5368121 w 6098438"/>
              <a:gd name="connsiteY44" fmla="*/ 6505837 h 6857999"/>
              <a:gd name="connsiteX45" fmla="*/ 5279375 w 6098438"/>
              <a:gd name="connsiteY45" fmla="*/ 6505837 h 6857999"/>
              <a:gd name="connsiteX46" fmla="*/ 5275399 w 6098438"/>
              <a:gd name="connsiteY46" fmla="*/ 6501862 h 6857999"/>
              <a:gd name="connsiteX47" fmla="*/ 5275399 w 6098438"/>
              <a:gd name="connsiteY47" fmla="*/ 6447799 h 6857999"/>
              <a:gd name="connsiteX48" fmla="*/ 5279375 w 6098438"/>
              <a:gd name="connsiteY48" fmla="*/ 6443824 h 6857999"/>
              <a:gd name="connsiteX49" fmla="*/ 5389090 w 6098438"/>
              <a:gd name="connsiteY49" fmla="*/ 6443824 h 6857999"/>
              <a:gd name="connsiteX50" fmla="*/ 5389090 w 6098438"/>
              <a:gd name="connsiteY50" fmla="*/ 6423749 h 6857999"/>
              <a:gd name="connsiteX51" fmla="*/ 5102776 w 6098438"/>
              <a:gd name="connsiteY51" fmla="*/ 6423749 h 6857999"/>
              <a:gd name="connsiteX52" fmla="*/ 5023073 w 6098438"/>
              <a:gd name="connsiteY52" fmla="*/ 6596869 h 6857999"/>
              <a:gd name="connsiteX53" fmla="*/ 5044937 w 6098438"/>
              <a:gd name="connsiteY53" fmla="*/ 6596869 h 6857999"/>
              <a:gd name="connsiteX54" fmla="*/ 5109335 w 6098438"/>
              <a:gd name="connsiteY54" fmla="*/ 6452371 h 6857999"/>
              <a:gd name="connsiteX55" fmla="*/ 5115198 w 6098438"/>
              <a:gd name="connsiteY55" fmla="*/ 6452371 h 6857999"/>
              <a:gd name="connsiteX56" fmla="*/ 5148689 w 6098438"/>
              <a:gd name="connsiteY56" fmla="*/ 6526309 h 6857999"/>
              <a:gd name="connsiteX57" fmla="*/ 5096714 w 6098438"/>
              <a:gd name="connsiteY57" fmla="*/ 6526309 h 6857999"/>
              <a:gd name="connsiteX58" fmla="*/ 5088465 w 6098438"/>
              <a:gd name="connsiteY58" fmla="*/ 6544893 h 6857999"/>
              <a:gd name="connsiteX59" fmla="*/ 5156839 w 6098438"/>
              <a:gd name="connsiteY59" fmla="*/ 6544893 h 6857999"/>
              <a:gd name="connsiteX60" fmla="*/ 5179795 w 6098438"/>
              <a:gd name="connsiteY60" fmla="*/ 6596869 h 6857999"/>
              <a:gd name="connsiteX61" fmla="*/ 5202951 w 6098438"/>
              <a:gd name="connsiteY61" fmla="*/ 6596869 h 6857999"/>
              <a:gd name="connsiteX62" fmla="*/ 5123348 w 6098438"/>
              <a:gd name="connsiteY62" fmla="*/ 6423749 h 6857999"/>
              <a:gd name="connsiteX63" fmla="*/ 4849555 w 6098438"/>
              <a:gd name="connsiteY63" fmla="*/ 6408544 h 6857999"/>
              <a:gd name="connsiteX64" fmla="*/ 4851443 w 6098438"/>
              <a:gd name="connsiteY64" fmla="*/ 6410829 h 6857999"/>
              <a:gd name="connsiteX65" fmla="*/ 4694323 w 6098438"/>
              <a:gd name="connsiteY65" fmla="*/ 6544397 h 6857999"/>
              <a:gd name="connsiteX66" fmla="*/ 4740734 w 6098438"/>
              <a:gd name="connsiteY66" fmla="*/ 6667628 h 6857999"/>
              <a:gd name="connsiteX67" fmla="*/ 4627639 w 6098438"/>
              <a:gd name="connsiteY67" fmla="*/ 6612273 h 6857999"/>
              <a:gd name="connsiteX68" fmla="*/ 4591167 w 6098438"/>
              <a:gd name="connsiteY68" fmla="*/ 6491725 h 6857999"/>
              <a:gd name="connsiteX69" fmla="*/ 4676336 w 6098438"/>
              <a:gd name="connsiteY69" fmla="*/ 6535253 h 6857999"/>
              <a:gd name="connsiteX70" fmla="*/ 4690149 w 6098438"/>
              <a:gd name="connsiteY70" fmla="*/ 6523527 h 6857999"/>
              <a:gd name="connsiteX71" fmla="*/ 4603788 w 6098438"/>
              <a:gd name="connsiteY71" fmla="*/ 6479402 h 6857999"/>
              <a:gd name="connsiteX72" fmla="*/ 4604186 w 6098438"/>
              <a:gd name="connsiteY72" fmla="*/ 6476520 h 6857999"/>
              <a:gd name="connsiteX73" fmla="*/ 4749169 w 6098438"/>
              <a:gd name="connsiteY73" fmla="*/ 6352121 h 6857999"/>
              <a:gd name="connsiteX74" fmla="*/ 4851145 w 6098438"/>
              <a:gd name="connsiteY74" fmla="*/ 6390457 h 6857999"/>
              <a:gd name="connsiteX75" fmla="*/ 4598024 w 6098438"/>
              <a:gd name="connsiteY75" fmla="*/ 6460520 h 6857999"/>
              <a:gd name="connsiteX76" fmla="*/ 4645627 w 6098438"/>
              <a:gd name="connsiteY76" fmla="*/ 6389662 h 6857999"/>
              <a:gd name="connsiteX77" fmla="*/ 4749169 w 6098438"/>
              <a:gd name="connsiteY77" fmla="*/ 6352121 h 6857999"/>
              <a:gd name="connsiteX78" fmla="*/ 4762063 w 6098438"/>
              <a:gd name="connsiteY78" fmla="*/ 6335537 h 6857999"/>
              <a:gd name="connsiteX79" fmla="*/ 4634596 w 6098438"/>
              <a:gd name="connsiteY79" fmla="*/ 6376643 h 6857999"/>
              <a:gd name="connsiteX80" fmla="*/ 4614620 w 6098438"/>
              <a:gd name="connsiteY80" fmla="*/ 6623304 h 6857999"/>
              <a:gd name="connsiteX81" fmla="*/ 4861282 w 6098438"/>
              <a:gd name="connsiteY81" fmla="*/ 6643280 h 6857999"/>
              <a:gd name="connsiteX82" fmla="*/ 4881257 w 6098438"/>
              <a:gd name="connsiteY82" fmla="*/ 6396618 h 6857999"/>
              <a:gd name="connsiteX83" fmla="*/ 4762063 w 6098438"/>
              <a:gd name="connsiteY83" fmla="*/ 6335537 h 6857999"/>
              <a:gd name="connsiteX84" fmla="*/ 0 w 6098438"/>
              <a:gd name="connsiteY84" fmla="*/ 0 h 6857999"/>
              <a:gd name="connsiteX85" fmla="*/ 6098438 w 6098438"/>
              <a:gd name="connsiteY85" fmla="*/ 0 h 6857999"/>
              <a:gd name="connsiteX86" fmla="*/ 6098438 w 6098438"/>
              <a:gd name="connsiteY86" fmla="*/ 6857999 h 6857999"/>
              <a:gd name="connsiteX87" fmla="*/ 0 w 6098438"/>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8438" h="6857999">
                <a:moveTo>
                  <a:pt x="4882549" y="6427327"/>
                </a:moveTo>
                <a:cubicBezTo>
                  <a:pt x="4922599" y="6492520"/>
                  <a:pt x="4910276" y="6579279"/>
                  <a:pt x="4850251" y="6630261"/>
                </a:cubicBezTo>
                <a:cubicBezTo>
                  <a:pt x="4827294" y="6649739"/>
                  <a:pt x="4800362" y="6661566"/>
                  <a:pt x="4772635" y="6665839"/>
                </a:cubicBezTo>
                <a:close/>
                <a:moveTo>
                  <a:pt x="4862474" y="6423848"/>
                </a:moveTo>
                <a:lnTo>
                  <a:pt x="4864363" y="6426134"/>
                </a:lnTo>
                <a:lnTo>
                  <a:pt x="4757827" y="6657292"/>
                </a:lnTo>
                <a:cubicBezTo>
                  <a:pt x="4756436" y="6657193"/>
                  <a:pt x="4756337" y="6657193"/>
                  <a:pt x="4754945" y="6657193"/>
                </a:cubicBezTo>
                <a:lnTo>
                  <a:pt x="4714398" y="6549664"/>
                </a:lnTo>
                <a:close/>
                <a:moveTo>
                  <a:pt x="5641019" y="6423749"/>
                </a:moveTo>
                <a:lnTo>
                  <a:pt x="5712871" y="6526111"/>
                </a:lnTo>
                <a:lnTo>
                  <a:pt x="5712871" y="6596869"/>
                </a:lnTo>
                <a:lnTo>
                  <a:pt x="5734039" y="6596869"/>
                </a:lnTo>
                <a:lnTo>
                  <a:pt x="5734039" y="6526111"/>
                </a:lnTo>
                <a:lnTo>
                  <a:pt x="5805890" y="6423749"/>
                </a:lnTo>
                <a:lnTo>
                  <a:pt x="5781542" y="6423749"/>
                </a:lnTo>
                <a:lnTo>
                  <a:pt x="5725989" y="6503949"/>
                </a:lnTo>
                <a:lnTo>
                  <a:pt x="5721119" y="6503949"/>
                </a:lnTo>
                <a:lnTo>
                  <a:pt x="5665367" y="6423749"/>
                </a:lnTo>
                <a:close/>
                <a:moveTo>
                  <a:pt x="5446234" y="6423749"/>
                </a:moveTo>
                <a:lnTo>
                  <a:pt x="5446234" y="6596869"/>
                </a:lnTo>
                <a:lnTo>
                  <a:pt x="5467501" y="6596869"/>
                </a:lnTo>
                <a:lnTo>
                  <a:pt x="5467501" y="6446308"/>
                </a:lnTo>
                <a:lnTo>
                  <a:pt x="5471477" y="6442333"/>
                </a:lnTo>
                <a:lnTo>
                  <a:pt x="5540745" y="6442333"/>
                </a:lnTo>
                <a:cubicBezTo>
                  <a:pt x="5550881" y="6442333"/>
                  <a:pt x="5562509" y="6443625"/>
                  <a:pt x="5572149" y="6453265"/>
                </a:cubicBezTo>
                <a:cubicBezTo>
                  <a:pt x="5577615" y="6459029"/>
                  <a:pt x="5580596" y="6466383"/>
                  <a:pt x="5580596" y="6474035"/>
                </a:cubicBezTo>
                <a:cubicBezTo>
                  <a:pt x="5580596" y="6491924"/>
                  <a:pt x="5565590" y="6505936"/>
                  <a:pt x="5546509" y="6505936"/>
                </a:cubicBezTo>
                <a:lnTo>
                  <a:pt x="5485986" y="6505936"/>
                </a:lnTo>
                <a:lnTo>
                  <a:pt x="5485986" y="6524520"/>
                </a:lnTo>
                <a:lnTo>
                  <a:pt x="5533788" y="6524520"/>
                </a:lnTo>
                <a:lnTo>
                  <a:pt x="5583279" y="6596869"/>
                </a:lnTo>
                <a:lnTo>
                  <a:pt x="5607528" y="6596869"/>
                </a:lnTo>
                <a:lnTo>
                  <a:pt x="5556049" y="6523030"/>
                </a:lnTo>
                <a:lnTo>
                  <a:pt x="5557440" y="6522732"/>
                </a:lnTo>
                <a:cubicBezTo>
                  <a:pt x="5559925" y="6522235"/>
                  <a:pt x="5561416" y="6521837"/>
                  <a:pt x="5562012" y="6521638"/>
                </a:cubicBezTo>
                <a:cubicBezTo>
                  <a:pt x="5586460" y="6514980"/>
                  <a:pt x="5601665" y="6496793"/>
                  <a:pt x="5601665" y="6474234"/>
                </a:cubicBezTo>
                <a:cubicBezTo>
                  <a:pt x="5601665" y="6461514"/>
                  <a:pt x="5597193" y="6449986"/>
                  <a:pt x="5588646" y="6440942"/>
                </a:cubicBezTo>
                <a:cubicBezTo>
                  <a:pt x="5577615" y="6429414"/>
                  <a:pt x="5561913" y="6423749"/>
                  <a:pt x="5540745" y="6423749"/>
                </a:cubicBezTo>
                <a:close/>
                <a:moveTo>
                  <a:pt x="5254132" y="6423749"/>
                </a:moveTo>
                <a:lnTo>
                  <a:pt x="5254132" y="6596869"/>
                </a:lnTo>
                <a:lnTo>
                  <a:pt x="5275399" y="6596869"/>
                </a:lnTo>
                <a:lnTo>
                  <a:pt x="5275399" y="6528396"/>
                </a:lnTo>
                <a:lnTo>
                  <a:pt x="5279375" y="6524421"/>
                </a:lnTo>
                <a:lnTo>
                  <a:pt x="5368121" y="6524421"/>
                </a:lnTo>
                <a:lnTo>
                  <a:pt x="5368121" y="6505837"/>
                </a:lnTo>
                <a:lnTo>
                  <a:pt x="5279375" y="6505837"/>
                </a:lnTo>
                <a:lnTo>
                  <a:pt x="5275399" y="6501862"/>
                </a:lnTo>
                <a:lnTo>
                  <a:pt x="5275399" y="6447799"/>
                </a:lnTo>
                <a:lnTo>
                  <a:pt x="5279375" y="6443824"/>
                </a:lnTo>
                <a:lnTo>
                  <a:pt x="5389090" y="6443824"/>
                </a:lnTo>
                <a:lnTo>
                  <a:pt x="5389090" y="6423749"/>
                </a:lnTo>
                <a:close/>
                <a:moveTo>
                  <a:pt x="5102776" y="6423749"/>
                </a:moveTo>
                <a:lnTo>
                  <a:pt x="5023073" y="6596869"/>
                </a:lnTo>
                <a:lnTo>
                  <a:pt x="5044937" y="6596869"/>
                </a:lnTo>
                <a:lnTo>
                  <a:pt x="5109335" y="6452371"/>
                </a:lnTo>
                <a:lnTo>
                  <a:pt x="5115198" y="6452371"/>
                </a:lnTo>
                <a:lnTo>
                  <a:pt x="5148689" y="6526309"/>
                </a:lnTo>
                <a:lnTo>
                  <a:pt x="5096714" y="6526309"/>
                </a:lnTo>
                <a:lnTo>
                  <a:pt x="5088465" y="6544893"/>
                </a:lnTo>
                <a:lnTo>
                  <a:pt x="5156839" y="6544893"/>
                </a:lnTo>
                <a:lnTo>
                  <a:pt x="5179795" y="6596869"/>
                </a:lnTo>
                <a:lnTo>
                  <a:pt x="5202951" y="6596869"/>
                </a:lnTo>
                <a:lnTo>
                  <a:pt x="5123348" y="6423749"/>
                </a:lnTo>
                <a:close/>
                <a:moveTo>
                  <a:pt x="4849555" y="6408544"/>
                </a:moveTo>
                <a:lnTo>
                  <a:pt x="4851443" y="6410829"/>
                </a:lnTo>
                <a:lnTo>
                  <a:pt x="4694323" y="6544397"/>
                </a:lnTo>
                <a:lnTo>
                  <a:pt x="4740734" y="6667628"/>
                </a:lnTo>
                <a:cubicBezTo>
                  <a:pt x="4698497" y="6665739"/>
                  <a:pt x="4657056" y="6646957"/>
                  <a:pt x="4627639" y="6612273"/>
                </a:cubicBezTo>
                <a:cubicBezTo>
                  <a:pt x="4598123" y="6577589"/>
                  <a:pt x="4586297" y="6533763"/>
                  <a:pt x="4591167" y="6491725"/>
                </a:cubicBezTo>
                <a:lnTo>
                  <a:pt x="4676336" y="6535253"/>
                </a:lnTo>
                <a:lnTo>
                  <a:pt x="4690149" y="6523527"/>
                </a:lnTo>
                <a:lnTo>
                  <a:pt x="4603788" y="6479402"/>
                </a:lnTo>
                <a:cubicBezTo>
                  <a:pt x="4603987" y="6478010"/>
                  <a:pt x="4603987" y="6477911"/>
                  <a:pt x="4604186" y="6476520"/>
                </a:cubicBezTo>
                <a:close/>
                <a:moveTo>
                  <a:pt x="4749169" y="6352121"/>
                </a:moveTo>
                <a:cubicBezTo>
                  <a:pt x="4785803" y="6352444"/>
                  <a:pt x="4822176" y="6365413"/>
                  <a:pt x="4851145" y="6390457"/>
                </a:cubicBezTo>
                <a:lnTo>
                  <a:pt x="4598024" y="6460520"/>
                </a:lnTo>
                <a:cubicBezTo>
                  <a:pt x="4606769" y="6433786"/>
                  <a:pt x="4622770" y="6409140"/>
                  <a:pt x="4645627" y="6389662"/>
                </a:cubicBezTo>
                <a:cubicBezTo>
                  <a:pt x="4675640" y="6364121"/>
                  <a:pt x="4712535" y="6351798"/>
                  <a:pt x="4749169" y="6352121"/>
                </a:cubicBezTo>
                <a:close/>
                <a:moveTo>
                  <a:pt x="4762063" y="6335537"/>
                </a:moveTo>
                <a:cubicBezTo>
                  <a:pt x="4717430" y="6331922"/>
                  <a:pt x="4671417" y="6345338"/>
                  <a:pt x="4634596" y="6376643"/>
                </a:cubicBezTo>
                <a:cubicBezTo>
                  <a:pt x="4560955" y="6439252"/>
                  <a:pt x="4552011" y="6549664"/>
                  <a:pt x="4614620" y="6623304"/>
                </a:cubicBezTo>
                <a:cubicBezTo>
                  <a:pt x="4677230" y="6696945"/>
                  <a:pt x="4787641" y="6705889"/>
                  <a:pt x="4861282" y="6643280"/>
                </a:cubicBezTo>
                <a:cubicBezTo>
                  <a:pt x="4934923" y="6580670"/>
                  <a:pt x="4943867" y="6470259"/>
                  <a:pt x="4881257" y="6396618"/>
                </a:cubicBezTo>
                <a:cubicBezTo>
                  <a:pt x="4849953" y="6359798"/>
                  <a:pt x="4806698" y="6339151"/>
                  <a:pt x="4762063" y="6335537"/>
                </a:cubicBezTo>
                <a:close/>
                <a:moveTo>
                  <a:pt x="0" y="0"/>
                </a:moveTo>
                <a:lnTo>
                  <a:pt x="6098438" y="0"/>
                </a:lnTo>
                <a:lnTo>
                  <a:pt x="6098438"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12" name="Date Placeholder 3">
            <a:extLst>
              <a:ext uri="{FF2B5EF4-FFF2-40B4-BE49-F238E27FC236}">
                <a16:creationId xmlns:a16="http://schemas.microsoft.com/office/drawing/2014/main" id="{94F4BDF3-3479-7543-9E43-FA8860D52C07}"/>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60384C73-2C4C-4D61-9F9F-E91133469982}" type="datetime1">
              <a:rPr lang="en-GB" smtClean="0"/>
              <a:t>27/05/2021</a:t>
            </a:fld>
            <a:endParaRPr lang="en-GB"/>
          </a:p>
        </p:txBody>
      </p:sp>
      <p:sp>
        <p:nvSpPr>
          <p:cNvPr id="16" name="Footer Placeholder 4">
            <a:extLst>
              <a:ext uri="{FF2B5EF4-FFF2-40B4-BE49-F238E27FC236}">
                <a16:creationId xmlns:a16="http://schemas.microsoft.com/office/drawing/2014/main" id="{E42ABA6C-6E21-0D45-9A7B-9F157A7230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7" name="Slide Number Placeholder 5">
            <a:extLst>
              <a:ext uri="{FF2B5EF4-FFF2-40B4-BE49-F238E27FC236}">
                <a16:creationId xmlns:a16="http://schemas.microsoft.com/office/drawing/2014/main" id="{549440E5-64BC-9543-80BE-6D86528826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95517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text &amp; 2 pictures">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9C434207-B8EF-C94E-BE59-893BFAB726A1}"/>
              </a:ext>
            </a:extLst>
          </p:cNvPr>
          <p:cNvSpPr/>
          <p:nvPr userDrawn="1"/>
        </p:nvSpPr>
        <p:spPr>
          <a:xfrm>
            <a:off x="0" y="-2"/>
            <a:ext cx="612958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C754C296-9DBD-4562-BC4F-790EE6DA6153}"/>
              </a:ext>
            </a:extLst>
          </p:cNvPr>
          <p:cNvSpPr>
            <a:spLocks noGrp="1"/>
          </p:cNvSpPr>
          <p:nvPr>
            <p:ph type="pic" sz="quarter" idx="15" hasCustomPrompt="1"/>
          </p:nvPr>
        </p:nvSpPr>
        <p:spPr>
          <a:xfrm>
            <a:off x="6100997" y="0"/>
            <a:ext cx="6091003" cy="3470563"/>
          </a:xfrm>
          <a:prstGeom prst="rect">
            <a:avLst/>
          </a:prstGeom>
          <a:solidFill>
            <a:schemeClr val="accent1"/>
          </a:solidFill>
        </p:spPr>
        <p:txBody>
          <a:bodyPr/>
          <a:lstStyle>
            <a:lvl1pPr marL="0" indent="0">
              <a:buNone/>
              <a:defRPr sz="1000"/>
            </a:lvl1pPr>
          </a:lstStyle>
          <a:p>
            <a:r>
              <a:rPr lang="en-GB"/>
              <a:t>Click on icon to add an image </a:t>
            </a:r>
          </a:p>
        </p:txBody>
      </p:sp>
      <p:sp>
        <p:nvSpPr>
          <p:cNvPr id="23" name="Platshållare för bild 22">
            <a:extLst>
              <a:ext uri="{FF2B5EF4-FFF2-40B4-BE49-F238E27FC236}">
                <a16:creationId xmlns:a16="http://schemas.microsoft.com/office/drawing/2014/main" id="{DE2D3815-265A-084A-AA66-63FE09BB777C}"/>
              </a:ext>
            </a:extLst>
          </p:cNvPr>
          <p:cNvSpPr>
            <a:spLocks noGrp="1"/>
          </p:cNvSpPr>
          <p:nvPr>
            <p:ph type="pic" sz="quarter" idx="18" hasCustomPrompt="1"/>
          </p:nvPr>
        </p:nvSpPr>
        <p:spPr>
          <a:xfrm>
            <a:off x="6100997" y="3430829"/>
            <a:ext cx="6091003" cy="3445460"/>
          </a:xfrm>
          <a:custGeom>
            <a:avLst/>
            <a:gdLst>
              <a:gd name="connsiteX0" fmla="*/ 4875114 w 6091003"/>
              <a:gd name="connsiteY0" fmla="*/ 2996499 h 3445460"/>
              <a:gd name="connsiteX1" fmla="*/ 4842816 w 6091003"/>
              <a:gd name="connsiteY1" fmla="*/ 3199433 h 3445460"/>
              <a:gd name="connsiteX2" fmla="*/ 4765200 w 6091003"/>
              <a:gd name="connsiteY2" fmla="*/ 3235011 h 3445460"/>
              <a:gd name="connsiteX3" fmla="*/ 4855039 w 6091003"/>
              <a:gd name="connsiteY3" fmla="*/ 2993020 h 3445460"/>
              <a:gd name="connsiteX4" fmla="*/ 4856928 w 6091003"/>
              <a:gd name="connsiteY4" fmla="*/ 2995306 h 3445460"/>
              <a:gd name="connsiteX5" fmla="*/ 4750392 w 6091003"/>
              <a:gd name="connsiteY5" fmla="*/ 3226464 h 3445460"/>
              <a:gd name="connsiteX6" fmla="*/ 4747510 w 6091003"/>
              <a:gd name="connsiteY6" fmla="*/ 3226365 h 3445460"/>
              <a:gd name="connsiteX7" fmla="*/ 4706963 w 6091003"/>
              <a:gd name="connsiteY7" fmla="*/ 3118836 h 3445460"/>
              <a:gd name="connsiteX8" fmla="*/ 5633584 w 6091003"/>
              <a:gd name="connsiteY8" fmla="*/ 2992921 h 3445460"/>
              <a:gd name="connsiteX9" fmla="*/ 5705436 w 6091003"/>
              <a:gd name="connsiteY9" fmla="*/ 3095283 h 3445460"/>
              <a:gd name="connsiteX10" fmla="*/ 5705436 w 6091003"/>
              <a:gd name="connsiteY10" fmla="*/ 3166041 h 3445460"/>
              <a:gd name="connsiteX11" fmla="*/ 5726604 w 6091003"/>
              <a:gd name="connsiteY11" fmla="*/ 3166041 h 3445460"/>
              <a:gd name="connsiteX12" fmla="*/ 5726604 w 6091003"/>
              <a:gd name="connsiteY12" fmla="*/ 3095283 h 3445460"/>
              <a:gd name="connsiteX13" fmla="*/ 5798455 w 6091003"/>
              <a:gd name="connsiteY13" fmla="*/ 2992921 h 3445460"/>
              <a:gd name="connsiteX14" fmla="*/ 5774107 w 6091003"/>
              <a:gd name="connsiteY14" fmla="*/ 2992921 h 3445460"/>
              <a:gd name="connsiteX15" fmla="*/ 5718554 w 6091003"/>
              <a:gd name="connsiteY15" fmla="*/ 3073121 h 3445460"/>
              <a:gd name="connsiteX16" fmla="*/ 5713684 w 6091003"/>
              <a:gd name="connsiteY16" fmla="*/ 3073121 h 3445460"/>
              <a:gd name="connsiteX17" fmla="*/ 5657932 w 6091003"/>
              <a:gd name="connsiteY17" fmla="*/ 2992921 h 3445460"/>
              <a:gd name="connsiteX18" fmla="*/ 5438799 w 6091003"/>
              <a:gd name="connsiteY18" fmla="*/ 2992921 h 3445460"/>
              <a:gd name="connsiteX19" fmla="*/ 5438799 w 6091003"/>
              <a:gd name="connsiteY19" fmla="*/ 3166041 h 3445460"/>
              <a:gd name="connsiteX20" fmla="*/ 5460066 w 6091003"/>
              <a:gd name="connsiteY20" fmla="*/ 3166041 h 3445460"/>
              <a:gd name="connsiteX21" fmla="*/ 5460066 w 6091003"/>
              <a:gd name="connsiteY21" fmla="*/ 3015480 h 3445460"/>
              <a:gd name="connsiteX22" fmla="*/ 5464042 w 6091003"/>
              <a:gd name="connsiteY22" fmla="*/ 3011505 h 3445460"/>
              <a:gd name="connsiteX23" fmla="*/ 5533310 w 6091003"/>
              <a:gd name="connsiteY23" fmla="*/ 3011505 h 3445460"/>
              <a:gd name="connsiteX24" fmla="*/ 5564714 w 6091003"/>
              <a:gd name="connsiteY24" fmla="*/ 3022437 h 3445460"/>
              <a:gd name="connsiteX25" fmla="*/ 5573161 w 6091003"/>
              <a:gd name="connsiteY25" fmla="*/ 3043207 h 3445460"/>
              <a:gd name="connsiteX26" fmla="*/ 5539074 w 6091003"/>
              <a:gd name="connsiteY26" fmla="*/ 3075108 h 3445460"/>
              <a:gd name="connsiteX27" fmla="*/ 5478551 w 6091003"/>
              <a:gd name="connsiteY27" fmla="*/ 3075108 h 3445460"/>
              <a:gd name="connsiteX28" fmla="*/ 5478551 w 6091003"/>
              <a:gd name="connsiteY28" fmla="*/ 3093692 h 3445460"/>
              <a:gd name="connsiteX29" fmla="*/ 5526353 w 6091003"/>
              <a:gd name="connsiteY29" fmla="*/ 3093692 h 3445460"/>
              <a:gd name="connsiteX30" fmla="*/ 5575844 w 6091003"/>
              <a:gd name="connsiteY30" fmla="*/ 3166041 h 3445460"/>
              <a:gd name="connsiteX31" fmla="*/ 5600093 w 6091003"/>
              <a:gd name="connsiteY31" fmla="*/ 3166041 h 3445460"/>
              <a:gd name="connsiteX32" fmla="*/ 5548614 w 6091003"/>
              <a:gd name="connsiteY32" fmla="*/ 3092202 h 3445460"/>
              <a:gd name="connsiteX33" fmla="*/ 5550005 w 6091003"/>
              <a:gd name="connsiteY33" fmla="*/ 3091904 h 3445460"/>
              <a:gd name="connsiteX34" fmla="*/ 5554577 w 6091003"/>
              <a:gd name="connsiteY34" fmla="*/ 3090810 h 3445460"/>
              <a:gd name="connsiteX35" fmla="*/ 5594230 w 6091003"/>
              <a:gd name="connsiteY35" fmla="*/ 3043406 h 3445460"/>
              <a:gd name="connsiteX36" fmla="*/ 5581211 w 6091003"/>
              <a:gd name="connsiteY36" fmla="*/ 3010114 h 3445460"/>
              <a:gd name="connsiteX37" fmla="*/ 5533310 w 6091003"/>
              <a:gd name="connsiteY37" fmla="*/ 2992921 h 3445460"/>
              <a:gd name="connsiteX38" fmla="*/ 5246697 w 6091003"/>
              <a:gd name="connsiteY38" fmla="*/ 2992921 h 3445460"/>
              <a:gd name="connsiteX39" fmla="*/ 5246697 w 6091003"/>
              <a:gd name="connsiteY39" fmla="*/ 3166041 h 3445460"/>
              <a:gd name="connsiteX40" fmla="*/ 5267964 w 6091003"/>
              <a:gd name="connsiteY40" fmla="*/ 3166041 h 3445460"/>
              <a:gd name="connsiteX41" fmla="*/ 5267964 w 6091003"/>
              <a:gd name="connsiteY41" fmla="*/ 3097568 h 3445460"/>
              <a:gd name="connsiteX42" fmla="*/ 5271940 w 6091003"/>
              <a:gd name="connsiteY42" fmla="*/ 3093593 h 3445460"/>
              <a:gd name="connsiteX43" fmla="*/ 5360686 w 6091003"/>
              <a:gd name="connsiteY43" fmla="*/ 3093593 h 3445460"/>
              <a:gd name="connsiteX44" fmla="*/ 5360686 w 6091003"/>
              <a:gd name="connsiteY44" fmla="*/ 3075009 h 3445460"/>
              <a:gd name="connsiteX45" fmla="*/ 5271940 w 6091003"/>
              <a:gd name="connsiteY45" fmla="*/ 3075009 h 3445460"/>
              <a:gd name="connsiteX46" fmla="*/ 5267964 w 6091003"/>
              <a:gd name="connsiteY46" fmla="*/ 3071034 h 3445460"/>
              <a:gd name="connsiteX47" fmla="*/ 5267964 w 6091003"/>
              <a:gd name="connsiteY47" fmla="*/ 3016971 h 3445460"/>
              <a:gd name="connsiteX48" fmla="*/ 5271940 w 6091003"/>
              <a:gd name="connsiteY48" fmla="*/ 3012996 h 3445460"/>
              <a:gd name="connsiteX49" fmla="*/ 5381655 w 6091003"/>
              <a:gd name="connsiteY49" fmla="*/ 3012996 h 3445460"/>
              <a:gd name="connsiteX50" fmla="*/ 5381655 w 6091003"/>
              <a:gd name="connsiteY50" fmla="*/ 2992921 h 3445460"/>
              <a:gd name="connsiteX51" fmla="*/ 5095341 w 6091003"/>
              <a:gd name="connsiteY51" fmla="*/ 2992921 h 3445460"/>
              <a:gd name="connsiteX52" fmla="*/ 5015638 w 6091003"/>
              <a:gd name="connsiteY52" fmla="*/ 3166041 h 3445460"/>
              <a:gd name="connsiteX53" fmla="*/ 5037502 w 6091003"/>
              <a:gd name="connsiteY53" fmla="*/ 3166041 h 3445460"/>
              <a:gd name="connsiteX54" fmla="*/ 5101900 w 6091003"/>
              <a:gd name="connsiteY54" fmla="*/ 3021543 h 3445460"/>
              <a:gd name="connsiteX55" fmla="*/ 5107763 w 6091003"/>
              <a:gd name="connsiteY55" fmla="*/ 3021543 h 3445460"/>
              <a:gd name="connsiteX56" fmla="*/ 5141254 w 6091003"/>
              <a:gd name="connsiteY56" fmla="*/ 3095481 h 3445460"/>
              <a:gd name="connsiteX57" fmla="*/ 5089279 w 6091003"/>
              <a:gd name="connsiteY57" fmla="*/ 3095481 h 3445460"/>
              <a:gd name="connsiteX58" fmla="*/ 5081030 w 6091003"/>
              <a:gd name="connsiteY58" fmla="*/ 3114065 h 3445460"/>
              <a:gd name="connsiteX59" fmla="*/ 5149404 w 6091003"/>
              <a:gd name="connsiteY59" fmla="*/ 3114065 h 3445460"/>
              <a:gd name="connsiteX60" fmla="*/ 5172360 w 6091003"/>
              <a:gd name="connsiteY60" fmla="*/ 3166041 h 3445460"/>
              <a:gd name="connsiteX61" fmla="*/ 5195516 w 6091003"/>
              <a:gd name="connsiteY61" fmla="*/ 3166041 h 3445460"/>
              <a:gd name="connsiteX62" fmla="*/ 5115913 w 6091003"/>
              <a:gd name="connsiteY62" fmla="*/ 2992921 h 3445460"/>
              <a:gd name="connsiteX63" fmla="*/ 4842120 w 6091003"/>
              <a:gd name="connsiteY63" fmla="*/ 2977716 h 3445460"/>
              <a:gd name="connsiteX64" fmla="*/ 4844008 w 6091003"/>
              <a:gd name="connsiteY64" fmla="*/ 2980001 h 3445460"/>
              <a:gd name="connsiteX65" fmla="*/ 4686888 w 6091003"/>
              <a:gd name="connsiteY65" fmla="*/ 3113569 h 3445460"/>
              <a:gd name="connsiteX66" fmla="*/ 4733299 w 6091003"/>
              <a:gd name="connsiteY66" fmla="*/ 3236800 h 3445460"/>
              <a:gd name="connsiteX67" fmla="*/ 4620204 w 6091003"/>
              <a:gd name="connsiteY67" fmla="*/ 3181445 h 3445460"/>
              <a:gd name="connsiteX68" fmla="*/ 4583732 w 6091003"/>
              <a:gd name="connsiteY68" fmla="*/ 3060897 h 3445460"/>
              <a:gd name="connsiteX69" fmla="*/ 4668901 w 6091003"/>
              <a:gd name="connsiteY69" fmla="*/ 3104425 h 3445460"/>
              <a:gd name="connsiteX70" fmla="*/ 4682714 w 6091003"/>
              <a:gd name="connsiteY70" fmla="*/ 3092699 h 3445460"/>
              <a:gd name="connsiteX71" fmla="*/ 4596353 w 6091003"/>
              <a:gd name="connsiteY71" fmla="*/ 3048574 h 3445460"/>
              <a:gd name="connsiteX72" fmla="*/ 4596751 w 6091003"/>
              <a:gd name="connsiteY72" fmla="*/ 3045692 h 3445460"/>
              <a:gd name="connsiteX73" fmla="*/ 4741734 w 6091003"/>
              <a:gd name="connsiteY73" fmla="*/ 2921293 h 3445460"/>
              <a:gd name="connsiteX74" fmla="*/ 4843710 w 6091003"/>
              <a:gd name="connsiteY74" fmla="*/ 2959629 h 3445460"/>
              <a:gd name="connsiteX75" fmla="*/ 4590589 w 6091003"/>
              <a:gd name="connsiteY75" fmla="*/ 3029692 h 3445460"/>
              <a:gd name="connsiteX76" fmla="*/ 4638192 w 6091003"/>
              <a:gd name="connsiteY76" fmla="*/ 2958834 h 3445460"/>
              <a:gd name="connsiteX77" fmla="*/ 4741734 w 6091003"/>
              <a:gd name="connsiteY77" fmla="*/ 2921293 h 3445460"/>
              <a:gd name="connsiteX78" fmla="*/ 4754628 w 6091003"/>
              <a:gd name="connsiteY78" fmla="*/ 2904709 h 3445460"/>
              <a:gd name="connsiteX79" fmla="*/ 4627161 w 6091003"/>
              <a:gd name="connsiteY79" fmla="*/ 2945815 h 3445460"/>
              <a:gd name="connsiteX80" fmla="*/ 4607185 w 6091003"/>
              <a:gd name="connsiteY80" fmla="*/ 3192476 h 3445460"/>
              <a:gd name="connsiteX81" fmla="*/ 4853847 w 6091003"/>
              <a:gd name="connsiteY81" fmla="*/ 3212452 h 3445460"/>
              <a:gd name="connsiteX82" fmla="*/ 4873822 w 6091003"/>
              <a:gd name="connsiteY82" fmla="*/ 2965790 h 3445460"/>
              <a:gd name="connsiteX83" fmla="*/ 4754628 w 6091003"/>
              <a:gd name="connsiteY83" fmla="*/ 2904709 h 3445460"/>
              <a:gd name="connsiteX84" fmla="*/ 0 w 6091003"/>
              <a:gd name="connsiteY84" fmla="*/ 0 h 3445460"/>
              <a:gd name="connsiteX85" fmla="*/ 6091003 w 6091003"/>
              <a:gd name="connsiteY85" fmla="*/ 0 h 3445460"/>
              <a:gd name="connsiteX86" fmla="*/ 6091003 w 6091003"/>
              <a:gd name="connsiteY86" fmla="*/ 3445460 h 3445460"/>
              <a:gd name="connsiteX87" fmla="*/ 0 w 6091003"/>
              <a:gd name="connsiteY87" fmla="*/ 3445460 h 344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1003" h="3445460">
                <a:moveTo>
                  <a:pt x="4875114" y="2996499"/>
                </a:moveTo>
                <a:cubicBezTo>
                  <a:pt x="4915164" y="3061692"/>
                  <a:pt x="4902841" y="3148451"/>
                  <a:pt x="4842816" y="3199433"/>
                </a:cubicBezTo>
                <a:cubicBezTo>
                  <a:pt x="4819859" y="3218911"/>
                  <a:pt x="4792927" y="3230738"/>
                  <a:pt x="4765200" y="3235011"/>
                </a:cubicBezTo>
                <a:close/>
                <a:moveTo>
                  <a:pt x="4855039" y="2993020"/>
                </a:moveTo>
                <a:lnTo>
                  <a:pt x="4856928" y="2995306"/>
                </a:lnTo>
                <a:lnTo>
                  <a:pt x="4750392" y="3226464"/>
                </a:lnTo>
                <a:cubicBezTo>
                  <a:pt x="4749001" y="3226365"/>
                  <a:pt x="4748902" y="3226365"/>
                  <a:pt x="4747510" y="3226365"/>
                </a:cubicBezTo>
                <a:lnTo>
                  <a:pt x="4706963" y="3118836"/>
                </a:lnTo>
                <a:close/>
                <a:moveTo>
                  <a:pt x="5633584" y="2992921"/>
                </a:moveTo>
                <a:lnTo>
                  <a:pt x="5705436" y="3095283"/>
                </a:lnTo>
                <a:lnTo>
                  <a:pt x="5705436" y="3166041"/>
                </a:lnTo>
                <a:lnTo>
                  <a:pt x="5726604" y="3166041"/>
                </a:lnTo>
                <a:lnTo>
                  <a:pt x="5726604" y="3095283"/>
                </a:lnTo>
                <a:lnTo>
                  <a:pt x="5798455" y="2992921"/>
                </a:lnTo>
                <a:lnTo>
                  <a:pt x="5774107" y="2992921"/>
                </a:lnTo>
                <a:lnTo>
                  <a:pt x="5718554" y="3073121"/>
                </a:lnTo>
                <a:lnTo>
                  <a:pt x="5713684" y="3073121"/>
                </a:lnTo>
                <a:lnTo>
                  <a:pt x="5657932" y="2992921"/>
                </a:lnTo>
                <a:close/>
                <a:moveTo>
                  <a:pt x="5438799" y="2992921"/>
                </a:moveTo>
                <a:lnTo>
                  <a:pt x="5438799" y="3166041"/>
                </a:lnTo>
                <a:lnTo>
                  <a:pt x="5460066" y="3166041"/>
                </a:lnTo>
                <a:lnTo>
                  <a:pt x="5460066" y="3015480"/>
                </a:lnTo>
                <a:lnTo>
                  <a:pt x="5464042" y="3011505"/>
                </a:lnTo>
                <a:lnTo>
                  <a:pt x="5533310" y="3011505"/>
                </a:lnTo>
                <a:cubicBezTo>
                  <a:pt x="5543446" y="3011505"/>
                  <a:pt x="5555074" y="3012797"/>
                  <a:pt x="5564714" y="3022437"/>
                </a:cubicBezTo>
                <a:cubicBezTo>
                  <a:pt x="5570180" y="3028201"/>
                  <a:pt x="5573161" y="3035555"/>
                  <a:pt x="5573161" y="3043207"/>
                </a:cubicBezTo>
                <a:cubicBezTo>
                  <a:pt x="5573161" y="3061096"/>
                  <a:pt x="5558155" y="3075108"/>
                  <a:pt x="5539074" y="3075108"/>
                </a:cubicBezTo>
                <a:lnTo>
                  <a:pt x="5478551" y="3075108"/>
                </a:lnTo>
                <a:lnTo>
                  <a:pt x="5478551" y="3093692"/>
                </a:lnTo>
                <a:lnTo>
                  <a:pt x="5526353" y="3093692"/>
                </a:lnTo>
                <a:lnTo>
                  <a:pt x="5575844" y="3166041"/>
                </a:lnTo>
                <a:lnTo>
                  <a:pt x="5600093" y="3166041"/>
                </a:lnTo>
                <a:lnTo>
                  <a:pt x="5548614" y="3092202"/>
                </a:lnTo>
                <a:lnTo>
                  <a:pt x="5550005" y="3091904"/>
                </a:lnTo>
                <a:cubicBezTo>
                  <a:pt x="5552490" y="3091407"/>
                  <a:pt x="5553981" y="3091009"/>
                  <a:pt x="5554577" y="3090810"/>
                </a:cubicBezTo>
                <a:cubicBezTo>
                  <a:pt x="5579025" y="3084152"/>
                  <a:pt x="5594230" y="3065965"/>
                  <a:pt x="5594230" y="3043406"/>
                </a:cubicBezTo>
                <a:cubicBezTo>
                  <a:pt x="5594230" y="3030686"/>
                  <a:pt x="5589758" y="3019158"/>
                  <a:pt x="5581211" y="3010114"/>
                </a:cubicBezTo>
                <a:cubicBezTo>
                  <a:pt x="5570180" y="2998586"/>
                  <a:pt x="5554478" y="2992921"/>
                  <a:pt x="5533310" y="2992921"/>
                </a:cubicBezTo>
                <a:close/>
                <a:moveTo>
                  <a:pt x="5246697" y="2992921"/>
                </a:moveTo>
                <a:lnTo>
                  <a:pt x="5246697" y="3166041"/>
                </a:lnTo>
                <a:lnTo>
                  <a:pt x="5267964" y="3166041"/>
                </a:lnTo>
                <a:lnTo>
                  <a:pt x="5267964" y="3097568"/>
                </a:lnTo>
                <a:lnTo>
                  <a:pt x="5271940" y="3093593"/>
                </a:lnTo>
                <a:lnTo>
                  <a:pt x="5360686" y="3093593"/>
                </a:lnTo>
                <a:lnTo>
                  <a:pt x="5360686" y="3075009"/>
                </a:lnTo>
                <a:lnTo>
                  <a:pt x="5271940" y="3075009"/>
                </a:lnTo>
                <a:lnTo>
                  <a:pt x="5267964" y="3071034"/>
                </a:lnTo>
                <a:lnTo>
                  <a:pt x="5267964" y="3016971"/>
                </a:lnTo>
                <a:lnTo>
                  <a:pt x="5271940" y="3012996"/>
                </a:lnTo>
                <a:lnTo>
                  <a:pt x="5381655" y="3012996"/>
                </a:lnTo>
                <a:lnTo>
                  <a:pt x="5381655" y="2992921"/>
                </a:lnTo>
                <a:close/>
                <a:moveTo>
                  <a:pt x="5095341" y="2992921"/>
                </a:moveTo>
                <a:lnTo>
                  <a:pt x="5015638" y="3166041"/>
                </a:lnTo>
                <a:lnTo>
                  <a:pt x="5037502" y="3166041"/>
                </a:lnTo>
                <a:lnTo>
                  <a:pt x="5101900" y="3021543"/>
                </a:lnTo>
                <a:lnTo>
                  <a:pt x="5107763" y="3021543"/>
                </a:lnTo>
                <a:lnTo>
                  <a:pt x="5141254" y="3095481"/>
                </a:lnTo>
                <a:lnTo>
                  <a:pt x="5089279" y="3095481"/>
                </a:lnTo>
                <a:lnTo>
                  <a:pt x="5081030" y="3114065"/>
                </a:lnTo>
                <a:lnTo>
                  <a:pt x="5149404" y="3114065"/>
                </a:lnTo>
                <a:lnTo>
                  <a:pt x="5172360" y="3166041"/>
                </a:lnTo>
                <a:lnTo>
                  <a:pt x="5195516" y="3166041"/>
                </a:lnTo>
                <a:lnTo>
                  <a:pt x="5115913" y="2992921"/>
                </a:lnTo>
                <a:close/>
                <a:moveTo>
                  <a:pt x="4842120" y="2977716"/>
                </a:moveTo>
                <a:lnTo>
                  <a:pt x="4844008" y="2980001"/>
                </a:lnTo>
                <a:lnTo>
                  <a:pt x="4686888" y="3113569"/>
                </a:lnTo>
                <a:lnTo>
                  <a:pt x="4733299" y="3236800"/>
                </a:lnTo>
                <a:cubicBezTo>
                  <a:pt x="4691062" y="3234911"/>
                  <a:pt x="4649621" y="3216129"/>
                  <a:pt x="4620204" y="3181445"/>
                </a:cubicBezTo>
                <a:cubicBezTo>
                  <a:pt x="4590688" y="3146761"/>
                  <a:pt x="4578862" y="3102935"/>
                  <a:pt x="4583732" y="3060897"/>
                </a:cubicBezTo>
                <a:lnTo>
                  <a:pt x="4668901" y="3104425"/>
                </a:lnTo>
                <a:lnTo>
                  <a:pt x="4682714" y="3092699"/>
                </a:lnTo>
                <a:lnTo>
                  <a:pt x="4596353" y="3048574"/>
                </a:lnTo>
                <a:cubicBezTo>
                  <a:pt x="4596552" y="3047182"/>
                  <a:pt x="4596552" y="3047083"/>
                  <a:pt x="4596751" y="3045692"/>
                </a:cubicBezTo>
                <a:close/>
                <a:moveTo>
                  <a:pt x="4741734" y="2921293"/>
                </a:moveTo>
                <a:cubicBezTo>
                  <a:pt x="4778368" y="2921616"/>
                  <a:pt x="4814741" y="2934585"/>
                  <a:pt x="4843710" y="2959629"/>
                </a:cubicBezTo>
                <a:lnTo>
                  <a:pt x="4590589" y="3029692"/>
                </a:lnTo>
                <a:cubicBezTo>
                  <a:pt x="4599334" y="3002958"/>
                  <a:pt x="4615335" y="2978312"/>
                  <a:pt x="4638192" y="2958834"/>
                </a:cubicBezTo>
                <a:cubicBezTo>
                  <a:pt x="4668205" y="2933293"/>
                  <a:pt x="4705100" y="2920970"/>
                  <a:pt x="4741734" y="2921293"/>
                </a:cubicBezTo>
                <a:close/>
                <a:moveTo>
                  <a:pt x="4754628" y="2904709"/>
                </a:moveTo>
                <a:cubicBezTo>
                  <a:pt x="4709995" y="2901094"/>
                  <a:pt x="4663982" y="2914510"/>
                  <a:pt x="4627161" y="2945815"/>
                </a:cubicBezTo>
                <a:cubicBezTo>
                  <a:pt x="4553520" y="3008424"/>
                  <a:pt x="4544576" y="3118836"/>
                  <a:pt x="4607185" y="3192476"/>
                </a:cubicBezTo>
                <a:cubicBezTo>
                  <a:pt x="4669795" y="3266117"/>
                  <a:pt x="4780206" y="3275061"/>
                  <a:pt x="4853847" y="3212452"/>
                </a:cubicBezTo>
                <a:cubicBezTo>
                  <a:pt x="4927488" y="3149842"/>
                  <a:pt x="4936432" y="3039431"/>
                  <a:pt x="4873822" y="2965790"/>
                </a:cubicBezTo>
                <a:cubicBezTo>
                  <a:pt x="4842517" y="2928970"/>
                  <a:pt x="4799262" y="2908323"/>
                  <a:pt x="4754628" y="2904709"/>
                </a:cubicBezTo>
                <a:close/>
                <a:moveTo>
                  <a:pt x="0" y="0"/>
                </a:moveTo>
                <a:lnTo>
                  <a:pt x="6091003" y="0"/>
                </a:lnTo>
                <a:lnTo>
                  <a:pt x="6091003" y="3445460"/>
                </a:lnTo>
                <a:lnTo>
                  <a:pt x="0" y="3445460"/>
                </a:lnTo>
                <a:close/>
              </a:path>
            </a:pathLst>
          </a:custGeom>
          <a:solidFill>
            <a:schemeClr val="accent1"/>
          </a:solidFill>
        </p:spPr>
        <p:txBody>
          <a:bodyPr wrap="square">
            <a:noAutofit/>
          </a:bodyPr>
          <a:lstStyle>
            <a:lvl1pPr marL="0" indent="0">
              <a:buNone/>
              <a:defRPr sz="1000"/>
            </a:lvl1pPr>
          </a:lstStyle>
          <a:p>
            <a:r>
              <a:rPr lang="en-GB"/>
              <a:t>Click on icon to add an image </a:t>
            </a:r>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p>
        </p:txBody>
      </p:sp>
      <p:sp>
        <p:nvSpPr>
          <p:cNvPr id="15" name="textruta 5">
            <a:extLst>
              <a:ext uri="{FF2B5EF4-FFF2-40B4-BE49-F238E27FC236}">
                <a16:creationId xmlns:a16="http://schemas.microsoft.com/office/drawing/2014/main" id="{BDA80A34-1E89-8847-B4A4-50E8E901A964}"/>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6" name="Platshållare för text 17">
            <a:extLst>
              <a:ext uri="{FF2B5EF4-FFF2-40B4-BE49-F238E27FC236}">
                <a16:creationId xmlns:a16="http://schemas.microsoft.com/office/drawing/2014/main" id="{963BD83A-C4B9-1D4E-9FC8-C3CBAE163B3F}"/>
              </a:ext>
            </a:extLst>
          </p:cNvPr>
          <p:cNvSpPr>
            <a:spLocks noGrp="1"/>
          </p:cNvSpPr>
          <p:nvPr>
            <p:ph type="body" sz="quarter" idx="17"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Date Placeholder 3">
            <a:extLst>
              <a:ext uri="{FF2B5EF4-FFF2-40B4-BE49-F238E27FC236}">
                <a16:creationId xmlns:a16="http://schemas.microsoft.com/office/drawing/2014/main" id="{B9CA6B0D-614C-C640-BAD4-790E4414FC3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3AC3C4B3-4B0C-467F-A537-B845E1C66705}" type="datetime1">
              <a:rPr lang="en-GB" smtClean="0"/>
              <a:t>27/05/2021</a:t>
            </a:fld>
            <a:endParaRPr lang="en-GB"/>
          </a:p>
        </p:txBody>
      </p:sp>
      <p:sp>
        <p:nvSpPr>
          <p:cNvPr id="13" name="Footer Placeholder 4">
            <a:extLst>
              <a:ext uri="{FF2B5EF4-FFF2-40B4-BE49-F238E27FC236}">
                <a16:creationId xmlns:a16="http://schemas.microsoft.com/office/drawing/2014/main" id="{39ABB9C5-CACE-0A40-8D6C-9E05A36EC5A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7" name="Slide Number Placeholder 5">
            <a:extLst>
              <a:ext uri="{FF2B5EF4-FFF2-40B4-BE49-F238E27FC236}">
                <a16:creationId xmlns:a16="http://schemas.microsoft.com/office/drawing/2014/main" id="{40A76C69-F2E2-0940-9D76-2D8969AA3B0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3704283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sub header, text &amp; 2 pictures">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9C434207-B8EF-C94E-BE59-893BFAB726A1}"/>
              </a:ext>
            </a:extLst>
          </p:cNvPr>
          <p:cNvSpPr/>
          <p:nvPr userDrawn="1"/>
        </p:nvSpPr>
        <p:spPr>
          <a:xfrm>
            <a:off x="0" y="-2"/>
            <a:ext cx="6235908"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C754C296-9DBD-4562-BC4F-790EE6DA6153}"/>
              </a:ext>
            </a:extLst>
          </p:cNvPr>
          <p:cNvSpPr>
            <a:spLocks noGrp="1"/>
          </p:cNvSpPr>
          <p:nvPr>
            <p:ph type="pic" sz="quarter" idx="15" hasCustomPrompt="1"/>
          </p:nvPr>
        </p:nvSpPr>
        <p:spPr>
          <a:xfrm>
            <a:off x="6100997" y="1"/>
            <a:ext cx="6091003" cy="3470564"/>
          </a:xfrm>
          <a:prstGeom prst="rect">
            <a:avLst/>
          </a:prstGeom>
          <a:solidFill>
            <a:schemeClr val="accent1"/>
          </a:solidFill>
        </p:spPr>
        <p:txBody>
          <a:bodyPr/>
          <a:lstStyle>
            <a:lvl1pPr marL="0" indent="0">
              <a:buNone/>
              <a:defRPr sz="1000"/>
            </a:lvl1pPr>
          </a:lstStyle>
          <a:p>
            <a:r>
              <a:rPr lang="en-GB"/>
              <a:t>Click on icon to add an image </a:t>
            </a:r>
          </a:p>
        </p:txBody>
      </p:sp>
      <p:sp>
        <p:nvSpPr>
          <p:cNvPr id="10" name="Text Placeholder 6">
            <a:extLst>
              <a:ext uri="{FF2B5EF4-FFF2-40B4-BE49-F238E27FC236}">
                <a16:creationId xmlns:a16="http://schemas.microsoft.com/office/drawing/2014/main" id="{A64BECCE-BA3B-4C2F-AE45-4B884DF0673D}"/>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p>
        </p:txBody>
      </p:sp>
      <p:sp>
        <p:nvSpPr>
          <p:cNvPr id="20" name="textruta 5">
            <a:extLst>
              <a:ext uri="{FF2B5EF4-FFF2-40B4-BE49-F238E27FC236}">
                <a16:creationId xmlns:a16="http://schemas.microsoft.com/office/drawing/2014/main" id="{C9A87B6B-3592-744E-835A-A7E9B61E8803}"/>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21" name="Platshållare för text 17">
            <a:extLst>
              <a:ext uri="{FF2B5EF4-FFF2-40B4-BE49-F238E27FC236}">
                <a16:creationId xmlns:a16="http://schemas.microsoft.com/office/drawing/2014/main" id="{00275657-D737-1746-B967-1BEA2BA08E77}"/>
              </a:ext>
            </a:extLst>
          </p:cNvPr>
          <p:cNvSpPr>
            <a:spLocks noGrp="1"/>
          </p:cNvSpPr>
          <p:nvPr>
            <p:ph type="body" sz="quarter" idx="17"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3" name="Platshållare för bild 22">
            <a:extLst>
              <a:ext uri="{FF2B5EF4-FFF2-40B4-BE49-F238E27FC236}">
                <a16:creationId xmlns:a16="http://schemas.microsoft.com/office/drawing/2014/main" id="{DFF620C6-9F0F-1A46-8C78-066F0E8656F2}"/>
              </a:ext>
            </a:extLst>
          </p:cNvPr>
          <p:cNvSpPr>
            <a:spLocks noGrp="1"/>
          </p:cNvSpPr>
          <p:nvPr>
            <p:ph type="pic" sz="quarter" idx="18" hasCustomPrompt="1"/>
          </p:nvPr>
        </p:nvSpPr>
        <p:spPr>
          <a:xfrm>
            <a:off x="6100997" y="3430829"/>
            <a:ext cx="6091003" cy="3445460"/>
          </a:xfrm>
          <a:custGeom>
            <a:avLst/>
            <a:gdLst>
              <a:gd name="connsiteX0" fmla="*/ 4875114 w 6091003"/>
              <a:gd name="connsiteY0" fmla="*/ 2996499 h 3445460"/>
              <a:gd name="connsiteX1" fmla="*/ 4842816 w 6091003"/>
              <a:gd name="connsiteY1" fmla="*/ 3199433 h 3445460"/>
              <a:gd name="connsiteX2" fmla="*/ 4765200 w 6091003"/>
              <a:gd name="connsiteY2" fmla="*/ 3235011 h 3445460"/>
              <a:gd name="connsiteX3" fmla="*/ 4855039 w 6091003"/>
              <a:gd name="connsiteY3" fmla="*/ 2993020 h 3445460"/>
              <a:gd name="connsiteX4" fmla="*/ 4856928 w 6091003"/>
              <a:gd name="connsiteY4" fmla="*/ 2995306 h 3445460"/>
              <a:gd name="connsiteX5" fmla="*/ 4750392 w 6091003"/>
              <a:gd name="connsiteY5" fmla="*/ 3226464 h 3445460"/>
              <a:gd name="connsiteX6" fmla="*/ 4747510 w 6091003"/>
              <a:gd name="connsiteY6" fmla="*/ 3226365 h 3445460"/>
              <a:gd name="connsiteX7" fmla="*/ 4706963 w 6091003"/>
              <a:gd name="connsiteY7" fmla="*/ 3118836 h 3445460"/>
              <a:gd name="connsiteX8" fmla="*/ 5633584 w 6091003"/>
              <a:gd name="connsiteY8" fmla="*/ 2992921 h 3445460"/>
              <a:gd name="connsiteX9" fmla="*/ 5705436 w 6091003"/>
              <a:gd name="connsiteY9" fmla="*/ 3095283 h 3445460"/>
              <a:gd name="connsiteX10" fmla="*/ 5705436 w 6091003"/>
              <a:gd name="connsiteY10" fmla="*/ 3166041 h 3445460"/>
              <a:gd name="connsiteX11" fmla="*/ 5726604 w 6091003"/>
              <a:gd name="connsiteY11" fmla="*/ 3166041 h 3445460"/>
              <a:gd name="connsiteX12" fmla="*/ 5726604 w 6091003"/>
              <a:gd name="connsiteY12" fmla="*/ 3095283 h 3445460"/>
              <a:gd name="connsiteX13" fmla="*/ 5798455 w 6091003"/>
              <a:gd name="connsiteY13" fmla="*/ 2992921 h 3445460"/>
              <a:gd name="connsiteX14" fmla="*/ 5774107 w 6091003"/>
              <a:gd name="connsiteY14" fmla="*/ 2992921 h 3445460"/>
              <a:gd name="connsiteX15" fmla="*/ 5718554 w 6091003"/>
              <a:gd name="connsiteY15" fmla="*/ 3073121 h 3445460"/>
              <a:gd name="connsiteX16" fmla="*/ 5713684 w 6091003"/>
              <a:gd name="connsiteY16" fmla="*/ 3073121 h 3445460"/>
              <a:gd name="connsiteX17" fmla="*/ 5657932 w 6091003"/>
              <a:gd name="connsiteY17" fmla="*/ 2992921 h 3445460"/>
              <a:gd name="connsiteX18" fmla="*/ 5438799 w 6091003"/>
              <a:gd name="connsiteY18" fmla="*/ 2992921 h 3445460"/>
              <a:gd name="connsiteX19" fmla="*/ 5438799 w 6091003"/>
              <a:gd name="connsiteY19" fmla="*/ 3166041 h 3445460"/>
              <a:gd name="connsiteX20" fmla="*/ 5460066 w 6091003"/>
              <a:gd name="connsiteY20" fmla="*/ 3166041 h 3445460"/>
              <a:gd name="connsiteX21" fmla="*/ 5460066 w 6091003"/>
              <a:gd name="connsiteY21" fmla="*/ 3015480 h 3445460"/>
              <a:gd name="connsiteX22" fmla="*/ 5464042 w 6091003"/>
              <a:gd name="connsiteY22" fmla="*/ 3011505 h 3445460"/>
              <a:gd name="connsiteX23" fmla="*/ 5533310 w 6091003"/>
              <a:gd name="connsiteY23" fmla="*/ 3011505 h 3445460"/>
              <a:gd name="connsiteX24" fmla="*/ 5564714 w 6091003"/>
              <a:gd name="connsiteY24" fmla="*/ 3022437 h 3445460"/>
              <a:gd name="connsiteX25" fmla="*/ 5573161 w 6091003"/>
              <a:gd name="connsiteY25" fmla="*/ 3043207 h 3445460"/>
              <a:gd name="connsiteX26" fmla="*/ 5539074 w 6091003"/>
              <a:gd name="connsiteY26" fmla="*/ 3075108 h 3445460"/>
              <a:gd name="connsiteX27" fmla="*/ 5478551 w 6091003"/>
              <a:gd name="connsiteY27" fmla="*/ 3075108 h 3445460"/>
              <a:gd name="connsiteX28" fmla="*/ 5478551 w 6091003"/>
              <a:gd name="connsiteY28" fmla="*/ 3093692 h 3445460"/>
              <a:gd name="connsiteX29" fmla="*/ 5526353 w 6091003"/>
              <a:gd name="connsiteY29" fmla="*/ 3093692 h 3445460"/>
              <a:gd name="connsiteX30" fmla="*/ 5575844 w 6091003"/>
              <a:gd name="connsiteY30" fmla="*/ 3166041 h 3445460"/>
              <a:gd name="connsiteX31" fmla="*/ 5600093 w 6091003"/>
              <a:gd name="connsiteY31" fmla="*/ 3166041 h 3445460"/>
              <a:gd name="connsiteX32" fmla="*/ 5548614 w 6091003"/>
              <a:gd name="connsiteY32" fmla="*/ 3092202 h 3445460"/>
              <a:gd name="connsiteX33" fmla="*/ 5550005 w 6091003"/>
              <a:gd name="connsiteY33" fmla="*/ 3091904 h 3445460"/>
              <a:gd name="connsiteX34" fmla="*/ 5554577 w 6091003"/>
              <a:gd name="connsiteY34" fmla="*/ 3090810 h 3445460"/>
              <a:gd name="connsiteX35" fmla="*/ 5594230 w 6091003"/>
              <a:gd name="connsiteY35" fmla="*/ 3043406 h 3445460"/>
              <a:gd name="connsiteX36" fmla="*/ 5581211 w 6091003"/>
              <a:gd name="connsiteY36" fmla="*/ 3010114 h 3445460"/>
              <a:gd name="connsiteX37" fmla="*/ 5533310 w 6091003"/>
              <a:gd name="connsiteY37" fmla="*/ 2992921 h 3445460"/>
              <a:gd name="connsiteX38" fmla="*/ 5246697 w 6091003"/>
              <a:gd name="connsiteY38" fmla="*/ 2992921 h 3445460"/>
              <a:gd name="connsiteX39" fmla="*/ 5246697 w 6091003"/>
              <a:gd name="connsiteY39" fmla="*/ 3166041 h 3445460"/>
              <a:gd name="connsiteX40" fmla="*/ 5267964 w 6091003"/>
              <a:gd name="connsiteY40" fmla="*/ 3166041 h 3445460"/>
              <a:gd name="connsiteX41" fmla="*/ 5267964 w 6091003"/>
              <a:gd name="connsiteY41" fmla="*/ 3097568 h 3445460"/>
              <a:gd name="connsiteX42" fmla="*/ 5271940 w 6091003"/>
              <a:gd name="connsiteY42" fmla="*/ 3093593 h 3445460"/>
              <a:gd name="connsiteX43" fmla="*/ 5360686 w 6091003"/>
              <a:gd name="connsiteY43" fmla="*/ 3093593 h 3445460"/>
              <a:gd name="connsiteX44" fmla="*/ 5360686 w 6091003"/>
              <a:gd name="connsiteY44" fmla="*/ 3075009 h 3445460"/>
              <a:gd name="connsiteX45" fmla="*/ 5271940 w 6091003"/>
              <a:gd name="connsiteY45" fmla="*/ 3075009 h 3445460"/>
              <a:gd name="connsiteX46" fmla="*/ 5267964 w 6091003"/>
              <a:gd name="connsiteY46" fmla="*/ 3071034 h 3445460"/>
              <a:gd name="connsiteX47" fmla="*/ 5267964 w 6091003"/>
              <a:gd name="connsiteY47" fmla="*/ 3016971 h 3445460"/>
              <a:gd name="connsiteX48" fmla="*/ 5271940 w 6091003"/>
              <a:gd name="connsiteY48" fmla="*/ 3012996 h 3445460"/>
              <a:gd name="connsiteX49" fmla="*/ 5381655 w 6091003"/>
              <a:gd name="connsiteY49" fmla="*/ 3012996 h 3445460"/>
              <a:gd name="connsiteX50" fmla="*/ 5381655 w 6091003"/>
              <a:gd name="connsiteY50" fmla="*/ 2992921 h 3445460"/>
              <a:gd name="connsiteX51" fmla="*/ 5095341 w 6091003"/>
              <a:gd name="connsiteY51" fmla="*/ 2992921 h 3445460"/>
              <a:gd name="connsiteX52" fmla="*/ 5015638 w 6091003"/>
              <a:gd name="connsiteY52" fmla="*/ 3166041 h 3445460"/>
              <a:gd name="connsiteX53" fmla="*/ 5037502 w 6091003"/>
              <a:gd name="connsiteY53" fmla="*/ 3166041 h 3445460"/>
              <a:gd name="connsiteX54" fmla="*/ 5101900 w 6091003"/>
              <a:gd name="connsiteY54" fmla="*/ 3021543 h 3445460"/>
              <a:gd name="connsiteX55" fmla="*/ 5107763 w 6091003"/>
              <a:gd name="connsiteY55" fmla="*/ 3021543 h 3445460"/>
              <a:gd name="connsiteX56" fmla="*/ 5141254 w 6091003"/>
              <a:gd name="connsiteY56" fmla="*/ 3095481 h 3445460"/>
              <a:gd name="connsiteX57" fmla="*/ 5089279 w 6091003"/>
              <a:gd name="connsiteY57" fmla="*/ 3095481 h 3445460"/>
              <a:gd name="connsiteX58" fmla="*/ 5081030 w 6091003"/>
              <a:gd name="connsiteY58" fmla="*/ 3114065 h 3445460"/>
              <a:gd name="connsiteX59" fmla="*/ 5149404 w 6091003"/>
              <a:gd name="connsiteY59" fmla="*/ 3114065 h 3445460"/>
              <a:gd name="connsiteX60" fmla="*/ 5172360 w 6091003"/>
              <a:gd name="connsiteY60" fmla="*/ 3166041 h 3445460"/>
              <a:gd name="connsiteX61" fmla="*/ 5195516 w 6091003"/>
              <a:gd name="connsiteY61" fmla="*/ 3166041 h 3445460"/>
              <a:gd name="connsiteX62" fmla="*/ 5115913 w 6091003"/>
              <a:gd name="connsiteY62" fmla="*/ 2992921 h 3445460"/>
              <a:gd name="connsiteX63" fmla="*/ 4842120 w 6091003"/>
              <a:gd name="connsiteY63" fmla="*/ 2977716 h 3445460"/>
              <a:gd name="connsiteX64" fmla="*/ 4844008 w 6091003"/>
              <a:gd name="connsiteY64" fmla="*/ 2980001 h 3445460"/>
              <a:gd name="connsiteX65" fmla="*/ 4686888 w 6091003"/>
              <a:gd name="connsiteY65" fmla="*/ 3113569 h 3445460"/>
              <a:gd name="connsiteX66" fmla="*/ 4733299 w 6091003"/>
              <a:gd name="connsiteY66" fmla="*/ 3236800 h 3445460"/>
              <a:gd name="connsiteX67" fmla="*/ 4620204 w 6091003"/>
              <a:gd name="connsiteY67" fmla="*/ 3181445 h 3445460"/>
              <a:gd name="connsiteX68" fmla="*/ 4583732 w 6091003"/>
              <a:gd name="connsiteY68" fmla="*/ 3060897 h 3445460"/>
              <a:gd name="connsiteX69" fmla="*/ 4668901 w 6091003"/>
              <a:gd name="connsiteY69" fmla="*/ 3104425 h 3445460"/>
              <a:gd name="connsiteX70" fmla="*/ 4682714 w 6091003"/>
              <a:gd name="connsiteY70" fmla="*/ 3092699 h 3445460"/>
              <a:gd name="connsiteX71" fmla="*/ 4596353 w 6091003"/>
              <a:gd name="connsiteY71" fmla="*/ 3048574 h 3445460"/>
              <a:gd name="connsiteX72" fmla="*/ 4596751 w 6091003"/>
              <a:gd name="connsiteY72" fmla="*/ 3045692 h 3445460"/>
              <a:gd name="connsiteX73" fmla="*/ 4741734 w 6091003"/>
              <a:gd name="connsiteY73" fmla="*/ 2921293 h 3445460"/>
              <a:gd name="connsiteX74" fmla="*/ 4843710 w 6091003"/>
              <a:gd name="connsiteY74" fmla="*/ 2959629 h 3445460"/>
              <a:gd name="connsiteX75" fmla="*/ 4590589 w 6091003"/>
              <a:gd name="connsiteY75" fmla="*/ 3029692 h 3445460"/>
              <a:gd name="connsiteX76" fmla="*/ 4638192 w 6091003"/>
              <a:gd name="connsiteY76" fmla="*/ 2958834 h 3445460"/>
              <a:gd name="connsiteX77" fmla="*/ 4741734 w 6091003"/>
              <a:gd name="connsiteY77" fmla="*/ 2921293 h 3445460"/>
              <a:gd name="connsiteX78" fmla="*/ 4754628 w 6091003"/>
              <a:gd name="connsiteY78" fmla="*/ 2904709 h 3445460"/>
              <a:gd name="connsiteX79" fmla="*/ 4627161 w 6091003"/>
              <a:gd name="connsiteY79" fmla="*/ 2945815 h 3445460"/>
              <a:gd name="connsiteX80" fmla="*/ 4607185 w 6091003"/>
              <a:gd name="connsiteY80" fmla="*/ 3192476 h 3445460"/>
              <a:gd name="connsiteX81" fmla="*/ 4853847 w 6091003"/>
              <a:gd name="connsiteY81" fmla="*/ 3212452 h 3445460"/>
              <a:gd name="connsiteX82" fmla="*/ 4873822 w 6091003"/>
              <a:gd name="connsiteY82" fmla="*/ 2965790 h 3445460"/>
              <a:gd name="connsiteX83" fmla="*/ 4754628 w 6091003"/>
              <a:gd name="connsiteY83" fmla="*/ 2904709 h 3445460"/>
              <a:gd name="connsiteX84" fmla="*/ 0 w 6091003"/>
              <a:gd name="connsiteY84" fmla="*/ 0 h 3445460"/>
              <a:gd name="connsiteX85" fmla="*/ 6091003 w 6091003"/>
              <a:gd name="connsiteY85" fmla="*/ 0 h 3445460"/>
              <a:gd name="connsiteX86" fmla="*/ 6091003 w 6091003"/>
              <a:gd name="connsiteY86" fmla="*/ 3445460 h 3445460"/>
              <a:gd name="connsiteX87" fmla="*/ 0 w 6091003"/>
              <a:gd name="connsiteY87" fmla="*/ 3445460 h 344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1003" h="3445460">
                <a:moveTo>
                  <a:pt x="4875114" y="2996499"/>
                </a:moveTo>
                <a:cubicBezTo>
                  <a:pt x="4915164" y="3061692"/>
                  <a:pt x="4902841" y="3148451"/>
                  <a:pt x="4842816" y="3199433"/>
                </a:cubicBezTo>
                <a:cubicBezTo>
                  <a:pt x="4819859" y="3218911"/>
                  <a:pt x="4792927" y="3230738"/>
                  <a:pt x="4765200" y="3235011"/>
                </a:cubicBezTo>
                <a:close/>
                <a:moveTo>
                  <a:pt x="4855039" y="2993020"/>
                </a:moveTo>
                <a:lnTo>
                  <a:pt x="4856928" y="2995306"/>
                </a:lnTo>
                <a:lnTo>
                  <a:pt x="4750392" y="3226464"/>
                </a:lnTo>
                <a:cubicBezTo>
                  <a:pt x="4749001" y="3226365"/>
                  <a:pt x="4748902" y="3226365"/>
                  <a:pt x="4747510" y="3226365"/>
                </a:cubicBezTo>
                <a:lnTo>
                  <a:pt x="4706963" y="3118836"/>
                </a:lnTo>
                <a:close/>
                <a:moveTo>
                  <a:pt x="5633584" y="2992921"/>
                </a:moveTo>
                <a:lnTo>
                  <a:pt x="5705436" y="3095283"/>
                </a:lnTo>
                <a:lnTo>
                  <a:pt x="5705436" y="3166041"/>
                </a:lnTo>
                <a:lnTo>
                  <a:pt x="5726604" y="3166041"/>
                </a:lnTo>
                <a:lnTo>
                  <a:pt x="5726604" y="3095283"/>
                </a:lnTo>
                <a:lnTo>
                  <a:pt x="5798455" y="2992921"/>
                </a:lnTo>
                <a:lnTo>
                  <a:pt x="5774107" y="2992921"/>
                </a:lnTo>
                <a:lnTo>
                  <a:pt x="5718554" y="3073121"/>
                </a:lnTo>
                <a:lnTo>
                  <a:pt x="5713684" y="3073121"/>
                </a:lnTo>
                <a:lnTo>
                  <a:pt x="5657932" y="2992921"/>
                </a:lnTo>
                <a:close/>
                <a:moveTo>
                  <a:pt x="5438799" y="2992921"/>
                </a:moveTo>
                <a:lnTo>
                  <a:pt x="5438799" y="3166041"/>
                </a:lnTo>
                <a:lnTo>
                  <a:pt x="5460066" y="3166041"/>
                </a:lnTo>
                <a:lnTo>
                  <a:pt x="5460066" y="3015480"/>
                </a:lnTo>
                <a:lnTo>
                  <a:pt x="5464042" y="3011505"/>
                </a:lnTo>
                <a:lnTo>
                  <a:pt x="5533310" y="3011505"/>
                </a:lnTo>
                <a:cubicBezTo>
                  <a:pt x="5543446" y="3011505"/>
                  <a:pt x="5555074" y="3012797"/>
                  <a:pt x="5564714" y="3022437"/>
                </a:cubicBezTo>
                <a:cubicBezTo>
                  <a:pt x="5570180" y="3028201"/>
                  <a:pt x="5573161" y="3035555"/>
                  <a:pt x="5573161" y="3043207"/>
                </a:cubicBezTo>
                <a:cubicBezTo>
                  <a:pt x="5573161" y="3061096"/>
                  <a:pt x="5558155" y="3075108"/>
                  <a:pt x="5539074" y="3075108"/>
                </a:cubicBezTo>
                <a:lnTo>
                  <a:pt x="5478551" y="3075108"/>
                </a:lnTo>
                <a:lnTo>
                  <a:pt x="5478551" y="3093692"/>
                </a:lnTo>
                <a:lnTo>
                  <a:pt x="5526353" y="3093692"/>
                </a:lnTo>
                <a:lnTo>
                  <a:pt x="5575844" y="3166041"/>
                </a:lnTo>
                <a:lnTo>
                  <a:pt x="5600093" y="3166041"/>
                </a:lnTo>
                <a:lnTo>
                  <a:pt x="5548614" y="3092202"/>
                </a:lnTo>
                <a:lnTo>
                  <a:pt x="5550005" y="3091904"/>
                </a:lnTo>
                <a:cubicBezTo>
                  <a:pt x="5552490" y="3091407"/>
                  <a:pt x="5553981" y="3091009"/>
                  <a:pt x="5554577" y="3090810"/>
                </a:cubicBezTo>
                <a:cubicBezTo>
                  <a:pt x="5579025" y="3084152"/>
                  <a:pt x="5594230" y="3065965"/>
                  <a:pt x="5594230" y="3043406"/>
                </a:cubicBezTo>
                <a:cubicBezTo>
                  <a:pt x="5594230" y="3030686"/>
                  <a:pt x="5589758" y="3019158"/>
                  <a:pt x="5581211" y="3010114"/>
                </a:cubicBezTo>
                <a:cubicBezTo>
                  <a:pt x="5570180" y="2998586"/>
                  <a:pt x="5554478" y="2992921"/>
                  <a:pt x="5533310" y="2992921"/>
                </a:cubicBezTo>
                <a:close/>
                <a:moveTo>
                  <a:pt x="5246697" y="2992921"/>
                </a:moveTo>
                <a:lnTo>
                  <a:pt x="5246697" y="3166041"/>
                </a:lnTo>
                <a:lnTo>
                  <a:pt x="5267964" y="3166041"/>
                </a:lnTo>
                <a:lnTo>
                  <a:pt x="5267964" y="3097568"/>
                </a:lnTo>
                <a:lnTo>
                  <a:pt x="5271940" y="3093593"/>
                </a:lnTo>
                <a:lnTo>
                  <a:pt x="5360686" y="3093593"/>
                </a:lnTo>
                <a:lnTo>
                  <a:pt x="5360686" y="3075009"/>
                </a:lnTo>
                <a:lnTo>
                  <a:pt x="5271940" y="3075009"/>
                </a:lnTo>
                <a:lnTo>
                  <a:pt x="5267964" y="3071034"/>
                </a:lnTo>
                <a:lnTo>
                  <a:pt x="5267964" y="3016971"/>
                </a:lnTo>
                <a:lnTo>
                  <a:pt x="5271940" y="3012996"/>
                </a:lnTo>
                <a:lnTo>
                  <a:pt x="5381655" y="3012996"/>
                </a:lnTo>
                <a:lnTo>
                  <a:pt x="5381655" y="2992921"/>
                </a:lnTo>
                <a:close/>
                <a:moveTo>
                  <a:pt x="5095341" y="2992921"/>
                </a:moveTo>
                <a:lnTo>
                  <a:pt x="5015638" y="3166041"/>
                </a:lnTo>
                <a:lnTo>
                  <a:pt x="5037502" y="3166041"/>
                </a:lnTo>
                <a:lnTo>
                  <a:pt x="5101900" y="3021543"/>
                </a:lnTo>
                <a:lnTo>
                  <a:pt x="5107763" y="3021543"/>
                </a:lnTo>
                <a:lnTo>
                  <a:pt x="5141254" y="3095481"/>
                </a:lnTo>
                <a:lnTo>
                  <a:pt x="5089279" y="3095481"/>
                </a:lnTo>
                <a:lnTo>
                  <a:pt x="5081030" y="3114065"/>
                </a:lnTo>
                <a:lnTo>
                  <a:pt x="5149404" y="3114065"/>
                </a:lnTo>
                <a:lnTo>
                  <a:pt x="5172360" y="3166041"/>
                </a:lnTo>
                <a:lnTo>
                  <a:pt x="5195516" y="3166041"/>
                </a:lnTo>
                <a:lnTo>
                  <a:pt x="5115913" y="2992921"/>
                </a:lnTo>
                <a:close/>
                <a:moveTo>
                  <a:pt x="4842120" y="2977716"/>
                </a:moveTo>
                <a:lnTo>
                  <a:pt x="4844008" y="2980001"/>
                </a:lnTo>
                <a:lnTo>
                  <a:pt x="4686888" y="3113569"/>
                </a:lnTo>
                <a:lnTo>
                  <a:pt x="4733299" y="3236800"/>
                </a:lnTo>
                <a:cubicBezTo>
                  <a:pt x="4691062" y="3234911"/>
                  <a:pt x="4649621" y="3216129"/>
                  <a:pt x="4620204" y="3181445"/>
                </a:cubicBezTo>
                <a:cubicBezTo>
                  <a:pt x="4590688" y="3146761"/>
                  <a:pt x="4578862" y="3102935"/>
                  <a:pt x="4583732" y="3060897"/>
                </a:cubicBezTo>
                <a:lnTo>
                  <a:pt x="4668901" y="3104425"/>
                </a:lnTo>
                <a:lnTo>
                  <a:pt x="4682714" y="3092699"/>
                </a:lnTo>
                <a:lnTo>
                  <a:pt x="4596353" y="3048574"/>
                </a:lnTo>
                <a:cubicBezTo>
                  <a:pt x="4596552" y="3047182"/>
                  <a:pt x="4596552" y="3047083"/>
                  <a:pt x="4596751" y="3045692"/>
                </a:cubicBezTo>
                <a:close/>
                <a:moveTo>
                  <a:pt x="4741734" y="2921293"/>
                </a:moveTo>
                <a:cubicBezTo>
                  <a:pt x="4778368" y="2921616"/>
                  <a:pt x="4814741" y="2934585"/>
                  <a:pt x="4843710" y="2959629"/>
                </a:cubicBezTo>
                <a:lnTo>
                  <a:pt x="4590589" y="3029692"/>
                </a:lnTo>
                <a:cubicBezTo>
                  <a:pt x="4599334" y="3002958"/>
                  <a:pt x="4615335" y="2978312"/>
                  <a:pt x="4638192" y="2958834"/>
                </a:cubicBezTo>
                <a:cubicBezTo>
                  <a:pt x="4668205" y="2933293"/>
                  <a:pt x="4705100" y="2920970"/>
                  <a:pt x="4741734" y="2921293"/>
                </a:cubicBezTo>
                <a:close/>
                <a:moveTo>
                  <a:pt x="4754628" y="2904709"/>
                </a:moveTo>
                <a:cubicBezTo>
                  <a:pt x="4709995" y="2901094"/>
                  <a:pt x="4663982" y="2914510"/>
                  <a:pt x="4627161" y="2945815"/>
                </a:cubicBezTo>
                <a:cubicBezTo>
                  <a:pt x="4553520" y="3008424"/>
                  <a:pt x="4544576" y="3118836"/>
                  <a:pt x="4607185" y="3192476"/>
                </a:cubicBezTo>
                <a:cubicBezTo>
                  <a:pt x="4669795" y="3266117"/>
                  <a:pt x="4780206" y="3275061"/>
                  <a:pt x="4853847" y="3212452"/>
                </a:cubicBezTo>
                <a:cubicBezTo>
                  <a:pt x="4927488" y="3149842"/>
                  <a:pt x="4936432" y="3039431"/>
                  <a:pt x="4873822" y="2965790"/>
                </a:cubicBezTo>
                <a:cubicBezTo>
                  <a:pt x="4842517" y="2928970"/>
                  <a:pt x="4799262" y="2908323"/>
                  <a:pt x="4754628" y="2904709"/>
                </a:cubicBezTo>
                <a:close/>
                <a:moveTo>
                  <a:pt x="0" y="0"/>
                </a:moveTo>
                <a:lnTo>
                  <a:pt x="6091003" y="0"/>
                </a:lnTo>
                <a:lnTo>
                  <a:pt x="6091003" y="3445460"/>
                </a:lnTo>
                <a:lnTo>
                  <a:pt x="0" y="3445460"/>
                </a:lnTo>
                <a:close/>
              </a:path>
            </a:pathLst>
          </a:custGeom>
          <a:solidFill>
            <a:schemeClr val="accent1"/>
          </a:solidFill>
        </p:spPr>
        <p:txBody>
          <a:bodyPr wrap="square">
            <a:noAutofit/>
          </a:bodyPr>
          <a:lstStyle>
            <a:lvl1pPr marL="0" indent="0">
              <a:buNone/>
              <a:defRPr sz="1000"/>
            </a:lvl1pPr>
          </a:lstStyle>
          <a:p>
            <a:r>
              <a:rPr lang="en-GB"/>
              <a:t>Click on icon to add an image </a:t>
            </a:r>
          </a:p>
        </p:txBody>
      </p:sp>
      <p:sp>
        <p:nvSpPr>
          <p:cNvPr id="12" name="Date Placeholder 3">
            <a:extLst>
              <a:ext uri="{FF2B5EF4-FFF2-40B4-BE49-F238E27FC236}">
                <a16:creationId xmlns:a16="http://schemas.microsoft.com/office/drawing/2014/main" id="{EBC4B409-7EC5-484A-B644-372338E06EE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F8AEFC27-FC71-405A-826D-168536C80D70}" type="datetime1">
              <a:rPr lang="en-GB" smtClean="0"/>
              <a:t>27/05/2021</a:t>
            </a:fld>
            <a:endParaRPr lang="en-GB"/>
          </a:p>
        </p:txBody>
      </p:sp>
      <p:sp>
        <p:nvSpPr>
          <p:cNvPr id="13" name="Footer Placeholder 4">
            <a:extLst>
              <a:ext uri="{FF2B5EF4-FFF2-40B4-BE49-F238E27FC236}">
                <a16:creationId xmlns:a16="http://schemas.microsoft.com/office/drawing/2014/main" id="{3DE47FA7-E504-004A-B551-02500F79980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5" name="Slide Number Placeholder 5">
            <a:extLst>
              <a:ext uri="{FF2B5EF4-FFF2-40B4-BE49-F238E27FC236}">
                <a16:creationId xmlns:a16="http://schemas.microsoft.com/office/drawing/2014/main" id="{C7B1E62A-EAE8-7049-A4EF-130D322A1C5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249245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text, 1 column &amp; small picture">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latshållare för bild 24">
            <a:extLst>
              <a:ext uri="{FF2B5EF4-FFF2-40B4-BE49-F238E27FC236}">
                <a16:creationId xmlns:a16="http://schemas.microsoft.com/office/drawing/2014/main" id="{D417C9D8-37F4-5048-9E81-638F51882020}"/>
              </a:ext>
            </a:extLst>
          </p:cNvPr>
          <p:cNvSpPr>
            <a:spLocks noGrp="1"/>
          </p:cNvSpPr>
          <p:nvPr>
            <p:ph type="pic" sz="quarter" idx="21" hasCustomPrompt="1"/>
          </p:nvPr>
        </p:nvSpPr>
        <p:spPr>
          <a:xfrm>
            <a:off x="9138900" y="2"/>
            <a:ext cx="3053100" cy="6857999"/>
          </a:xfrm>
          <a:custGeom>
            <a:avLst/>
            <a:gdLst>
              <a:gd name="connsiteX0" fmla="*/ 1837211 w 3053100"/>
              <a:gd name="connsiteY0" fmla="*/ 6427327 h 6857999"/>
              <a:gd name="connsiteX1" fmla="*/ 1804913 w 3053100"/>
              <a:gd name="connsiteY1" fmla="*/ 6630261 h 6857999"/>
              <a:gd name="connsiteX2" fmla="*/ 1727297 w 3053100"/>
              <a:gd name="connsiteY2" fmla="*/ 6665839 h 6857999"/>
              <a:gd name="connsiteX3" fmla="*/ 1817136 w 3053100"/>
              <a:gd name="connsiteY3" fmla="*/ 6423848 h 6857999"/>
              <a:gd name="connsiteX4" fmla="*/ 1819025 w 3053100"/>
              <a:gd name="connsiteY4" fmla="*/ 6426134 h 6857999"/>
              <a:gd name="connsiteX5" fmla="*/ 1712489 w 3053100"/>
              <a:gd name="connsiteY5" fmla="*/ 6657292 h 6857999"/>
              <a:gd name="connsiteX6" fmla="*/ 1709607 w 3053100"/>
              <a:gd name="connsiteY6" fmla="*/ 6657193 h 6857999"/>
              <a:gd name="connsiteX7" fmla="*/ 1669060 w 3053100"/>
              <a:gd name="connsiteY7" fmla="*/ 6549664 h 6857999"/>
              <a:gd name="connsiteX8" fmla="*/ 2595681 w 3053100"/>
              <a:gd name="connsiteY8" fmla="*/ 6423749 h 6857999"/>
              <a:gd name="connsiteX9" fmla="*/ 2667533 w 3053100"/>
              <a:gd name="connsiteY9" fmla="*/ 6526111 h 6857999"/>
              <a:gd name="connsiteX10" fmla="*/ 2667533 w 3053100"/>
              <a:gd name="connsiteY10" fmla="*/ 6596869 h 6857999"/>
              <a:gd name="connsiteX11" fmla="*/ 2688701 w 3053100"/>
              <a:gd name="connsiteY11" fmla="*/ 6596869 h 6857999"/>
              <a:gd name="connsiteX12" fmla="*/ 2688701 w 3053100"/>
              <a:gd name="connsiteY12" fmla="*/ 6526111 h 6857999"/>
              <a:gd name="connsiteX13" fmla="*/ 2760552 w 3053100"/>
              <a:gd name="connsiteY13" fmla="*/ 6423749 h 6857999"/>
              <a:gd name="connsiteX14" fmla="*/ 2736204 w 3053100"/>
              <a:gd name="connsiteY14" fmla="*/ 6423749 h 6857999"/>
              <a:gd name="connsiteX15" fmla="*/ 2680651 w 3053100"/>
              <a:gd name="connsiteY15" fmla="*/ 6503949 h 6857999"/>
              <a:gd name="connsiteX16" fmla="*/ 2675781 w 3053100"/>
              <a:gd name="connsiteY16" fmla="*/ 6503949 h 6857999"/>
              <a:gd name="connsiteX17" fmla="*/ 2620029 w 3053100"/>
              <a:gd name="connsiteY17" fmla="*/ 6423749 h 6857999"/>
              <a:gd name="connsiteX18" fmla="*/ 2400896 w 3053100"/>
              <a:gd name="connsiteY18" fmla="*/ 6423749 h 6857999"/>
              <a:gd name="connsiteX19" fmla="*/ 2400896 w 3053100"/>
              <a:gd name="connsiteY19" fmla="*/ 6596869 h 6857999"/>
              <a:gd name="connsiteX20" fmla="*/ 2422163 w 3053100"/>
              <a:gd name="connsiteY20" fmla="*/ 6596869 h 6857999"/>
              <a:gd name="connsiteX21" fmla="*/ 2422163 w 3053100"/>
              <a:gd name="connsiteY21" fmla="*/ 6446308 h 6857999"/>
              <a:gd name="connsiteX22" fmla="*/ 2426139 w 3053100"/>
              <a:gd name="connsiteY22" fmla="*/ 6442333 h 6857999"/>
              <a:gd name="connsiteX23" fmla="*/ 2495407 w 3053100"/>
              <a:gd name="connsiteY23" fmla="*/ 6442333 h 6857999"/>
              <a:gd name="connsiteX24" fmla="*/ 2526811 w 3053100"/>
              <a:gd name="connsiteY24" fmla="*/ 6453265 h 6857999"/>
              <a:gd name="connsiteX25" fmla="*/ 2535258 w 3053100"/>
              <a:gd name="connsiteY25" fmla="*/ 6474035 h 6857999"/>
              <a:gd name="connsiteX26" fmla="*/ 2501171 w 3053100"/>
              <a:gd name="connsiteY26" fmla="*/ 6505936 h 6857999"/>
              <a:gd name="connsiteX27" fmla="*/ 2440648 w 3053100"/>
              <a:gd name="connsiteY27" fmla="*/ 6505936 h 6857999"/>
              <a:gd name="connsiteX28" fmla="*/ 2440648 w 3053100"/>
              <a:gd name="connsiteY28" fmla="*/ 6524520 h 6857999"/>
              <a:gd name="connsiteX29" fmla="*/ 2488450 w 3053100"/>
              <a:gd name="connsiteY29" fmla="*/ 6524520 h 6857999"/>
              <a:gd name="connsiteX30" fmla="*/ 2537941 w 3053100"/>
              <a:gd name="connsiteY30" fmla="*/ 6596869 h 6857999"/>
              <a:gd name="connsiteX31" fmla="*/ 2562190 w 3053100"/>
              <a:gd name="connsiteY31" fmla="*/ 6596869 h 6857999"/>
              <a:gd name="connsiteX32" fmla="*/ 2510711 w 3053100"/>
              <a:gd name="connsiteY32" fmla="*/ 6523030 h 6857999"/>
              <a:gd name="connsiteX33" fmla="*/ 2512102 w 3053100"/>
              <a:gd name="connsiteY33" fmla="*/ 6522732 h 6857999"/>
              <a:gd name="connsiteX34" fmla="*/ 2516674 w 3053100"/>
              <a:gd name="connsiteY34" fmla="*/ 6521638 h 6857999"/>
              <a:gd name="connsiteX35" fmla="*/ 2556327 w 3053100"/>
              <a:gd name="connsiteY35" fmla="*/ 6474234 h 6857999"/>
              <a:gd name="connsiteX36" fmla="*/ 2543308 w 3053100"/>
              <a:gd name="connsiteY36" fmla="*/ 6440942 h 6857999"/>
              <a:gd name="connsiteX37" fmla="*/ 2495407 w 3053100"/>
              <a:gd name="connsiteY37" fmla="*/ 6423749 h 6857999"/>
              <a:gd name="connsiteX38" fmla="*/ 2208794 w 3053100"/>
              <a:gd name="connsiteY38" fmla="*/ 6423749 h 6857999"/>
              <a:gd name="connsiteX39" fmla="*/ 2208794 w 3053100"/>
              <a:gd name="connsiteY39" fmla="*/ 6596869 h 6857999"/>
              <a:gd name="connsiteX40" fmla="*/ 2230061 w 3053100"/>
              <a:gd name="connsiteY40" fmla="*/ 6596869 h 6857999"/>
              <a:gd name="connsiteX41" fmla="*/ 2230061 w 3053100"/>
              <a:gd name="connsiteY41" fmla="*/ 6528396 h 6857999"/>
              <a:gd name="connsiteX42" fmla="*/ 2234037 w 3053100"/>
              <a:gd name="connsiteY42" fmla="*/ 6524421 h 6857999"/>
              <a:gd name="connsiteX43" fmla="*/ 2322783 w 3053100"/>
              <a:gd name="connsiteY43" fmla="*/ 6524421 h 6857999"/>
              <a:gd name="connsiteX44" fmla="*/ 2322783 w 3053100"/>
              <a:gd name="connsiteY44" fmla="*/ 6505837 h 6857999"/>
              <a:gd name="connsiteX45" fmla="*/ 2234037 w 3053100"/>
              <a:gd name="connsiteY45" fmla="*/ 6505837 h 6857999"/>
              <a:gd name="connsiteX46" fmla="*/ 2230061 w 3053100"/>
              <a:gd name="connsiteY46" fmla="*/ 6501862 h 6857999"/>
              <a:gd name="connsiteX47" fmla="*/ 2230061 w 3053100"/>
              <a:gd name="connsiteY47" fmla="*/ 6447799 h 6857999"/>
              <a:gd name="connsiteX48" fmla="*/ 2234037 w 3053100"/>
              <a:gd name="connsiteY48" fmla="*/ 6443824 h 6857999"/>
              <a:gd name="connsiteX49" fmla="*/ 2343752 w 3053100"/>
              <a:gd name="connsiteY49" fmla="*/ 6443824 h 6857999"/>
              <a:gd name="connsiteX50" fmla="*/ 2343752 w 3053100"/>
              <a:gd name="connsiteY50" fmla="*/ 6423749 h 6857999"/>
              <a:gd name="connsiteX51" fmla="*/ 2057438 w 3053100"/>
              <a:gd name="connsiteY51" fmla="*/ 6423749 h 6857999"/>
              <a:gd name="connsiteX52" fmla="*/ 1977735 w 3053100"/>
              <a:gd name="connsiteY52" fmla="*/ 6596869 h 6857999"/>
              <a:gd name="connsiteX53" fmla="*/ 1999599 w 3053100"/>
              <a:gd name="connsiteY53" fmla="*/ 6596869 h 6857999"/>
              <a:gd name="connsiteX54" fmla="*/ 2063997 w 3053100"/>
              <a:gd name="connsiteY54" fmla="*/ 6452371 h 6857999"/>
              <a:gd name="connsiteX55" fmla="*/ 2069860 w 3053100"/>
              <a:gd name="connsiteY55" fmla="*/ 6452371 h 6857999"/>
              <a:gd name="connsiteX56" fmla="*/ 2103351 w 3053100"/>
              <a:gd name="connsiteY56" fmla="*/ 6526309 h 6857999"/>
              <a:gd name="connsiteX57" fmla="*/ 2051376 w 3053100"/>
              <a:gd name="connsiteY57" fmla="*/ 6526309 h 6857999"/>
              <a:gd name="connsiteX58" fmla="*/ 2043127 w 3053100"/>
              <a:gd name="connsiteY58" fmla="*/ 6544893 h 6857999"/>
              <a:gd name="connsiteX59" fmla="*/ 2111501 w 3053100"/>
              <a:gd name="connsiteY59" fmla="*/ 6544893 h 6857999"/>
              <a:gd name="connsiteX60" fmla="*/ 2134457 w 3053100"/>
              <a:gd name="connsiteY60" fmla="*/ 6596869 h 6857999"/>
              <a:gd name="connsiteX61" fmla="*/ 2157613 w 3053100"/>
              <a:gd name="connsiteY61" fmla="*/ 6596869 h 6857999"/>
              <a:gd name="connsiteX62" fmla="*/ 2078010 w 3053100"/>
              <a:gd name="connsiteY62" fmla="*/ 6423749 h 6857999"/>
              <a:gd name="connsiteX63" fmla="*/ 1804217 w 3053100"/>
              <a:gd name="connsiteY63" fmla="*/ 6408544 h 6857999"/>
              <a:gd name="connsiteX64" fmla="*/ 1806105 w 3053100"/>
              <a:gd name="connsiteY64" fmla="*/ 6410829 h 6857999"/>
              <a:gd name="connsiteX65" fmla="*/ 1648985 w 3053100"/>
              <a:gd name="connsiteY65" fmla="*/ 6544397 h 6857999"/>
              <a:gd name="connsiteX66" fmla="*/ 1695396 w 3053100"/>
              <a:gd name="connsiteY66" fmla="*/ 6667628 h 6857999"/>
              <a:gd name="connsiteX67" fmla="*/ 1582301 w 3053100"/>
              <a:gd name="connsiteY67" fmla="*/ 6612273 h 6857999"/>
              <a:gd name="connsiteX68" fmla="*/ 1545829 w 3053100"/>
              <a:gd name="connsiteY68" fmla="*/ 6491725 h 6857999"/>
              <a:gd name="connsiteX69" fmla="*/ 1630998 w 3053100"/>
              <a:gd name="connsiteY69" fmla="*/ 6535253 h 6857999"/>
              <a:gd name="connsiteX70" fmla="*/ 1644811 w 3053100"/>
              <a:gd name="connsiteY70" fmla="*/ 6523527 h 6857999"/>
              <a:gd name="connsiteX71" fmla="*/ 1558450 w 3053100"/>
              <a:gd name="connsiteY71" fmla="*/ 6479402 h 6857999"/>
              <a:gd name="connsiteX72" fmla="*/ 1558848 w 3053100"/>
              <a:gd name="connsiteY72" fmla="*/ 6476520 h 6857999"/>
              <a:gd name="connsiteX73" fmla="*/ 1703831 w 3053100"/>
              <a:gd name="connsiteY73" fmla="*/ 6352121 h 6857999"/>
              <a:gd name="connsiteX74" fmla="*/ 1805807 w 3053100"/>
              <a:gd name="connsiteY74" fmla="*/ 6390457 h 6857999"/>
              <a:gd name="connsiteX75" fmla="*/ 1552686 w 3053100"/>
              <a:gd name="connsiteY75" fmla="*/ 6460520 h 6857999"/>
              <a:gd name="connsiteX76" fmla="*/ 1600289 w 3053100"/>
              <a:gd name="connsiteY76" fmla="*/ 6389662 h 6857999"/>
              <a:gd name="connsiteX77" fmla="*/ 1703831 w 3053100"/>
              <a:gd name="connsiteY77" fmla="*/ 6352121 h 6857999"/>
              <a:gd name="connsiteX78" fmla="*/ 1716726 w 3053100"/>
              <a:gd name="connsiteY78" fmla="*/ 6335537 h 6857999"/>
              <a:gd name="connsiteX79" fmla="*/ 1589258 w 3053100"/>
              <a:gd name="connsiteY79" fmla="*/ 6376643 h 6857999"/>
              <a:gd name="connsiteX80" fmla="*/ 1569282 w 3053100"/>
              <a:gd name="connsiteY80" fmla="*/ 6623304 h 6857999"/>
              <a:gd name="connsiteX81" fmla="*/ 1815944 w 3053100"/>
              <a:gd name="connsiteY81" fmla="*/ 6643280 h 6857999"/>
              <a:gd name="connsiteX82" fmla="*/ 1835919 w 3053100"/>
              <a:gd name="connsiteY82" fmla="*/ 6396618 h 6857999"/>
              <a:gd name="connsiteX83" fmla="*/ 1716726 w 3053100"/>
              <a:gd name="connsiteY83" fmla="*/ 6335537 h 6857999"/>
              <a:gd name="connsiteX84" fmla="*/ 0 w 3053100"/>
              <a:gd name="connsiteY84" fmla="*/ 0 h 6857999"/>
              <a:gd name="connsiteX85" fmla="*/ 3053100 w 3053100"/>
              <a:gd name="connsiteY85" fmla="*/ 0 h 6857999"/>
              <a:gd name="connsiteX86" fmla="*/ 3053100 w 3053100"/>
              <a:gd name="connsiteY86" fmla="*/ 6857999 h 6857999"/>
              <a:gd name="connsiteX87" fmla="*/ 0 w 3053100"/>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53100" h="6857999">
                <a:moveTo>
                  <a:pt x="1837211" y="6427327"/>
                </a:moveTo>
                <a:cubicBezTo>
                  <a:pt x="1877261" y="6492520"/>
                  <a:pt x="1864938" y="6579279"/>
                  <a:pt x="1804913" y="6630261"/>
                </a:cubicBezTo>
                <a:cubicBezTo>
                  <a:pt x="1781956" y="6649739"/>
                  <a:pt x="1755024" y="6661566"/>
                  <a:pt x="1727297" y="6665839"/>
                </a:cubicBezTo>
                <a:close/>
                <a:moveTo>
                  <a:pt x="1817136" y="6423848"/>
                </a:moveTo>
                <a:lnTo>
                  <a:pt x="1819025" y="6426134"/>
                </a:lnTo>
                <a:lnTo>
                  <a:pt x="1712489" y="6657292"/>
                </a:lnTo>
                <a:cubicBezTo>
                  <a:pt x="1711098" y="6657193"/>
                  <a:pt x="1710999" y="6657193"/>
                  <a:pt x="1709607" y="6657193"/>
                </a:cubicBezTo>
                <a:lnTo>
                  <a:pt x="1669060" y="6549664"/>
                </a:lnTo>
                <a:close/>
                <a:moveTo>
                  <a:pt x="2595681" y="6423749"/>
                </a:moveTo>
                <a:lnTo>
                  <a:pt x="2667533" y="6526111"/>
                </a:lnTo>
                <a:lnTo>
                  <a:pt x="2667533" y="6596869"/>
                </a:lnTo>
                <a:lnTo>
                  <a:pt x="2688701" y="6596869"/>
                </a:lnTo>
                <a:lnTo>
                  <a:pt x="2688701" y="6526111"/>
                </a:lnTo>
                <a:lnTo>
                  <a:pt x="2760552" y="6423749"/>
                </a:lnTo>
                <a:lnTo>
                  <a:pt x="2736204" y="6423749"/>
                </a:lnTo>
                <a:lnTo>
                  <a:pt x="2680651" y="6503949"/>
                </a:lnTo>
                <a:lnTo>
                  <a:pt x="2675781" y="6503949"/>
                </a:lnTo>
                <a:lnTo>
                  <a:pt x="2620029" y="6423749"/>
                </a:lnTo>
                <a:close/>
                <a:moveTo>
                  <a:pt x="2400896" y="6423749"/>
                </a:moveTo>
                <a:lnTo>
                  <a:pt x="2400896" y="6596869"/>
                </a:lnTo>
                <a:lnTo>
                  <a:pt x="2422163" y="6596869"/>
                </a:lnTo>
                <a:lnTo>
                  <a:pt x="2422163" y="6446308"/>
                </a:lnTo>
                <a:lnTo>
                  <a:pt x="2426139" y="6442333"/>
                </a:lnTo>
                <a:lnTo>
                  <a:pt x="2495407" y="6442333"/>
                </a:lnTo>
                <a:cubicBezTo>
                  <a:pt x="2505543" y="6442333"/>
                  <a:pt x="2517171" y="6443625"/>
                  <a:pt x="2526811" y="6453265"/>
                </a:cubicBezTo>
                <a:cubicBezTo>
                  <a:pt x="2532277" y="6459029"/>
                  <a:pt x="2535258" y="6466383"/>
                  <a:pt x="2535258" y="6474035"/>
                </a:cubicBezTo>
                <a:cubicBezTo>
                  <a:pt x="2535258" y="6491924"/>
                  <a:pt x="2520252" y="6505936"/>
                  <a:pt x="2501171" y="6505936"/>
                </a:cubicBezTo>
                <a:lnTo>
                  <a:pt x="2440648" y="6505936"/>
                </a:lnTo>
                <a:lnTo>
                  <a:pt x="2440648" y="6524520"/>
                </a:lnTo>
                <a:lnTo>
                  <a:pt x="2488450" y="6524520"/>
                </a:lnTo>
                <a:lnTo>
                  <a:pt x="2537941" y="6596869"/>
                </a:lnTo>
                <a:lnTo>
                  <a:pt x="2562190" y="6596869"/>
                </a:lnTo>
                <a:lnTo>
                  <a:pt x="2510711" y="6523030"/>
                </a:lnTo>
                <a:lnTo>
                  <a:pt x="2512102" y="6522732"/>
                </a:lnTo>
                <a:cubicBezTo>
                  <a:pt x="2514587" y="6522235"/>
                  <a:pt x="2516078" y="6521837"/>
                  <a:pt x="2516674" y="6521638"/>
                </a:cubicBezTo>
                <a:cubicBezTo>
                  <a:pt x="2541122" y="6514980"/>
                  <a:pt x="2556327" y="6496793"/>
                  <a:pt x="2556327" y="6474234"/>
                </a:cubicBezTo>
                <a:cubicBezTo>
                  <a:pt x="2556327" y="6461514"/>
                  <a:pt x="2551855" y="6449986"/>
                  <a:pt x="2543308" y="6440942"/>
                </a:cubicBezTo>
                <a:cubicBezTo>
                  <a:pt x="2532277" y="6429414"/>
                  <a:pt x="2516575" y="6423749"/>
                  <a:pt x="2495407" y="6423749"/>
                </a:cubicBezTo>
                <a:close/>
                <a:moveTo>
                  <a:pt x="2208794" y="6423749"/>
                </a:moveTo>
                <a:lnTo>
                  <a:pt x="2208794" y="6596869"/>
                </a:lnTo>
                <a:lnTo>
                  <a:pt x="2230061" y="6596869"/>
                </a:lnTo>
                <a:lnTo>
                  <a:pt x="2230061" y="6528396"/>
                </a:lnTo>
                <a:lnTo>
                  <a:pt x="2234037" y="6524421"/>
                </a:lnTo>
                <a:lnTo>
                  <a:pt x="2322783" y="6524421"/>
                </a:lnTo>
                <a:lnTo>
                  <a:pt x="2322783" y="6505837"/>
                </a:lnTo>
                <a:lnTo>
                  <a:pt x="2234037" y="6505837"/>
                </a:lnTo>
                <a:lnTo>
                  <a:pt x="2230061" y="6501862"/>
                </a:lnTo>
                <a:lnTo>
                  <a:pt x="2230061" y="6447799"/>
                </a:lnTo>
                <a:lnTo>
                  <a:pt x="2234037" y="6443824"/>
                </a:lnTo>
                <a:lnTo>
                  <a:pt x="2343752" y="6443824"/>
                </a:lnTo>
                <a:lnTo>
                  <a:pt x="2343752" y="6423749"/>
                </a:lnTo>
                <a:close/>
                <a:moveTo>
                  <a:pt x="2057438" y="6423749"/>
                </a:moveTo>
                <a:lnTo>
                  <a:pt x="1977735" y="6596869"/>
                </a:lnTo>
                <a:lnTo>
                  <a:pt x="1999599" y="6596869"/>
                </a:lnTo>
                <a:lnTo>
                  <a:pt x="2063997" y="6452371"/>
                </a:lnTo>
                <a:lnTo>
                  <a:pt x="2069860" y="6452371"/>
                </a:lnTo>
                <a:lnTo>
                  <a:pt x="2103351" y="6526309"/>
                </a:lnTo>
                <a:lnTo>
                  <a:pt x="2051376" y="6526309"/>
                </a:lnTo>
                <a:lnTo>
                  <a:pt x="2043127" y="6544893"/>
                </a:lnTo>
                <a:lnTo>
                  <a:pt x="2111501" y="6544893"/>
                </a:lnTo>
                <a:lnTo>
                  <a:pt x="2134457" y="6596869"/>
                </a:lnTo>
                <a:lnTo>
                  <a:pt x="2157613" y="6596869"/>
                </a:lnTo>
                <a:lnTo>
                  <a:pt x="2078010" y="6423749"/>
                </a:lnTo>
                <a:close/>
                <a:moveTo>
                  <a:pt x="1804217" y="6408544"/>
                </a:moveTo>
                <a:lnTo>
                  <a:pt x="1806105" y="6410829"/>
                </a:lnTo>
                <a:lnTo>
                  <a:pt x="1648985" y="6544397"/>
                </a:lnTo>
                <a:lnTo>
                  <a:pt x="1695396" y="6667628"/>
                </a:lnTo>
                <a:cubicBezTo>
                  <a:pt x="1653159" y="6665739"/>
                  <a:pt x="1611718" y="6646957"/>
                  <a:pt x="1582301" y="6612273"/>
                </a:cubicBezTo>
                <a:cubicBezTo>
                  <a:pt x="1552785" y="6577589"/>
                  <a:pt x="1540959" y="6533763"/>
                  <a:pt x="1545829" y="6491725"/>
                </a:cubicBezTo>
                <a:lnTo>
                  <a:pt x="1630998" y="6535253"/>
                </a:lnTo>
                <a:lnTo>
                  <a:pt x="1644811" y="6523527"/>
                </a:lnTo>
                <a:lnTo>
                  <a:pt x="1558450" y="6479402"/>
                </a:lnTo>
                <a:cubicBezTo>
                  <a:pt x="1558649" y="6478010"/>
                  <a:pt x="1558649" y="6477911"/>
                  <a:pt x="1558848" y="6476520"/>
                </a:cubicBezTo>
                <a:close/>
                <a:moveTo>
                  <a:pt x="1703831" y="6352121"/>
                </a:moveTo>
                <a:cubicBezTo>
                  <a:pt x="1740465" y="6352444"/>
                  <a:pt x="1776838" y="6365413"/>
                  <a:pt x="1805807" y="6390457"/>
                </a:cubicBezTo>
                <a:lnTo>
                  <a:pt x="1552686" y="6460520"/>
                </a:lnTo>
                <a:cubicBezTo>
                  <a:pt x="1561431" y="6433786"/>
                  <a:pt x="1577432" y="6409140"/>
                  <a:pt x="1600289" y="6389662"/>
                </a:cubicBezTo>
                <a:cubicBezTo>
                  <a:pt x="1630302" y="6364121"/>
                  <a:pt x="1667197" y="6351798"/>
                  <a:pt x="1703831" y="6352121"/>
                </a:cubicBezTo>
                <a:close/>
                <a:moveTo>
                  <a:pt x="1716726" y="6335537"/>
                </a:moveTo>
                <a:cubicBezTo>
                  <a:pt x="1672092" y="6331922"/>
                  <a:pt x="1626079" y="6345338"/>
                  <a:pt x="1589258" y="6376643"/>
                </a:cubicBezTo>
                <a:cubicBezTo>
                  <a:pt x="1515617" y="6439252"/>
                  <a:pt x="1506673" y="6549664"/>
                  <a:pt x="1569282" y="6623304"/>
                </a:cubicBezTo>
                <a:cubicBezTo>
                  <a:pt x="1631892" y="6696945"/>
                  <a:pt x="1742303" y="6705889"/>
                  <a:pt x="1815944" y="6643280"/>
                </a:cubicBezTo>
                <a:cubicBezTo>
                  <a:pt x="1889585" y="6580670"/>
                  <a:pt x="1898529" y="6470259"/>
                  <a:pt x="1835919" y="6396618"/>
                </a:cubicBezTo>
                <a:cubicBezTo>
                  <a:pt x="1804615" y="6359798"/>
                  <a:pt x="1761360" y="6339151"/>
                  <a:pt x="1716726" y="6335537"/>
                </a:cubicBezTo>
                <a:close/>
                <a:moveTo>
                  <a:pt x="0" y="0"/>
                </a:moveTo>
                <a:lnTo>
                  <a:pt x="3053100" y="0"/>
                </a:lnTo>
                <a:lnTo>
                  <a:pt x="3053100"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6" cy="1081088"/>
          </a:xfrm>
          <a:prstGeom prst="rect">
            <a:avLst/>
          </a:prstGeom>
        </p:spPr>
        <p:txBody>
          <a:bodyPr/>
          <a:lstStyle>
            <a:lvl1pPr>
              <a:defRPr/>
            </a:lvl1pPr>
          </a:lstStyle>
          <a:p>
            <a:r>
              <a:rPr lang="en-GB"/>
              <a:t>Click to add a headline of maximum two lines </a:t>
            </a:r>
          </a:p>
        </p:txBody>
      </p:sp>
      <p:sp>
        <p:nvSpPr>
          <p:cNvPr id="18" name="Text Placeholder 6">
            <a:extLst>
              <a:ext uri="{FF2B5EF4-FFF2-40B4-BE49-F238E27FC236}">
                <a16:creationId xmlns:a16="http://schemas.microsoft.com/office/drawing/2014/main" id="{F14879B7-B2B8-9F48-B351-AC765554A00C}"/>
              </a:ext>
            </a:extLst>
          </p:cNvPr>
          <p:cNvSpPr>
            <a:spLocks noGrp="1"/>
          </p:cNvSpPr>
          <p:nvPr>
            <p:ph type="body" sz="quarter" idx="17" hasCustomPrompt="1"/>
          </p:nvPr>
        </p:nvSpPr>
        <p:spPr>
          <a:xfrm>
            <a:off x="5850352" y="3439568"/>
            <a:ext cx="227647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20" name="textruta 5">
            <a:extLst>
              <a:ext uri="{FF2B5EF4-FFF2-40B4-BE49-F238E27FC236}">
                <a16:creationId xmlns:a16="http://schemas.microsoft.com/office/drawing/2014/main" id="{DB8436AE-1B99-7E43-A882-671B7BCAE64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21" name="Platshållare för text 17">
            <a:extLst>
              <a:ext uri="{FF2B5EF4-FFF2-40B4-BE49-F238E27FC236}">
                <a16:creationId xmlns:a16="http://schemas.microsoft.com/office/drawing/2014/main" id="{9681B394-3754-194C-AE3E-B1010955E31D}"/>
              </a:ext>
            </a:extLst>
          </p:cNvPr>
          <p:cNvSpPr>
            <a:spLocks noGrp="1"/>
          </p:cNvSpPr>
          <p:nvPr>
            <p:ph type="body" sz="quarter" idx="16" hasCustomPrompt="1"/>
          </p:nvPr>
        </p:nvSpPr>
        <p:spPr>
          <a:xfrm>
            <a:off x="765175" y="2533650"/>
            <a:ext cx="4570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2" name="Platshållare för text 7">
            <a:extLst>
              <a:ext uri="{FF2B5EF4-FFF2-40B4-BE49-F238E27FC236}">
                <a16:creationId xmlns:a16="http://schemas.microsoft.com/office/drawing/2014/main" id="{0ABC6C84-A2D2-6249-BEC4-0F5D1FC6820A}"/>
              </a:ext>
            </a:extLst>
          </p:cNvPr>
          <p:cNvSpPr>
            <a:spLocks noGrp="1"/>
          </p:cNvSpPr>
          <p:nvPr>
            <p:ph type="body" sz="quarter" idx="20" hasCustomPrompt="1"/>
          </p:nvPr>
        </p:nvSpPr>
        <p:spPr>
          <a:xfrm>
            <a:off x="5850352" y="3915657"/>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p>
        </p:txBody>
      </p:sp>
      <p:sp>
        <p:nvSpPr>
          <p:cNvPr id="13" name="Date Placeholder 3">
            <a:extLst>
              <a:ext uri="{FF2B5EF4-FFF2-40B4-BE49-F238E27FC236}">
                <a16:creationId xmlns:a16="http://schemas.microsoft.com/office/drawing/2014/main" id="{DB0BDC4C-BA1A-0842-804E-D9C28D21233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B82E4C9C-7190-4F4D-828F-B4F0B6A745B9}" type="datetime1">
              <a:rPr lang="en-GB" smtClean="0"/>
              <a:t>27/05/2021</a:t>
            </a:fld>
            <a:endParaRPr lang="en-GB"/>
          </a:p>
        </p:txBody>
      </p:sp>
      <p:sp>
        <p:nvSpPr>
          <p:cNvPr id="15" name="Footer Placeholder 4">
            <a:extLst>
              <a:ext uri="{FF2B5EF4-FFF2-40B4-BE49-F238E27FC236}">
                <a16:creationId xmlns:a16="http://schemas.microsoft.com/office/drawing/2014/main" id="{1CA08B84-78F0-0044-9227-710ACA7CDE0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6" name="Slide Number Placeholder 5">
            <a:extLst>
              <a:ext uri="{FF2B5EF4-FFF2-40B4-BE49-F238E27FC236}">
                <a16:creationId xmlns:a16="http://schemas.microsoft.com/office/drawing/2014/main" id="{A75784A6-D942-074D-A5F9-691F49F21EB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4149370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2 text areas  &amp; small picture">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7" cy="1081088"/>
          </a:xfrm>
          <a:prstGeom prst="rect">
            <a:avLst/>
          </a:prstGeom>
        </p:spPr>
        <p:txBody>
          <a:bodyPr/>
          <a:lstStyle/>
          <a:p>
            <a:r>
              <a:rPr lang="en-GB"/>
              <a:t>Click to add a headline of maximum two lines </a:t>
            </a:r>
          </a:p>
        </p:txBody>
      </p:sp>
      <p:sp>
        <p:nvSpPr>
          <p:cNvPr id="16" name="textruta 5">
            <a:extLst>
              <a:ext uri="{FF2B5EF4-FFF2-40B4-BE49-F238E27FC236}">
                <a16:creationId xmlns:a16="http://schemas.microsoft.com/office/drawing/2014/main" id="{5F109DBB-A809-6842-88FF-19704BD6D676}"/>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20" name="Platshållare för text 17">
            <a:extLst>
              <a:ext uri="{FF2B5EF4-FFF2-40B4-BE49-F238E27FC236}">
                <a16:creationId xmlns:a16="http://schemas.microsoft.com/office/drawing/2014/main" id="{EC7DB474-9261-E249-B1A5-4FFF8E2BEC27}"/>
              </a:ext>
            </a:extLst>
          </p:cNvPr>
          <p:cNvSpPr>
            <a:spLocks noGrp="1"/>
          </p:cNvSpPr>
          <p:nvPr>
            <p:ph type="body" sz="quarter" idx="16" hasCustomPrompt="1"/>
          </p:nvPr>
        </p:nvSpPr>
        <p:spPr>
          <a:xfrm>
            <a:off x="766800" y="2533650"/>
            <a:ext cx="35494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1" name="Platshållare för text 17">
            <a:extLst>
              <a:ext uri="{FF2B5EF4-FFF2-40B4-BE49-F238E27FC236}">
                <a16:creationId xmlns:a16="http://schemas.microsoft.com/office/drawing/2014/main" id="{F4B98AE7-41C5-7D44-98D0-D57405F4324D}"/>
              </a:ext>
            </a:extLst>
          </p:cNvPr>
          <p:cNvSpPr>
            <a:spLocks noGrp="1"/>
          </p:cNvSpPr>
          <p:nvPr>
            <p:ph type="body" sz="quarter" idx="17" hasCustomPrompt="1"/>
          </p:nvPr>
        </p:nvSpPr>
        <p:spPr>
          <a:xfrm>
            <a:off x="4826912" y="2533650"/>
            <a:ext cx="3552590"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3" name="Platshållare för bild 22">
            <a:extLst>
              <a:ext uri="{FF2B5EF4-FFF2-40B4-BE49-F238E27FC236}">
                <a16:creationId xmlns:a16="http://schemas.microsoft.com/office/drawing/2014/main" id="{75D652F1-31D6-4341-BBB0-2F5A13199C32}"/>
              </a:ext>
            </a:extLst>
          </p:cNvPr>
          <p:cNvSpPr>
            <a:spLocks noGrp="1"/>
          </p:cNvSpPr>
          <p:nvPr>
            <p:ph type="pic" sz="quarter" idx="21" hasCustomPrompt="1"/>
          </p:nvPr>
        </p:nvSpPr>
        <p:spPr>
          <a:xfrm>
            <a:off x="9138900" y="2"/>
            <a:ext cx="3053100" cy="6857999"/>
          </a:xfrm>
          <a:custGeom>
            <a:avLst/>
            <a:gdLst>
              <a:gd name="connsiteX0" fmla="*/ 1837211 w 3053100"/>
              <a:gd name="connsiteY0" fmla="*/ 6427327 h 6857999"/>
              <a:gd name="connsiteX1" fmla="*/ 1804913 w 3053100"/>
              <a:gd name="connsiteY1" fmla="*/ 6630261 h 6857999"/>
              <a:gd name="connsiteX2" fmla="*/ 1727297 w 3053100"/>
              <a:gd name="connsiteY2" fmla="*/ 6665839 h 6857999"/>
              <a:gd name="connsiteX3" fmla="*/ 1817136 w 3053100"/>
              <a:gd name="connsiteY3" fmla="*/ 6423848 h 6857999"/>
              <a:gd name="connsiteX4" fmla="*/ 1819025 w 3053100"/>
              <a:gd name="connsiteY4" fmla="*/ 6426134 h 6857999"/>
              <a:gd name="connsiteX5" fmla="*/ 1712489 w 3053100"/>
              <a:gd name="connsiteY5" fmla="*/ 6657292 h 6857999"/>
              <a:gd name="connsiteX6" fmla="*/ 1709607 w 3053100"/>
              <a:gd name="connsiteY6" fmla="*/ 6657193 h 6857999"/>
              <a:gd name="connsiteX7" fmla="*/ 1669060 w 3053100"/>
              <a:gd name="connsiteY7" fmla="*/ 6549664 h 6857999"/>
              <a:gd name="connsiteX8" fmla="*/ 2595681 w 3053100"/>
              <a:gd name="connsiteY8" fmla="*/ 6423749 h 6857999"/>
              <a:gd name="connsiteX9" fmla="*/ 2667533 w 3053100"/>
              <a:gd name="connsiteY9" fmla="*/ 6526111 h 6857999"/>
              <a:gd name="connsiteX10" fmla="*/ 2667533 w 3053100"/>
              <a:gd name="connsiteY10" fmla="*/ 6596869 h 6857999"/>
              <a:gd name="connsiteX11" fmla="*/ 2688701 w 3053100"/>
              <a:gd name="connsiteY11" fmla="*/ 6596869 h 6857999"/>
              <a:gd name="connsiteX12" fmla="*/ 2688701 w 3053100"/>
              <a:gd name="connsiteY12" fmla="*/ 6526111 h 6857999"/>
              <a:gd name="connsiteX13" fmla="*/ 2760552 w 3053100"/>
              <a:gd name="connsiteY13" fmla="*/ 6423749 h 6857999"/>
              <a:gd name="connsiteX14" fmla="*/ 2736204 w 3053100"/>
              <a:gd name="connsiteY14" fmla="*/ 6423749 h 6857999"/>
              <a:gd name="connsiteX15" fmla="*/ 2680651 w 3053100"/>
              <a:gd name="connsiteY15" fmla="*/ 6503949 h 6857999"/>
              <a:gd name="connsiteX16" fmla="*/ 2675781 w 3053100"/>
              <a:gd name="connsiteY16" fmla="*/ 6503949 h 6857999"/>
              <a:gd name="connsiteX17" fmla="*/ 2620029 w 3053100"/>
              <a:gd name="connsiteY17" fmla="*/ 6423749 h 6857999"/>
              <a:gd name="connsiteX18" fmla="*/ 2400896 w 3053100"/>
              <a:gd name="connsiteY18" fmla="*/ 6423749 h 6857999"/>
              <a:gd name="connsiteX19" fmla="*/ 2400896 w 3053100"/>
              <a:gd name="connsiteY19" fmla="*/ 6596869 h 6857999"/>
              <a:gd name="connsiteX20" fmla="*/ 2422163 w 3053100"/>
              <a:gd name="connsiteY20" fmla="*/ 6596869 h 6857999"/>
              <a:gd name="connsiteX21" fmla="*/ 2422163 w 3053100"/>
              <a:gd name="connsiteY21" fmla="*/ 6446308 h 6857999"/>
              <a:gd name="connsiteX22" fmla="*/ 2426139 w 3053100"/>
              <a:gd name="connsiteY22" fmla="*/ 6442333 h 6857999"/>
              <a:gd name="connsiteX23" fmla="*/ 2495407 w 3053100"/>
              <a:gd name="connsiteY23" fmla="*/ 6442333 h 6857999"/>
              <a:gd name="connsiteX24" fmla="*/ 2526811 w 3053100"/>
              <a:gd name="connsiteY24" fmla="*/ 6453265 h 6857999"/>
              <a:gd name="connsiteX25" fmla="*/ 2535258 w 3053100"/>
              <a:gd name="connsiteY25" fmla="*/ 6474035 h 6857999"/>
              <a:gd name="connsiteX26" fmla="*/ 2501171 w 3053100"/>
              <a:gd name="connsiteY26" fmla="*/ 6505936 h 6857999"/>
              <a:gd name="connsiteX27" fmla="*/ 2440648 w 3053100"/>
              <a:gd name="connsiteY27" fmla="*/ 6505936 h 6857999"/>
              <a:gd name="connsiteX28" fmla="*/ 2440648 w 3053100"/>
              <a:gd name="connsiteY28" fmla="*/ 6524520 h 6857999"/>
              <a:gd name="connsiteX29" fmla="*/ 2488450 w 3053100"/>
              <a:gd name="connsiteY29" fmla="*/ 6524520 h 6857999"/>
              <a:gd name="connsiteX30" fmla="*/ 2537941 w 3053100"/>
              <a:gd name="connsiteY30" fmla="*/ 6596869 h 6857999"/>
              <a:gd name="connsiteX31" fmla="*/ 2562190 w 3053100"/>
              <a:gd name="connsiteY31" fmla="*/ 6596869 h 6857999"/>
              <a:gd name="connsiteX32" fmla="*/ 2510711 w 3053100"/>
              <a:gd name="connsiteY32" fmla="*/ 6523030 h 6857999"/>
              <a:gd name="connsiteX33" fmla="*/ 2512102 w 3053100"/>
              <a:gd name="connsiteY33" fmla="*/ 6522732 h 6857999"/>
              <a:gd name="connsiteX34" fmla="*/ 2516674 w 3053100"/>
              <a:gd name="connsiteY34" fmla="*/ 6521638 h 6857999"/>
              <a:gd name="connsiteX35" fmla="*/ 2556327 w 3053100"/>
              <a:gd name="connsiteY35" fmla="*/ 6474234 h 6857999"/>
              <a:gd name="connsiteX36" fmla="*/ 2543308 w 3053100"/>
              <a:gd name="connsiteY36" fmla="*/ 6440942 h 6857999"/>
              <a:gd name="connsiteX37" fmla="*/ 2495407 w 3053100"/>
              <a:gd name="connsiteY37" fmla="*/ 6423749 h 6857999"/>
              <a:gd name="connsiteX38" fmla="*/ 2208794 w 3053100"/>
              <a:gd name="connsiteY38" fmla="*/ 6423749 h 6857999"/>
              <a:gd name="connsiteX39" fmla="*/ 2208794 w 3053100"/>
              <a:gd name="connsiteY39" fmla="*/ 6596869 h 6857999"/>
              <a:gd name="connsiteX40" fmla="*/ 2230061 w 3053100"/>
              <a:gd name="connsiteY40" fmla="*/ 6596869 h 6857999"/>
              <a:gd name="connsiteX41" fmla="*/ 2230061 w 3053100"/>
              <a:gd name="connsiteY41" fmla="*/ 6528396 h 6857999"/>
              <a:gd name="connsiteX42" fmla="*/ 2234037 w 3053100"/>
              <a:gd name="connsiteY42" fmla="*/ 6524421 h 6857999"/>
              <a:gd name="connsiteX43" fmla="*/ 2322783 w 3053100"/>
              <a:gd name="connsiteY43" fmla="*/ 6524421 h 6857999"/>
              <a:gd name="connsiteX44" fmla="*/ 2322783 w 3053100"/>
              <a:gd name="connsiteY44" fmla="*/ 6505837 h 6857999"/>
              <a:gd name="connsiteX45" fmla="*/ 2234037 w 3053100"/>
              <a:gd name="connsiteY45" fmla="*/ 6505837 h 6857999"/>
              <a:gd name="connsiteX46" fmla="*/ 2230061 w 3053100"/>
              <a:gd name="connsiteY46" fmla="*/ 6501862 h 6857999"/>
              <a:gd name="connsiteX47" fmla="*/ 2230061 w 3053100"/>
              <a:gd name="connsiteY47" fmla="*/ 6447799 h 6857999"/>
              <a:gd name="connsiteX48" fmla="*/ 2234037 w 3053100"/>
              <a:gd name="connsiteY48" fmla="*/ 6443824 h 6857999"/>
              <a:gd name="connsiteX49" fmla="*/ 2343752 w 3053100"/>
              <a:gd name="connsiteY49" fmla="*/ 6443824 h 6857999"/>
              <a:gd name="connsiteX50" fmla="*/ 2343752 w 3053100"/>
              <a:gd name="connsiteY50" fmla="*/ 6423749 h 6857999"/>
              <a:gd name="connsiteX51" fmla="*/ 2057438 w 3053100"/>
              <a:gd name="connsiteY51" fmla="*/ 6423749 h 6857999"/>
              <a:gd name="connsiteX52" fmla="*/ 1977735 w 3053100"/>
              <a:gd name="connsiteY52" fmla="*/ 6596869 h 6857999"/>
              <a:gd name="connsiteX53" fmla="*/ 1999599 w 3053100"/>
              <a:gd name="connsiteY53" fmla="*/ 6596869 h 6857999"/>
              <a:gd name="connsiteX54" fmla="*/ 2063997 w 3053100"/>
              <a:gd name="connsiteY54" fmla="*/ 6452371 h 6857999"/>
              <a:gd name="connsiteX55" fmla="*/ 2069860 w 3053100"/>
              <a:gd name="connsiteY55" fmla="*/ 6452371 h 6857999"/>
              <a:gd name="connsiteX56" fmla="*/ 2103351 w 3053100"/>
              <a:gd name="connsiteY56" fmla="*/ 6526309 h 6857999"/>
              <a:gd name="connsiteX57" fmla="*/ 2051376 w 3053100"/>
              <a:gd name="connsiteY57" fmla="*/ 6526309 h 6857999"/>
              <a:gd name="connsiteX58" fmla="*/ 2043127 w 3053100"/>
              <a:gd name="connsiteY58" fmla="*/ 6544893 h 6857999"/>
              <a:gd name="connsiteX59" fmla="*/ 2111501 w 3053100"/>
              <a:gd name="connsiteY59" fmla="*/ 6544893 h 6857999"/>
              <a:gd name="connsiteX60" fmla="*/ 2134457 w 3053100"/>
              <a:gd name="connsiteY60" fmla="*/ 6596869 h 6857999"/>
              <a:gd name="connsiteX61" fmla="*/ 2157613 w 3053100"/>
              <a:gd name="connsiteY61" fmla="*/ 6596869 h 6857999"/>
              <a:gd name="connsiteX62" fmla="*/ 2078010 w 3053100"/>
              <a:gd name="connsiteY62" fmla="*/ 6423749 h 6857999"/>
              <a:gd name="connsiteX63" fmla="*/ 1804217 w 3053100"/>
              <a:gd name="connsiteY63" fmla="*/ 6408544 h 6857999"/>
              <a:gd name="connsiteX64" fmla="*/ 1806105 w 3053100"/>
              <a:gd name="connsiteY64" fmla="*/ 6410829 h 6857999"/>
              <a:gd name="connsiteX65" fmla="*/ 1648985 w 3053100"/>
              <a:gd name="connsiteY65" fmla="*/ 6544397 h 6857999"/>
              <a:gd name="connsiteX66" fmla="*/ 1695396 w 3053100"/>
              <a:gd name="connsiteY66" fmla="*/ 6667628 h 6857999"/>
              <a:gd name="connsiteX67" fmla="*/ 1582301 w 3053100"/>
              <a:gd name="connsiteY67" fmla="*/ 6612273 h 6857999"/>
              <a:gd name="connsiteX68" fmla="*/ 1545829 w 3053100"/>
              <a:gd name="connsiteY68" fmla="*/ 6491725 h 6857999"/>
              <a:gd name="connsiteX69" fmla="*/ 1630998 w 3053100"/>
              <a:gd name="connsiteY69" fmla="*/ 6535253 h 6857999"/>
              <a:gd name="connsiteX70" fmla="*/ 1644811 w 3053100"/>
              <a:gd name="connsiteY70" fmla="*/ 6523527 h 6857999"/>
              <a:gd name="connsiteX71" fmla="*/ 1558450 w 3053100"/>
              <a:gd name="connsiteY71" fmla="*/ 6479402 h 6857999"/>
              <a:gd name="connsiteX72" fmla="*/ 1558848 w 3053100"/>
              <a:gd name="connsiteY72" fmla="*/ 6476520 h 6857999"/>
              <a:gd name="connsiteX73" fmla="*/ 1703831 w 3053100"/>
              <a:gd name="connsiteY73" fmla="*/ 6352121 h 6857999"/>
              <a:gd name="connsiteX74" fmla="*/ 1805807 w 3053100"/>
              <a:gd name="connsiteY74" fmla="*/ 6390457 h 6857999"/>
              <a:gd name="connsiteX75" fmla="*/ 1552686 w 3053100"/>
              <a:gd name="connsiteY75" fmla="*/ 6460520 h 6857999"/>
              <a:gd name="connsiteX76" fmla="*/ 1600289 w 3053100"/>
              <a:gd name="connsiteY76" fmla="*/ 6389662 h 6857999"/>
              <a:gd name="connsiteX77" fmla="*/ 1703831 w 3053100"/>
              <a:gd name="connsiteY77" fmla="*/ 6352121 h 6857999"/>
              <a:gd name="connsiteX78" fmla="*/ 1716726 w 3053100"/>
              <a:gd name="connsiteY78" fmla="*/ 6335537 h 6857999"/>
              <a:gd name="connsiteX79" fmla="*/ 1589258 w 3053100"/>
              <a:gd name="connsiteY79" fmla="*/ 6376643 h 6857999"/>
              <a:gd name="connsiteX80" fmla="*/ 1569282 w 3053100"/>
              <a:gd name="connsiteY80" fmla="*/ 6623304 h 6857999"/>
              <a:gd name="connsiteX81" fmla="*/ 1815944 w 3053100"/>
              <a:gd name="connsiteY81" fmla="*/ 6643280 h 6857999"/>
              <a:gd name="connsiteX82" fmla="*/ 1835919 w 3053100"/>
              <a:gd name="connsiteY82" fmla="*/ 6396618 h 6857999"/>
              <a:gd name="connsiteX83" fmla="*/ 1716726 w 3053100"/>
              <a:gd name="connsiteY83" fmla="*/ 6335537 h 6857999"/>
              <a:gd name="connsiteX84" fmla="*/ 0 w 3053100"/>
              <a:gd name="connsiteY84" fmla="*/ 0 h 6857999"/>
              <a:gd name="connsiteX85" fmla="*/ 3053100 w 3053100"/>
              <a:gd name="connsiteY85" fmla="*/ 0 h 6857999"/>
              <a:gd name="connsiteX86" fmla="*/ 3053100 w 3053100"/>
              <a:gd name="connsiteY86" fmla="*/ 6857999 h 6857999"/>
              <a:gd name="connsiteX87" fmla="*/ 0 w 3053100"/>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53100" h="6857999">
                <a:moveTo>
                  <a:pt x="1837211" y="6427327"/>
                </a:moveTo>
                <a:cubicBezTo>
                  <a:pt x="1877261" y="6492520"/>
                  <a:pt x="1864938" y="6579279"/>
                  <a:pt x="1804913" y="6630261"/>
                </a:cubicBezTo>
                <a:cubicBezTo>
                  <a:pt x="1781956" y="6649739"/>
                  <a:pt x="1755024" y="6661566"/>
                  <a:pt x="1727297" y="6665839"/>
                </a:cubicBezTo>
                <a:close/>
                <a:moveTo>
                  <a:pt x="1817136" y="6423848"/>
                </a:moveTo>
                <a:lnTo>
                  <a:pt x="1819025" y="6426134"/>
                </a:lnTo>
                <a:lnTo>
                  <a:pt x="1712489" y="6657292"/>
                </a:lnTo>
                <a:cubicBezTo>
                  <a:pt x="1711098" y="6657193"/>
                  <a:pt x="1710999" y="6657193"/>
                  <a:pt x="1709607" y="6657193"/>
                </a:cubicBezTo>
                <a:lnTo>
                  <a:pt x="1669060" y="6549664"/>
                </a:lnTo>
                <a:close/>
                <a:moveTo>
                  <a:pt x="2595681" y="6423749"/>
                </a:moveTo>
                <a:lnTo>
                  <a:pt x="2667533" y="6526111"/>
                </a:lnTo>
                <a:lnTo>
                  <a:pt x="2667533" y="6596869"/>
                </a:lnTo>
                <a:lnTo>
                  <a:pt x="2688701" y="6596869"/>
                </a:lnTo>
                <a:lnTo>
                  <a:pt x="2688701" y="6526111"/>
                </a:lnTo>
                <a:lnTo>
                  <a:pt x="2760552" y="6423749"/>
                </a:lnTo>
                <a:lnTo>
                  <a:pt x="2736204" y="6423749"/>
                </a:lnTo>
                <a:lnTo>
                  <a:pt x="2680651" y="6503949"/>
                </a:lnTo>
                <a:lnTo>
                  <a:pt x="2675781" y="6503949"/>
                </a:lnTo>
                <a:lnTo>
                  <a:pt x="2620029" y="6423749"/>
                </a:lnTo>
                <a:close/>
                <a:moveTo>
                  <a:pt x="2400896" y="6423749"/>
                </a:moveTo>
                <a:lnTo>
                  <a:pt x="2400896" y="6596869"/>
                </a:lnTo>
                <a:lnTo>
                  <a:pt x="2422163" y="6596869"/>
                </a:lnTo>
                <a:lnTo>
                  <a:pt x="2422163" y="6446308"/>
                </a:lnTo>
                <a:lnTo>
                  <a:pt x="2426139" y="6442333"/>
                </a:lnTo>
                <a:lnTo>
                  <a:pt x="2495407" y="6442333"/>
                </a:lnTo>
                <a:cubicBezTo>
                  <a:pt x="2505543" y="6442333"/>
                  <a:pt x="2517171" y="6443625"/>
                  <a:pt x="2526811" y="6453265"/>
                </a:cubicBezTo>
                <a:cubicBezTo>
                  <a:pt x="2532277" y="6459029"/>
                  <a:pt x="2535258" y="6466383"/>
                  <a:pt x="2535258" y="6474035"/>
                </a:cubicBezTo>
                <a:cubicBezTo>
                  <a:pt x="2535258" y="6491924"/>
                  <a:pt x="2520252" y="6505936"/>
                  <a:pt x="2501171" y="6505936"/>
                </a:cubicBezTo>
                <a:lnTo>
                  <a:pt x="2440648" y="6505936"/>
                </a:lnTo>
                <a:lnTo>
                  <a:pt x="2440648" y="6524520"/>
                </a:lnTo>
                <a:lnTo>
                  <a:pt x="2488450" y="6524520"/>
                </a:lnTo>
                <a:lnTo>
                  <a:pt x="2537941" y="6596869"/>
                </a:lnTo>
                <a:lnTo>
                  <a:pt x="2562190" y="6596869"/>
                </a:lnTo>
                <a:lnTo>
                  <a:pt x="2510711" y="6523030"/>
                </a:lnTo>
                <a:lnTo>
                  <a:pt x="2512102" y="6522732"/>
                </a:lnTo>
                <a:cubicBezTo>
                  <a:pt x="2514587" y="6522235"/>
                  <a:pt x="2516078" y="6521837"/>
                  <a:pt x="2516674" y="6521638"/>
                </a:cubicBezTo>
                <a:cubicBezTo>
                  <a:pt x="2541122" y="6514980"/>
                  <a:pt x="2556327" y="6496793"/>
                  <a:pt x="2556327" y="6474234"/>
                </a:cubicBezTo>
                <a:cubicBezTo>
                  <a:pt x="2556327" y="6461514"/>
                  <a:pt x="2551855" y="6449986"/>
                  <a:pt x="2543308" y="6440942"/>
                </a:cubicBezTo>
                <a:cubicBezTo>
                  <a:pt x="2532277" y="6429414"/>
                  <a:pt x="2516575" y="6423749"/>
                  <a:pt x="2495407" y="6423749"/>
                </a:cubicBezTo>
                <a:close/>
                <a:moveTo>
                  <a:pt x="2208794" y="6423749"/>
                </a:moveTo>
                <a:lnTo>
                  <a:pt x="2208794" y="6596869"/>
                </a:lnTo>
                <a:lnTo>
                  <a:pt x="2230061" y="6596869"/>
                </a:lnTo>
                <a:lnTo>
                  <a:pt x="2230061" y="6528396"/>
                </a:lnTo>
                <a:lnTo>
                  <a:pt x="2234037" y="6524421"/>
                </a:lnTo>
                <a:lnTo>
                  <a:pt x="2322783" y="6524421"/>
                </a:lnTo>
                <a:lnTo>
                  <a:pt x="2322783" y="6505837"/>
                </a:lnTo>
                <a:lnTo>
                  <a:pt x="2234037" y="6505837"/>
                </a:lnTo>
                <a:lnTo>
                  <a:pt x="2230061" y="6501862"/>
                </a:lnTo>
                <a:lnTo>
                  <a:pt x="2230061" y="6447799"/>
                </a:lnTo>
                <a:lnTo>
                  <a:pt x="2234037" y="6443824"/>
                </a:lnTo>
                <a:lnTo>
                  <a:pt x="2343752" y="6443824"/>
                </a:lnTo>
                <a:lnTo>
                  <a:pt x="2343752" y="6423749"/>
                </a:lnTo>
                <a:close/>
                <a:moveTo>
                  <a:pt x="2057438" y="6423749"/>
                </a:moveTo>
                <a:lnTo>
                  <a:pt x="1977735" y="6596869"/>
                </a:lnTo>
                <a:lnTo>
                  <a:pt x="1999599" y="6596869"/>
                </a:lnTo>
                <a:lnTo>
                  <a:pt x="2063997" y="6452371"/>
                </a:lnTo>
                <a:lnTo>
                  <a:pt x="2069860" y="6452371"/>
                </a:lnTo>
                <a:lnTo>
                  <a:pt x="2103351" y="6526309"/>
                </a:lnTo>
                <a:lnTo>
                  <a:pt x="2051376" y="6526309"/>
                </a:lnTo>
                <a:lnTo>
                  <a:pt x="2043127" y="6544893"/>
                </a:lnTo>
                <a:lnTo>
                  <a:pt x="2111501" y="6544893"/>
                </a:lnTo>
                <a:lnTo>
                  <a:pt x="2134457" y="6596869"/>
                </a:lnTo>
                <a:lnTo>
                  <a:pt x="2157613" y="6596869"/>
                </a:lnTo>
                <a:lnTo>
                  <a:pt x="2078010" y="6423749"/>
                </a:lnTo>
                <a:close/>
                <a:moveTo>
                  <a:pt x="1804217" y="6408544"/>
                </a:moveTo>
                <a:lnTo>
                  <a:pt x="1806105" y="6410829"/>
                </a:lnTo>
                <a:lnTo>
                  <a:pt x="1648985" y="6544397"/>
                </a:lnTo>
                <a:lnTo>
                  <a:pt x="1695396" y="6667628"/>
                </a:lnTo>
                <a:cubicBezTo>
                  <a:pt x="1653159" y="6665739"/>
                  <a:pt x="1611718" y="6646957"/>
                  <a:pt x="1582301" y="6612273"/>
                </a:cubicBezTo>
                <a:cubicBezTo>
                  <a:pt x="1552785" y="6577589"/>
                  <a:pt x="1540959" y="6533763"/>
                  <a:pt x="1545829" y="6491725"/>
                </a:cubicBezTo>
                <a:lnTo>
                  <a:pt x="1630998" y="6535253"/>
                </a:lnTo>
                <a:lnTo>
                  <a:pt x="1644811" y="6523527"/>
                </a:lnTo>
                <a:lnTo>
                  <a:pt x="1558450" y="6479402"/>
                </a:lnTo>
                <a:cubicBezTo>
                  <a:pt x="1558649" y="6478010"/>
                  <a:pt x="1558649" y="6477911"/>
                  <a:pt x="1558848" y="6476520"/>
                </a:cubicBezTo>
                <a:close/>
                <a:moveTo>
                  <a:pt x="1703831" y="6352121"/>
                </a:moveTo>
                <a:cubicBezTo>
                  <a:pt x="1740465" y="6352444"/>
                  <a:pt x="1776838" y="6365413"/>
                  <a:pt x="1805807" y="6390457"/>
                </a:cubicBezTo>
                <a:lnTo>
                  <a:pt x="1552686" y="6460520"/>
                </a:lnTo>
                <a:cubicBezTo>
                  <a:pt x="1561431" y="6433786"/>
                  <a:pt x="1577432" y="6409140"/>
                  <a:pt x="1600289" y="6389662"/>
                </a:cubicBezTo>
                <a:cubicBezTo>
                  <a:pt x="1630302" y="6364121"/>
                  <a:pt x="1667197" y="6351798"/>
                  <a:pt x="1703831" y="6352121"/>
                </a:cubicBezTo>
                <a:close/>
                <a:moveTo>
                  <a:pt x="1716726" y="6335537"/>
                </a:moveTo>
                <a:cubicBezTo>
                  <a:pt x="1672092" y="6331922"/>
                  <a:pt x="1626079" y="6345338"/>
                  <a:pt x="1589258" y="6376643"/>
                </a:cubicBezTo>
                <a:cubicBezTo>
                  <a:pt x="1515617" y="6439252"/>
                  <a:pt x="1506673" y="6549664"/>
                  <a:pt x="1569282" y="6623304"/>
                </a:cubicBezTo>
                <a:cubicBezTo>
                  <a:pt x="1631892" y="6696945"/>
                  <a:pt x="1742303" y="6705889"/>
                  <a:pt x="1815944" y="6643280"/>
                </a:cubicBezTo>
                <a:cubicBezTo>
                  <a:pt x="1889585" y="6580670"/>
                  <a:pt x="1898529" y="6470259"/>
                  <a:pt x="1835919" y="6396618"/>
                </a:cubicBezTo>
                <a:cubicBezTo>
                  <a:pt x="1804615" y="6359798"/>
                  <a:pt x="1761360" y="6339151"/>
                  <a:pt x="1716726" y="6335537"/>
                </a:cubicBezTo>
                <a:close/>
                <a:moveTo>
                  <a:pt x="0" y="0"/>
                </a:moveTo>
                <a:lnTo>
                  <a:pt x="3053100" y="0"/>
                </a:lnTo>
                <a:lnTo>
                  <a:pt x="3053100"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12" name="Date Placeholder 3">
            <a:extLst>
              <a:ext uri="{FF2B5EF4-FFF2-40B4-BE49-F238E27FC236}">
                <a16:creationId xmlns:a16="http://schemas.microsoft.com/office/drawing/2014/main" id="{C7A17676-5BBC-1B44-B0FA-DBA0578DCCA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8CBCD1F1-C102-48B8-8309-9C24A829F041}" type="datetime1">
              <a:rPr lang="en-GB" smtClean="0"/>
              <a:t>27/05/2021</a:t>
            </a:fld>
            <a:endParaRPr lang="en-GB"/>
          </a:p>
        </p:txBody>
      </p:sp>
      <p:sp>
        <p:nvSpPr>
          <p:cNvPr id="13" name="Footer Placeholder 4">
            <a:extLst>
              <a:ext uri="{FF2B5EF4-FFF2-40B4-BE49-F238E27FC236}">
                <a16:creationId xmlns:a16="http://schemas.microsoft.com/office/drawing/2014/main" id="{67DEA1AA-1494-9E41-B77C-AFF29414114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5" name="Slide Number Placeholder 5">
            <a:extLst>
              <a:ext uri="{FF2B5EF4-FFF2-40B4-BE49-F238E27FC236}">
                <a16:creationId xmlns:a16="http://schemas.microsoft.com/office/drawing/2014/main" id="{AE43826B-02D3-954B-A0B1-341B23CA6C6C}"/>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4185165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amp; small picture">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7" cy="1081088"/>
          </a:xfrm>
          <a:prstGeom prst="rect">
            <a:avLst/>
          </a:prstGeom>
        </p:spPr>
        <p:txBody>
          <a:bodyPr/>
          <a:lstStyle/>
          <a:p>
            <a:r>
              <a:rPr lang="en-GB"/>
              <a:t>Click to add a headline of maximum two lines </a:t>
            </a:r>
          </a:p>
        </p:txBody>
      </p:sp>
      <p:sp>
        <p:nvSpPr>
          <p:cNvPr id="16" name="textruta 5">
            <a:extLst>
              <a:ext uri="{FF2B5EF4-FFF2-40B4-BE49-F238E27FC236}">
                <a16:creationId xmlns:a16="http://schemas.microsoft.com/office/drawing/2014/main" id="{5F109DBB-A809-6842-88FF-19704BD6D676}"/>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20" name="Platshållare för text 17">
            <a:extLst>
              <a:ext uri="{FF2B5EF4-FFF2-40B4-BE49-F238E27FC236}">
                <a16:creationId xmlns:a16="http://schemas.microsoft.com/office/drawing/2014/main" id="{EC7DB474-9261-E249-B1A5-4FFF8E2BEC27}"/>
              </a:ext>
            </a:extLst>
          </p:cNvPr>
          <p:cNvSpPr>
            <a:spLocks noGrp="1"/>
          </p:cNvSpPr>
          <p:nvPr>
            <p:ph type="body" sz="quarter" idx="16" hasCustomPrompt="1"/>
          </p:nvPr>
        </p:nvSpPr>
        <p:spPr>
          <a:xfrm>
            <a:off x="766800" y="2533650"/>
            <a:ext cx="35494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1" name="Platshållare för text 17">
            <a:extLst>
              <a:ext uri="{FF2B5EF4-FFF2-40B4-BE49-F238E27FC236}">
                <a16:creationId xmlns:a16="http://schemas.microsoft.com/office/drawing/2014/main" id="{F4B98AE7-41C5-7D44-98D0-D57405F4324D}"/>
              </a:ext>
            </a:extLst>
          </p:cNvPr>
          <p:cNvSpPr>
            <a:spLocks noGrp="1"/>
          </p:cNvSpPr>
          <p:nvPr>
            <p:ph type="body" sz="quarter" idx="17" hasCustomPrompt="1"/>
          </p:nvPr>
        </p:nvSpPr>
        <p:spPr>
          <a:xfrm>
            <a:off x="4826912" y="2533650"/>
            <a:ext cx="3552590"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2765FF09-22A2-104F-BB69-1569CD702779}"/>
              </a:ext>
            </a:extLst>
          </p:cNvPr>
          <p:cNvSpPr>
            <a:spLocks noGrp="1"/>
          </p:cNvSpPr>
          <p:nvPr>
            <p:ph type="body" sz="quarter" idx="18"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24" name="Platshållare för bild 23">
            <a:extLst>
              <a:ext uri="{FF2B5EF4-FFF2-40B4-BE49-F238E27FC236}">
                <a16:creationId xmlns:a16="http://schemas.microsoft.com/office/drawing/2014/main" id="{85951D67-BA99-FE4D-BDE5-636A83082DFE}"/>
              </a:ext>
            </a:extLst>
          </p:cNvPr>
          <p:cNvSpPr>
            <a:spLocks noGrp="1"/>
          </p:cNvSpPr>
          <p:nvPr>
            <p:ph type="pic" sz="quarter" idx="21" hasCustomPrompt="1"/>
          </p:nvPr>
        </p:nvSpPr>
        <p:spPr>
          <a:xfrm>
            <a:off x="9138900" y="2"/>
            <a:ext cx="3053100" cy="6857999"/>
          </a:xfrm>
          <a:custGeom>
            <a:avLst/>
            <a:gdLst>
              <a:gd name="connsiteX0" fmla="*/ 1837211 w 3053100"/>
              <a:gd name="connsiteY0" fmla="*/ 6427327 h 6857999"/>
              <a:gd name="connsiteX1" fmla="*/ 1804913 w 3053100"/>
              <a:gd name="connsiteY1" fmla="*/ 6630261 h 6857999"/>
              <a:gd name="connsiteX2" fmla="*/ 1727297 w 3053100"/>
              <a:gd name="connsiteY2" fmla="*/ 6665839 h 6857999"/>
              <a:gd name="connsiteX3" fmla="*/ 1817136 w 3053100"/>
              <a:gd name="connsiteY3" fmla="*/ 6423848 h 6857999"/>
              <a:gd name="connsiteX4" fmla="*/ 1819025 w 3053100"/>
              <a:gd name="connsiteY4" fmla="*/ 6426134 h 6857999"/>
              <a:gd name="connsiteX5" fmla="*/ 1712489 w 3053100"/>
              <a:gd name="connsiteY5" fmla="*/ 6657292 h 6857999"/>
              <a:gd name="connsiteX6" fmla="*/ 1709607 w 3053100"/>
              <a:gd name="connsiteY6" fmla="*/ 6657193 h 6857999"/>
              <a:gd name="connsiteX7" fmla="*/ 1669060 w 3053100"/>
              <a:gd name="connsiteY7" fmla="*/ 6549664 h 6857999"/>
              <a:gd name="connsiteX8" fmla="*/ 2595681 w 3053100"/>
              <a:gd name="connsiteY8" fmla="*/ 6423749 h 6857999"/>
              <a:gd name="connsiteX9" fmla="*/ 2667533 w 3053100"/>
              <a:gd name="connsiteY9" fmla="*/ 6526111 h 6857999"/>
              <a:gd name="connsiteX10" fmla="*/ 2667533 w 3053100"/>
              <a:gd name="connsiteY10" fmla="*/ 6596869 h 6857999"/>
              <a:gd name="connsiteX11" fmla="*/ 2688701 w 3053100"/>
              <a:gd name="connsiteY11" fmla="*/ 6596869 h 6857999"/>
              <a:gd name="connsiteX12" fmla="*/ 2688701 w 3053100"/>
              <a:gd name="connsiteY12" fmla="*/ 6526111 h 6857999"/>
              <a:gd name="connsiteX13" fmla="*/ 2760552 w 3053100"/>
              <a:gd name="connsiteY13" fmla="*/ 6423749 h 6857999"/>
              <a:gd name="connsiteX14" fmla="*/ 2736204 w 3053100"/>
              <a:gd name="connsiteY14" fmla="*/ 6423749 h 6857999"/>
              <a:gd name="connsiteX15" fmla="*/ 2680651 w 3053100"/>
              <a:gd name="connsiteY15" fmla="*/ 6503949 h 6857999"/>
              <a:gd name="connsiteX16" fmla="*/ 2675781 w 3053100"/>
              <a:gd name="connsiteY16" fmla="*/ 6503949 h 6857999"/>
              <a:gd name="connsiteX17" fmla="*/ 2620029 w 3053100"/>
              <a:gd name="connsiteY17" fmla="*/ 6423749 h 6857999"/>
              <a:gd name="connsiteX18" fmla="*/ 2400896 w 3053100"/>
              <a:gd name="connsiteY18" fmla="*/ 6423749 h 6857999"/>
              <a:gd name="connsiteX19" fmla="*/ 2400896 w 3053100"/>
              <a:gd name="connsiteY19" fmla="*/ 6596869 h 6857999"/>
              <a:gd name="connsiteX20" fmla="*/ 2422163 w 3053100"/>
              <a:gd name="connsiteY20" fmla="*/ 6596869 h 6857999"/>
              <a:gd name="connsiteX21" fmla="*/ 2422163 w 3053100"/>
              <a:gd name="connsiteY21" fmla="*/ 6446308 h 6857999"/>
              <a:gd name="connsiteX22" fmla="*/ 2426139 w 3053100"/>
              <a:gd name="connsiteY22" fmla="*/ 6442333 h 6857999"/>
              <a:gd name="connsiteX23" fmla="*/ 2495407 w 3053100"/>
              <a:gd name="connsiteY23" fmla="*/ 6442333 h 6857999"/>
              <a:gd name="connsiteX24" fmla="*/ 2526811 w 3053100"/>
              <a:gd name="connsiteY24" fmla="*/ 6453265 h 6857999"/>
              <a:gd name="connsiteX25" fmla="*/ 2535258 w 3053100"/>
              <a:gd name="connsiteY25" fmla="*/ 6474035 h 6857999"/>
              <a:gd name="connsiteX26" fmla="*/ 2501171 w 3053100"/>
              <a:gd name="connsiteY26" fmla="*/ 6505936 h 6857999"/>
              <a:gd name="connsiteX27" fmla="*/ 2440648 w 3053100"/>
              <a:gd name="connsiteY27" fmla="*/ 6505936 h 6857999"/>
              <a:gd name="connsiteX28" fmla="*/ 2440648 w 3053100"/>
              <a:gd name="connsiteY28" fmla="*/ 6524520 h 6857999"/>
              <a:gd name="connsiteX29" fmla="*/ 2488450 w 3053100"/>
              <a:gd name="connsiteY29" fmla="*/ 6524520 h 6857999"/>
              <a:gd name="connsiteX30" fmla="*/ 2537941 w 3053100"/>
              <a:gd name="connsiteY30" fmla="*/ 6596869 h 6857999"/>
              <a:gd name="connsiteX31" fmla="*/ 2562190 w 3053100"/>
              <a:gd name="connsiteY31" fmla="*/ 6596869 h 6857999"/>
              <a:gd name="connsiteX32" fmla="*/ 2510711 w 3053100"/>
              <a:gd name="connsiteY32" fmla="*/ 6523030 h 6857999"/>
              <a:gd name="connsiteX33" fmla="*/ 2512102 w 3053100"/>
              <a:gd name="connsiteY33" fmla="*/ 6522732 h 6857999"/>
              <a:gd name="connsiteX34" fmla="*/ 2516674 w 3053100"/>
              <a:gd name="connsiteY34" fmla="*/ 6521638 h 6857999"/>
              <a:gd name="connsiteX35" fmla="*/ 2556327 w 3053100"/>
              <a:gd name="connsiteY35" fmla="*/ 6474234 h 6857999"/>
              <a:gd name="connsiteX36" fmla="*/ 2543308 w 3053100"/>
              <a:gd name="connsiteY36" fmla="*/ 6440942 h 6857999"/>
              <a:gd name="connsiteX37" fmla="*/ 2495407 w 3053100"/>
              <a:gd name="connsiteY37" fmla="*/ 6423749 h 6857999"/>
              <a:gd name="connsiteX38" fmla="*/ 2208794 w 3053100"/>
              <a:gd name="connsiteY38" fmla="*/ 6423749 h 6857999"/>
              <a:gd name="connsiteX39" fmla="*/ 2208794 w 3053100"/>
              <a:gd name="connsiteY39" fmla="*/ 6596869 h 6857999"/>
              <a:gd name="connsiteX40" fmla="*/ 2230061 w 3053100"/>
              <a:gd name="connsiteY40" fmla="*/ 6596869 h 6857999"/>
              <a:gd name="connsiteX41" fmla="*/ 2230061 w 3053100"/>
              <a:gd name="connsiteY41" fmla="*/ 6528396 h 6857999"/>
              <a:gd name="connsiteX42" fmla="*/ 2234037 w 3053100"/>
              <a:gd name="connsiteY42" fmla="*/ 6524421 h 6857999"/>
              <a:gd name="connsiteX43" fmla="*/ 2322783 w 3053100"/>
              <a:gd name="connsiteY43" fmla="*/ 6524421 h 6857999"/>
              <a:gd name="connsiteX44" fmla="*/ 2322783 w 3053100"/>
              <a:gd name="connsiteY44" fmla="*/ 6505837 h 6857999"/>
              <a:gd name="connsiteX45" fmla="*/ 2234037 w 3053100"/>
              <a:gd name="connsiteY45" fmla="*/ 6505837 h 6857999"/>
              <a:gd name="connsiteX46" fmla="*/ 2230061 w 3053100"/>
              <a:gd name="connsiteY46" fmla="*/ 6501862 h 6857999"/>
              <a:gd name="connsiteX47" fmla="*/ 2230061 w 3053100"/>
              <a:gd name="connsiteY47" fmla="*/ 6447799 h 6857999"/>
              <a:gd name="connsiteX48" fmla="*/ 2234037 w 3053100"/>
              <a:gd name="connsiteY48" fmla="*/ 6443824 h 6857999"/>
              <a:gd name="connsiteX49" fmla="*/ 2343752 w 3053100"/>
              <a:gd name="connsiteY49" fmla="*/ 6443824 h 6857999"/>
              <a:gd name="connsiteX50" fmla="*/ 2343752 w 3053100"/>
              <a:gd name="connsiteY50" fmla="*/ 6423749 h 6857999"/>
              <a:gd name="connsiteX51" fmla="*/ 2057438 w 3053100"/>
              <a:gd name="connsiteY51" fmla="*/ 6423749 h 6857999"/>
              <a:gd name="connsiteX52" fmla="*/ 1977735 w 3053100"/>
              <a:gd name="connsiteY52" fmla="*/ 6596869 h 6857999"/>
              <a:gd name="connsiteX53" fmla="*/ 1999599 w 3053100"/>
              <a:gd name="connsiteY53" fmla="*/ 6596869 h 6857999"/>
              <a:gd name="connsiteX54" fmla="*/ 2063997 w 3053100"/>
              <a:gd name="connsiteY54" fmla="*/ 6452371 h 6857999"/>
              <a:gd name="connsiteX55" fmla="*/ 2069860 w 3053100"/>
              <a:gd name="connsiteY55" fmla="*/ 6452371 h 6857999"/>
              <a:gd name="connsiteX56" fmla="*/ 2103351 w 3053100"/>
              <a:gd name="connsiteY56" fmla="*/ 6526309 h 6857999"/>
              <a:gd name="connsiteX57" fmla="*/ 2051376 w 3053100"/>
              <a:gd name="connsiteY57" fmla="*/ 6526309 h 6857999"/>
              <a:gd name="connsiteX58" fmla="*/ 2043127 w 3053100"/>
              <a:gd name="connsiteY58" fmla="*/ 6544893 h 6857999"/>
              <a:gd name="connsiteX59" fmla="*/ 2111501 w 3053100"/>
              <a:gd name="connsiteY59" fmla="*/ 6544893 h 6857999"/>
              <a:gd name="connsiteX60" fmla="*/ 2134457 w 3053100"/>
              <a:gd name="connsiteY60" fmla="*/ 6596869 h 6857999"/>
              <a:gd name="connsiteX61" fmla="*/ 2157613 w 3053100"/>
              <a:gd name="connsiteY61" fmla="*/ 6596869 h 6857999"/>
              <a:gd name="connsiteX62" fmla="*/ 2078010 w 3053100"/>
              <a:gd name="connsiteY62" fmla="*/ 6423749 h 6857999"/>
              <a:gd name="connsiteX63" fmla="*/ 1804217 w 3053100"/>
              <a:gd name="connsiteY63" fmla="*/ 6408544 h 6857999"/>
              <a:gd name="connsiteX64" fmla="*/ 1806105 w 3053100"/>
              <a:gd name="connsiteY64" fmla="*/ 6410829 h 6857999"/>
              <a:gd name="connsiteX65" fmla="*/ 1648985 w 3053100"/>
              <a:gd name="connsiteY65" fmla="*/ 6544397 h 6857999"/>
              <a:gd name="connsiteX66" fmla="*/ 1695396 w 3053100"/>
              <a:gd name="connsiteY66" fmla="*/ 6667628 h 6857999"/>
              <a:gd name="connsiteX67" fmla="*/ 1582301 w 3053100"/>
              <a:gd name="connsiteY67" fmla="*/ 6612273 h 6857999"/>
              <a:gd name="connsiteX68" fmla="*/ 1545829 w 3053100"/>
              <a:gd name="connsiteY68" fmla="*/ 6491725 h 6857999"/>
              <a:gd name="connsiteX69" fmla="*/ 1630998 w 3053100"/>
              <a:gd name="connsiteY69" fmla="*/ 6535253 h 6857999"/>
              <a:gd name="connsiteX70" fmla="*/ 1644811 w 3053100"/>
              <a:gd name="connsiteY70" fmla="*/ 6523527 h 6857999"/>
              <a:gd name="connsiteX71" fmla="*/ 1558450 w 3053100"/>
              <a:gd name="connsiteY71" fmla="*/ 6479402 h 6857999"/>
              <a:gd name="connsiteX72" fmla="*/ 1558848 w 3053100"/>
              <a:gd name="connsiteY72" fmla="*/ 6476520 h 6857999"/>
              <a:gd name="connsiteX73" fmla="*/ 1703831 w 3053100"/>
              <a:gd name="connsiteY73" fmla="*/ 6352121 h 6857999"/>
              <a:gd name="connsiteX74" fmla="*/ 1805807 w 3053100"/>
              <a:gd name="connsiteY74" fmla="*/ 6390457 h 6857999"/>
              <a:gd name="connsiteX75" fmla="*/ 1552686 w 3053100"/>
              <a:gd name="connsiteY75" fmla="*/ 6460520 h 6857999"/>
              <a:gd name="connsiteX76" fmla="*/ 1600289 w 3053100"/>
              <a:gd name="connsiteY76" fmla="*/ 6389662 h 6857999"/>
              <a:gd name="connsiteX77" fmla="*/ 1703831 w 3053100"/>
              <a:gd name="connsiteY77" fmla="*/ 6352121 h 6857999"/>
              <a:gd name="connsiteX78" fmla="*/ 1716726 w 3053100"/>
              <a:gd name="connsiteY78" fmla="*/ 6335537 h 6857999"/>
              <a:gd name="connsiteX79" fmla="*/ 1589258 w 3053100"/>
              <a:gd name="connsiteY79" fmla="*/ 6376643 h 6857999"/>
              <a:gd name="connsiteX80" fmla="*/ 1569282 w 3053100"/>
              <a:gd name="connsiteY80" fmla="*/ 6623304 h 6857999"/>
              <a:gd name="connsiteX81" fmla="*/ 1815944 w 3053100"/>
              <a:gd name="connsiteY81" fmla="*/ 6643280 h 6857999"/>
              <a:gd name="connsiteX82" fmla="*/ 1835919 w 3053100"/>
              <a:gd name="connsiteY82" fmla="*/ 6396618 h 6857999"/>
              <a:gd name="connsiteX83" fmla="*/ 1716726 w 3053100"/>
              <a:gd name="connsiteY83" fmla="*/ 6335537 h 6857999"/>
              <a:gd name="connsiteX84" fmla="*/ 0 w 3053100"/>
              <a:gd name="connsiteY84" fmla="*/ 0 h 6857999"/>
              <a:gd name="connsiteX85" fmla="*/ 3053100 w 3053100"/>
              <a:gd name="connsiteY85" fmla="*/ 0 h 6857999"/>
              <a:gd name="connsiteX86" fmla="*/ 3053100 w 3053100"/>
              <a:gd name="connsiteY86" fmla="*/ 6857999 h 6857999"/>
              <a:gd name="connsiteX87" fmla="*/ 0 w 3053100"/>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53100" h="6857999">
                <a:moveTo>
                  <a:pt x="1837211" y="6427327"/>
                </a:moveTo>
                <a:cubicBezTo>
                  <a:pt x="1877261" y="6492520"/>
                  <a:pt x="1864938" y="6579279"/>
                  <a:pt x="1804913" y="6630261"/>
                </a:cubicBezTo>
                <a:cubicBezTo>
                  <a:pt x="1781956" y="6649739"/>
                  <a:pt x="1755024" y="6661566"/>
                  <a:pt x="1727297" y="6665839"/>
                </a:cubicBezTo>
                <a:close/>
                <a:moveTo>
                  <a:pt x="1817136" y="6423848"/>
                </a:moveTo>
                <a:lnTo>
                  <a:pt x="1819025" y="6426134"/>
                </a:lnTo>
                <a:lnTo>
                  <a:pt x="1712489" y="6657292"/>
                </a:lnTo>
                <a:cubicBezTo>
                  <a:pt x="1711098" y="6657193"/>
                  <a:pt x="1710999" y="6657193"/>
                  <a:pt x="1709607" y="6657193"/>
                </a:cubicBezTo>
                <a:lnTo>
                  <a:pt x="1669060" y="6549664"/>
                </a:lnTo>
                <a:close/>
                <a:moveTo>
                  <a:pt x="2595681" y="6423749"/>
                </a:moveTo>
                <a:lnTo>
                  <a:pt x="2667533" y="6526111"/>
                </a:lnTo>
                <a:lnTo>
                  <a:pt x="2667533" y="6596869"/>
                </a:lnTo>
                <a:lnTo>
                  <a:pt x="2688701" y="6596869"/>
                </a:lnTo>
                <a:lnTo>
                  <a:pt x="2688701" y="6526111"/>
                </a:lnTo>
                <a:lnTo>
                  <a:pt x="2760552" y="6423749"/>
                </a:lnTo>
                <a:lnTo>
                  <a:pt x="2736204" y="6423749"/>
                </a:lnTo>
                <a:lnTo>
                  <a:pt x="2680651" y="6503949"/>
                </a:lnTo>
                <a:lnTo>
                  <a:pt x="2675781" y="6503949"/>
                </a:lnTo>
                <a:lnTo>
                  <a:pt x="2620029" y="6423749"/>
                </a:lnTo>
                <a:close/>
                <a:moveTo>
                  <a:pt x="2400896" y="6423749"/>
                </a:moveTo>
                <a:lnTo>
                  <a:pt x="2400896" y="6596869"/>
                </a:lnTo>
                <a:lnTo>
                  <a:pt x="2422163" y="6596869"/>
                </a:lnTo>
                <a:lnTo>
                  <a:pt x="2422163" y="6446308"/>
                </a:lnTo>
                <a:lnTo>
                  <a:pt x="2426139" y="6442333"/>
                </a:lnTo>
                <a:lnTo>
                  <a:pt x="2495407" y="6442333"/>
                </a:lnTo>
                <a:cubicBezTo>
                  <a:pt x="2505543" y="6442333"/>
                  <a:pt x="2517171" y="6443625"/>
                  <a:pt x="2526811" y="6453265"/>
                </a:cubicBezTo>
                <a:cubicBezTo>
                  <a:pt x="2532277" y="6459029"/>
                  <a:pt x="2535258" y="6466383"/>
                  <a:pt x="2535258" y="6474035"/>
                </a:cubicBezTo>
                <a:cubicBezTo>
                  <a:pt x="2535258" y="6491924"/>
                  <a:pt x="2520252" y="6505936"/>
                  <a:pt x="2501171" y="6505936"/>
                </a:cubicBezTo>
                <a:lnTo>
                  <a:pt x="2440648" y="6505936"/>
                </a:lnTo>
                <a:lnTo>
                  <a:pt x="2440648" y="6524520"/>
                </a:lnTo>
                <a:lnTo>
                  <a:pt x="2488450" y="6524520"/>
                </a:lnTo>
                <a:lnTo>
                  <a:pt x="2537941" y="6596869"/>
                </a:lnTo>
                <a:lnTo>
                  <a:pt x="2562190" y="6596869"/>
                </a:lnTo>
                <a:lnTo>
                  <a:pt x="2510711" y="6523030"/>
                </a:lnTo>
                <a:lnTo>
                  <a:pt x="2512102" y="6522732"/>
                </a:lnTo>
                <a:cubicBezTo>
                  <a:pt x="2514587" y="6522235"/>
                  <a:pt x="2516078" y="6521837"/>
                  <a:pt x="2516674" y="6521638"/>
                </a:cubicBezTo>
                <a:cubicBezTo>
                  <a:pt x="2541122" y="6514980"/>
                  <a:pt x="2556327" y="6496793"/>
                  <a:pt x="2556327" y="6474234"/>
                </a:cubicBezTo>
                <a:cubicBezTo>
                  <a:pt x="2556327" y="6461514"/>
                  <a:pt x="2551855" y="6449986"/>
                  <a:pt x="2543308" y="6440942"/>
                </a:cubicBezTo>
                <a:cubicBezTo>
                  <a:pt x="2532277" y="6429414"/>
                  <a:pt x="2516575" y="6423749"/>
                  <a:pt x="2495407" y="6423749"/>
                </a:cubicBezTo>
                <a:close/>
                <a:moveTo>
                  <a:pt x="2208794" y="6423749"/>
                </a:moveTo>
                <a:lnTo>
                  <a:pt x="2208794" y="6596869"/>
                </a:lnTo>
                <a:lnTo>
                  <a:pt x="2230061" y="6596869"/>
                </a:lnTo>
                <a:lnTo>
                  <a:pt x="2230061" y="6528396"/>
                </a:lnTo>
                <a:lnTo>
                  <a:pt x="2234037" y="6524421"/>
                </a:lnTo>
                <a:lnTo>
                  <a:pt x="2322783" y="6524421"/>
                </a:lnTo>
                <a:lnTo>
                  <a:pt x="2322783" y="6505837"/>
                </a:lnTo>
                <a:lnTo>
                  <a:pt x="2234037" y="6505837"/>
                </a:lnTo>
                <a:lnTo>
                  <a:pt x="2230061" y="6501862"/>
                </a:lnTo>
                <a:lnTo>
                  <a:pt x="2230061" y="6447799"/>
                </a:lnTo>
                <a:lnTo>
                  <a:pt x="2234037" y="6443824"/>
                </a:lnTo>
                <a:lnTo>
                  <a:pt x="2343752" y="6443824"/>
                </a:lnTo>
                <a:lnTo>
                  <a:pt x="2343752" y="6423749"/>
                </a:lnTo>
                <a:close/>
                <a:moveTo>
                  <a:pt x="2057438" y="6423749"/>
                </a:moveTo>
                <a:lnTo>
                  <a:pt x="1977735" y="6596869"/>
                </a:lnTo>
                <a:lnTo>
                  <a:pt x="1999599" y="6596869"/>
                </a:lnTo>
                <a:lnTo>
                  <a:pt x="2063997" y="6452371"/>
                </a:lnTo>
                <a:lnTo>
                  <a:pt x="2069860" y="6452371"/>
                </a:lnTo>
                <a:lnTo>
                  <a:pt x="2103351" y="6526309"/>
                </a:lnTo>
                <a:lnTo>
                  <a:pt x="2051376" y="6526309"/>
                </a:lnTo>
                <a:lnTo>
                  <a:pt x="2043127" y="6544893"/>
                </a:lnTo>
                <a:lnTo>
                  <a:pt x="2111501" y="6544893"/>
                </a:lnTo>
                <a:lnTo>
                  <a:pt x="2134457" y="6596869"/>
                </a:lnTo>
                <a:lnTo>
                  <a:pt x="2157613" y="6596869"/>
                </a:lnTo>
                <a:lnTo>
                  <a:pt x="2078010" y="6423749"/>
                </a:lnTo>
                <a:close/>
                <a:moveTo>
                  <a:pt x="1804217" y="6408544"/>
                </a:moveTo>
                <a:lnTo>
                  <a:pt x="1806105" y="6410829"/>
                </a:lnTo>
                <a:lnTo>
                  <a:pt x="1648985" y="6544397"/>
                </a:lnTo>
                <a:lnTo>
                  <a:pt x="1695396" y="6667628"/>
                </a:lnTo>
                <a:cubicBezTo>
                  <a:pt x="1653159" y="6665739"/>
                  <a:pt x="1611718" y="6646957"/>
                  <a:pt x="1582301" y="6612273"/>
                </a:cubicBezTo>
                <a:cubicBezTo>
                  <a:pt x="1552785" y="6577589"/>
                  <a:pt x="1540959" y="6533763"/>
                  <a:pt x="1545829" y="6491725"/>
                </a:cubicBezTo>
                <a:lnTo>
                  <a:pt x="1630998" y="6535253"/>
                </a:lnTo>
                <a:lnTo>
                  <a:pt x="1644811" y="6523527"/>
                </a:lnTo>
                <a:lnTo>
                  <a:pt x="1558450" y="6479402"/>
                </a:lnTo>
                <a:cubicBezTo>
                  <a:pt x="1558649" y="6478010"/>
                  <a:pt x="1558649" y="6477911"/>
                  <a:pt x="1558848" y="6476520"/>
                </a:cubicBezTo>
                <a:close/>
                <a:moveTo>
                  <a:pt x="1703831" y="6352121"/>
                </a:moveTo>
                <a:cubicBezTo>
                  <a:pt x="1740465" y="6352444"/>
                  <a:pt x="1776838" y="6365413"/>
                  <a:pt x="1805807" y="6390457"/>
                </a:cubicBezTo>
                <a:lnTo>
                  <a:pt x="1552686" y="6460520"/>
                </a:lnTo>
                <a:cubicBezTo>
                  <a:pt x="1561431" y="6433786"/>
                  <a:pt x="1577432" y="6409140"/>
                  <a:pt x="1600289" y="6389662"/>
                </a:cubicBezTo>
                <a:cubicBezTo>
                  <a:pt x="1630302" y="6364121"/>
                  <a:pt x="1667197" y="6351798"/>
                  <a:pt x="1703831" y="6352121"/>
                </a:cubicBezTo>
                <a:close/>
                <a:moveTo>
                  <a:pt x="1716726" y="6335537"/>
                </a:moveTo>
                <a:cubicBezTo>
                  <a:pt x="1672092" y="6331922"/>
                  <a:pt x="1626079" y="6345338"/>
                  <a:pt x="1589258" y="6376643"/>
                </a:cubicBezTo>
                <a:cubicBezTo>
                  <a:pt x="1515617" y="6439252"/>
                  <a:pt x="1506673" y="6549664"/>
                  <a:pt x="1569282" y="6623304"/>
                </a:cubicBezTo>
                <a:cubicBezTo>
                  <a:pt x="1631892" y="6696945"/>
                  <a:pt x="1742303" y="6705889"/>
                  <a:pt x="1815944" y="6643280"/>
                </a:cubicBezTo>
                <a:cubicBezTo>
                  <a:pt x="1889585" y="6580670"/>
                  <a:pt x="1898529" y="6470259"/>
                  <a:pt x="1835919" y="6396618"/>
                </a:cubicBezTo>
                <a:cubicBezTo>
                  <a:pt x="1804615" y="6359798"/>
                  <a:pt x="1761360" y="6339151"/>
                  <a:pt x="1716726" y="6335537"/>
                </a:cubicBezTo>
                <a:close/>
                <a:moveTo>
                  <a:pt x="0" y="0"/>
                </a:moveTo>
                <a:lnTo>
                  <a:pt x="3053100" y="0"/>
                </a:lnTo>
                <a:lnTo>
                  <a:pt x="3053100"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13" name="Date Placeholder 3">
            <a:extLst>
              <a:ext uri="{FF2B5EF4-FFF2-40B4-BE49-F238E27FC236}">
                <a16:creationId xmlns:a16="http://schemas.microsoft.com/office/drawing/2014/main" id="{63B5A6A5-88DD-564C-91FD-66317EBCE50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C3CB6EC6-4D5C-492A-9D16-A0210B622E65}" type="datetime1">
              <a:rPr lang="en-GB" smtClean="0"/>
              <a:t>27/05/2021</a:t>
            </a:fld>
            <a:endParaRPr lang="en-GB"/>
          </a:p>
        </p:txBody>
      </p:sp>
      <p:sp>
        <p:nvSpPr>
          <p:cNvPr id="15" name="Footer Placeholder 4">
            <a:extLst>
              <a:ext uri="{FF2B5EF4-FFF2-40B4-BE49-F238E27FC236}">
                <a16:creationId xmlns:a16="http://schemas.microsoft.com/office/drawing/2014/main" id="{CABC6EE2-ADA1-5B48-9496-8E04182E765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7" name="Slide Number Placeholder 5">
            <a:extLst>
              <a:ext uri="{FF2B5EF4-FFF2-40B4-BE49-F238E27FC236}">
                <a16:creationId xmlns:a16="http://schemas.microsoft.com/office/drawing/2014/main" id="{87501B9D-7125-4947-9AD2-2BE9CF91068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69696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slide">
    <p:bg>
      <p:bgPr>
        <a:solidFill>
          <a:schemeClr val="tx1"/>
        </a:solidFill>
        <a:effectLst/>
      </p:bgPr>
    </p:bg>
    <p:spTree>
      <p:nvGrpSpPr>
        <p:cNvPr id="1" name=""/>
        <p:cNvGrpSpPr/>
        <p:nvPr/>
      </p:nvGrpSpPr>
      <p:grpSpPr>
        <a:xfrm>
          <a:off x="0" y="0"/>
          <a:ext cx="0" cy="0"/>
          <a:chOff x="0" y="0"/>
          <a:chExt cx="0" cy="0"/>
        </a:xfrm>
      </p:grpSpPr>
      <p:sp>
        <p:nvSpPr>
          <p:cNvPr id="27" name="Platshållare för bild 26">
            <a:extLst>
              <a:ext uri="{FF2B5EF4-FFF2-40B4-BE49-F238E27FC236}">
                <a16:creationId xmlns:a16="http://schemas.microsoft.com/office/drawing/2014/main" id="{A120CED2-6393-5147-8154-CFCB3B98C95F}"/>
              </a:ext>
            </a:extLst>
          </p:cNvPr>
          <p:cNvSpPr>
            <a:spLocks noGrp="1"/>
          </p:cNvSpPr>
          <p:nvPr>
            <p:ph type="pic" sz="quarter" idx="14" hasCustomPrompt="1"/>
          </p:nvPr>
        </p:nvSpPr>
        <p:spPr>
          <a:xfrm>
            <a:off x="2" y="2"/>
            <a:ext cx="12191999" cy="6857999"/>
          </a:xfrm>
          <a:custGeom>
            <a:avLst/>
            <a:gdLst>
              <a:gd name="connsiteX0" fmla="*/ 10976110 w 12191999"/>
              <a:gd name="connsiteY0" fmla="*/ 6427327 h 6857999"/>
              <a:gd name="connsiteX1" fmla="*/ 10943812 w 12191999"/>
              <a:gd name="connsiteY1" fmla="*/ 6630261 h 6857999"/>
              <a:gd name="connsiteX2" fmla="*/ 10866196 w 12191999"/>
              <a:gd name="connsiteY2" fmla="*/ 6665839 h 6857999"/>
              <a:gd name="connsiteX3" fmla="*/ 10956035 w 12191999"/>
              <a:gd name="connsiteY3" fmla="*/ 6423848 h 6857999"/>
              <a:gd name="connsiteX4" fmla="*/ 10957924 w 12191999"/>
              <a:gd name="connsiteY4" fmla="*/ 6426134 h 6857999"/>
              <a:gd name="connsiteX5" fmla="*/ 10851388 w 12191999"/>
              <a:gd name="connsiteY5" fmla="*/ 6657292 h 6857999"/>
              <a:gd name="connsiteX6" fmla="*/ 10848506 w 12191999"/>
              <a:gd name="connsiteY6" fmla="*/ 6657193 h 6857999"/>
              <a:gd name="connsiteX7" fmla="*/ 10807959 w 12191999"/>
              <a:gd name="connsiteY7" fmla="*/ 6549664 h 6857999"/>
              <a:gd name="connsiteX8" fmla="*/ 11734580 w 12191999"/>
              <a:gd name="connsiteY8" fmla="*/ 6423749 h 6857999"/>
              <a:gd name="connsiteX9" fmla="*/ 11806432 w 12191999"/>
              <a:gd name="connsiteY9" fmla="*/ 6526111 h 6857999"/>
              <a:gd name="connsiteX10" fmla="*/ 11806432 w 12191999"/>
              <a:gd name="connsiteY10" fmla="*/ 6596869 h 6857999"/>
              <a:gd name="connsiteX11" fmla="*/ 11827600 w 12191999"/>
              <a:gd name="connsiteY11" fmla="*/ 6596869 h 6857999"/>
              <a:gd name="connsiteX12" fmla="*/ 11827600 w 12191999"/>
              <a:gd name="connsiteY12" fmla="*/ 6526111 h 6857999"/>
              <a:gd name="connsiteX13" fmla="*/ 11899451 w 12191999"/>
              <a:gd name="connsiteY13" fmla="*/ 6423749 h 6857999"/>
              <a:gd name="connsiteX14" fmla="*/ 11875103 w 12191999"/>
              <a:gd name="connsiteY14" fmla="*/ 6423749 h 6857999"/>
              <a:gd name="connsiteX15" fmla="*/ 11819550 w 12191999"/>
              <a:gd name="connsiteY15" fmla="*/ 6503949 h 6857999"/>
              <a:gd name="connsiteX16" fmla="*/ 11814680 w 12191999"/>
              <a:gd name="connsiteY16" fmla="*/ 6503949 h 6857999"/>
              <a:gd name="connsiteX17" fmla="*/ 11758928 w 12191999"/>
              <a:gd name="connsiteY17" fmla="*/ 6423749 h 6857999"/>
              <a:gd name="connsiteX18" fmla="*/ 11539795 w 12191999"/>
              <a:gd name="connsiteY18" fmla="*/ 6423749 h 6857999"/>
              <a:gd name="connsiteX19" fmla="*/ 11539795 w 12191999"/>
              <a:gd name="connsiteY19" fmla="*/ 6596869 h 6857999"/>
              <a:gd name="connsiteX20" fmla="*/ 11561062 w 12191999"/>
              <a:gd name="connsiteY20" fmla="*/ 6596869 h 6857999"/>
              <a:gd name="connsiteX21" fmla="*/ 11561062 w 12191999"/>
              <a:gd name="connsiteY21" fmla="*/ 6446308 h 6857999"/>
              <a:gd name="connsiteX22" fmla="*/ 11565038 w 12191999"/>
              <a:gd name="connsiteY22" fmla="*/ 6442333 h 6857999"/>
              <a:gd name="connsiteX23" fmla="*/ 11634306 w 12191999"/>
              <a:gd name="connsiteY23" fmla="*/ 6442333 h 6857999"/>
              <a:gd name="connsiteX24" fmla="*/ 11665710 w 12191999"/>
              <a:gd name="connsiteY24" fmla="*/ 6453265 h 6857999"/>
              <a:gd name="connsiteX25" fmla="*/ 11674157 w 12191999"/>
              <a:gd name="connsiteY25" fmla="*/ 6474035 h 6857999"/>
              <a:gd name="connsiteX26" fmla="*/ 11640070 w 12191999"/>
              <a:gd name="connsiteY26" fmla="*/ 6505936 h 6857999"/>
              <a:gd name="connsiteX27" fmla="*/ 11579547 w 12191999"/>
              <a:gd name="connsiteY27" fmla="*/ 6505936 h 6857999"/>
              <a:gd name="connsiteX28" fmla="*/ 11579547 w 12191999"/>
              <a:gd name="connsiteY28" fmla="*/ 6524520 h 6857999"/>
              <a:gd name="connsiteX29" fmla="*/ 11627349 w 12191999"/>
              <a:gd name="connsiteY29" fmla="*/ 6524520 h 6857999"/>
              <a:gd name="connsiteX30" fmla="*/ 11676840 w 12191999"/>
              <a:gd name="connsiteY30" fmla="*/ 6596869 h 6857999"/>
              <a:gd name="connsiteX31" fmla="*/ 11701089 w 12191999"/>
              <a:gd name="connsiteY31" fmla="*/ 6596869 h 6857999"/>
              <a:gd name="connsiteX32" fmla="*/ 11649610 w 12191999"/>
              <a:gd name="connsiteY32" fmla="*/ 6523030 h 6857999"/>
              <a:gd name="connsiteX33" fmla="*/ 11651001 w 12191999"/>
              <a:gd name="connsiteY33" fmla="*/ 6522732 h 6857999"/>
              <a:gd name="connsiteX34" fmla="*/ 11655573 w 12191999"/>
              <a:gd name="connsiteY34" fmla="*/ 6521638 h 6857999"/>
              <a:gd name="connsiteX35" fmla="*/ 11695226 w 12191999"/>
              <a:gd name="connsiteY35" fmla="*/ 6474234 h 6857999"/>
              <a:gd name="connsiteX36" fmla="*/ 11682207 w 12191999"/>
              <a:gd name="connsiteY36" fmla="*/ 6440942 h 6857999"/>
              <a:gd name="connsiteX37" fmla="*/ 11634306 w 12191999"/>
              <a:gd name="connsiteY37" fmla="*/ 6423749 h 6857999"/>
              <a:gd name="connsiteX38" fmla="*/ 11347693 w 12191999"/>
              <a:gd name="connsiteY38" fmla="*/ 6423749 h 6857999"/>
              <a:gd name="connsiteX39" fmla="*/ 11347693 w 12191999"/>
              <a:gd name="connsiteY39" fmla="*/ 6596869 h 6857999"/>
              <a:gd name="connsiteX40" fmla="*/ 11368960 w 12191999"/>
              <a:gd name="connsiteY40" fmla="*/ 6596869 h 6857999"/>
              <a:gd name="connsiteX41" fmla="*/ 11368960 w 12191999"/>
              <a:gd name="connsiteY41" fmla="*/ 6528396 h 6857999"/>
              <a:gd name="connsiteX42" fmla="*/ 11372936 w 12191999"/>
              <a:gd name="connsiteY42" fmla="*/ 6524421 h 6857999"/>
              <a:gd name="connsiteX43" fmla="*/ 11461682 w 12191999"/>
              <a:gd name="connsiteY43" fmla="*/ 6524421 h 6857999"/>
              <a:gd name="connsiteX44" fmla="*/ 11461682 w 12191999"/>
              <a:gd name="connsiteY44" fmla="*/ 6505837 h 6857999"/>
              <a:gd name="connsiteX45" fmla="*/ 11372936 w 12191999"/>
              <a:gd name="connsiteY45" fmla="*/ 6505837 h 6857999"/>
              <a:gd name="connsiteX46" fmla="*/ 11368960 w 12191999"/>
              <a:gd name="connsiteY46" fmla="*/ 6501862 h 6857999"/>
              <a:gd name="connsiteX47" fmla="*/ 11368960 w 12191999"/>
              <a:gd name="connsiteY47" fmla="*/ 6447799 h 6857999"/>
              <a:gd name="connsiteX48" fmla="*/ 11372936 w 12191999"/>
              <a:gd name="connsiteY48" fmla="*/ 6443824 h 6857999"/>
              <a:gd name="connsiteX49" fmla="*/ 11482651 w 12191999"/>
              <a:gd name="connsiteY49" fmla="*/ 6443824 h 6857999"/>
              <a:gd name="connsiteX50" fmla="*/ 11482651 w 12191999"/>
              <a:gd name="connsiteY50" fmla="*/ 6423749 h 6857999"/>
              <a:gd name="connsiteX51" fmla="*/ 11196337 w 12191999"/>
              <a:gd name="connsiteY51" fmla="*/ 6423749 h 6857999"/>
              <a:gd name="connsiteX52" fmla="*/ 11116634 w 12191999"/>
              <a:gd name="connsiteY52" fmla="*/ 6596869 h 6857999"/>
              <a:gd name="connsiteX53" fmla="*/ 11138498 w 12191999"/>
              <a:gd name="connsiteY53" fmla="*/ 6596869 h 6857999"/>
              <a:gd name="connsiteX54" fmla="*/ 11202896 w 12191999"/>
              <a:gd name="connsiteY54" fmla="*/ 6452371 h 6857999"/>
              <a:gd name="connsiteX55" fmla="*/ 11208759 w 12191999"/>
              <a:gd name="connsiteY55" fmla="*/ 6452371 h 6857999"/>
              <a:gd name="connsiteX56" fmla="*/ 11242250 w 12191999"/>
              <a:gd name="connsiteY56" fmla="*/ 6526309 h 6857999"/>
              <a:gd name="connsiteX57" fmla="*/ 11190275 w 12191999"/>
              <a:gd name="connsiteY57" fmla="*/ 6526309 h 6857999"/>
              <a:gd name="connsiteX58" fmla="*/ 11182026 w 12191999"/>
              <a:gd name="connsiteY58" fmla="*/ 6544893 h 6857999"/>
              <a:gd name="connsiteX59" fmla="*/ 11250400 w 12191999"/>
              <a:gd name="connsiteY59" fmla="*/ 6544893 h 6857999"/>
              <a:gd name="connsiteX60" fmla="*/ 11273356 w 12191999"/>
              <a:gd name="connsiteY60" fmla="*/ 6596869 h 6857999"/>
              <a:gd name="connsiteX61" fmla="*/ 11296512 w 12191999"/>
              <a:gd name="connsiteY61" fmla="*/ 6596869 h 6857999"/>
              <a:gd name="connsiteX62" fmla="*/ 11216909 w 12191999"/>
              <a:gd name="connsiteY62" fmla="*/ 6423749 h 6857999"/>
              <a:gd name="connsiteX63" fmla="*/ 10943116 w 12191999"/>
              <a:gd name="connsiteY63" fmla="*/ 6408544 h 6857999"/>
              <a:gd name="connsiteX64" fmla="*/ 10945004 w 12191999"/>
              <a:gd name="connsiteY64" fmla="*/ 6410829 h 6857999"/>
              <a:gd name="connsiteX65" fmla="*/ 10787884 w 12191999"/>
              <a:gd name="connsiteY65" fmla="*/ 6544397 h 6857999"/>
              <a:gd name="connsiteX66" fmla="*/ 10834295 w 12191999"/>
              <a:gd name="connsiteY66" fmla="*/ 6667628 h 6857999"/>
              <a:gd name="connsiteX67" fmla="*/ 10721200 w 12191999"/>
              <a:gd name="connsiteY67" fmla="*/ 6612273 h 6857999"/>
              <a:gd name="connsiteX68" fmla="*/ 10684728 w 12191999"/>
              <a:gd name="connsiteY68" fmla="*/ 6491725 h 6857999"/>
              <a:gd name="connsiteX69" fmla="*/ 10769897 w 12191999"/>
              <a:gd name="connsiteY69" fmla="*/ 6535253 h 6857999"/>
              <a:gd name="connsiteX70" fmla="*/ 10783710 w 12191999"/>
              <a:gd name="connsiteY70" fmla="*/ 6523527 h 6857999"/>
              <a:gd name="connsiteX71" fmla="*/ 10697349 w 12191999"/>
              <a:gd name="connsiteY71" fmla="*/ 6479402 h 6857999"/>
              <a:gd name="connsiteX72" fmla="*/ 10697747 w 12191999"/>
              <a:gd name="connsiteY72" fmla="*/ 6476520 h 6857999"/>
              <a:gd name="connsiteX73" fmla="*/ 10842730 w 12191999"/>
              <a:gd name="connsiteY73" fmla="*/ 6352121 h 6857999"/>
              <a:gd name="connsiteX74" fmla="*/ 10944706 w 12191999"/>
              <a:gd name="connsiteY74" fmla="*/ 6390457 h 6857999"/>
              <a:gd name="connsiteX75" fmla="*/ 10691585 w 12191999"/>
              <a:gd name="connsiteY75" fmla="*/ 6460520 h 6857999"/>
              <a:gd name="connsiteX76" fmla="*/ 10739188 w 12191999"/>
              <a:gd name="connsiteY76" fmla="*/ 6389662 h 6857999"/>
              <a:gd name="connsiteX77" fmla="*/ 10842730 w 12191999"/>
              <a:gd name="connsiteY77" fmla="*/ 6352121 h 6857999"/>
              <a:gd name="connsiteX78" fmla="*/ 10855624 w 12191999"/>
              <a:gd name="connsiteY78" fmla="*/ 6335537 h 6857999"/>
              <a:gd name="connsiteX79" fmla="*/ 10728157 w 12191999"/>
              <a:gd name="connsiteY79" fmla="*/ 6376643 h 6857999"/>
              <a:gd name="connsiteX80" fmla="*/ 10708181 w 12191999"/>
              <a:gd name="connsiteY80" fmla="*/ 6623304 h 6857999"/>
              <a:gd name="connsiteX81" fmla="*/ 10954843 w 12191999"/>
              <a:gd name="connsiteY81" fmla="*/ 6643280 h 6857999"/>
              <a:gd name="connsiteX82" fmla="*/ 10974818 w 12191999"/>
              <a:gd name="connsiteY82" fmla="*/ 6396618 h 6857999"/>
              <a:gd name="connsiteX83" fmla="*/ 10855624 w 12191999"/>
              <a:gd name="connsiteY83" fmla="*/ 6335537 h 6857999"/>
              <a:gd name="connsiteX84" fmla="*/ 0 w 12191999"/>
              <a:gd name="connsiteY84" fmla="*/ 0 h 6857999"/>
              <a:gd name="connsiteX85" fmla="*/ 12191999 w 12191999"/>
              <a:gd name="connsiteY85" fmla="*/ 0 h 6857999"/>
              <a:gd name="connsiteX86" fmla="*/ 12191999 w 12191999"/>
              <a:gd name="connsiteY86" fmla="*/ 6857999 h 6857999"/>
              <a:gd name="connsiteX87" fmla="*/ 0 w 12191999"/>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191999" h="6857999">
                <a:moveTo>
                  <a:pt x="10976110" y="6427327"/>
                </a:moveTo>
                <a:cubicBezTo>
                  <a:pt x="11016160" y="6492520"/>
                  <a:pt x="11003837" y="6579279"/>
                  <a:pt x="10943812" y="6630261"/>
                </a:cubicBezTo>
                <a:cubicBezTo>
                  <a:pt x="10920855" y="6649739"/>
                  <a:pt x="10893923" y="6661566"/>
                  <a:pt x="10866196" y="6665839"/>
                </a:cubicBezTo>
                <a:close/>
                <a:moveTo>
                  <a:pt x="10956035" y="6423848"/>
                </a:moveTo>
                <a:lnTo>
                  <a:pt x="10957924" y="6426134"/>
                </a:lnTo>
                <a:lnTo>
                  <a:pt x="10851388" y="6657292"/>
                </a:lnTo>
                <a:cubicBezTo>
                  <a:pt x="10849997" y="6657193"/>
                  <a:pt x="10849898" y="6657193"/>
                  <a:pt x="10848506" y="6657193"/>
                </a:cubicBezTo>
                <a:lnTo>
                  <a:pt x="10807959" y="6549664"/>
                </a:lnTo>
                <a:close/>
                <a:moveTo>
                  <a:pt x="11734580" y="6423749"/>
                </a:moveTo>
                <a:lnTo>
                  <a:pt x="11806432" y="6526111"/>
                </a:lnTo>
                <a:lnTo>
                  <a:pt x="11806432" y="6596869"/>
                </a:lnTo>
                <a:lnTo>
                  <a:pt x="11827600" y="6596869"/>
                </a:lnTo>
                <a:lnTo>
                  <a:pt x="11827600" y="6526111"/>
                </a:lnTo>
                <a:lnTo>
                  <a:pt x="11899451" y="6423749"/>
                </a:lnTo>
                <a:lnTo>
                  <a:pt x="11875103" y="6423749"/>
                </a:lnTo>
                <a:lnTo>
                  <a:pt x="11819550" y="6503949"/>
                </a:lnTo>
                <a:lnTo>
                  <a:pt x="11814680" y="6503949"/>
                </a:lnTo>
                <a:lnTo>
                  <a:pt x="11758928" y="6423749"/>
                </a:lnTo>
                <a:close/>
                <a:moveTo>
                  <a:pt x="11539795" y="6423749"/>
                </a:moveTo>
                <a:lnTo>
                  <a:pt x="11539795" y="6596869"/>
                </a:lnTo>
                <a:lnTo>
                  <a:pt x="11561062" y="6596869"/>
                </a:lnTo>
                <a:lnTo>
                  <a:pt x="11561062" y="6446308"/>
                </a:lnTo>
                <a:lnTo>
                  <a:pt x="11565038" y="6442333"/>
                </a:lnTo>
                <a:lnTo>
                  <a:pt x="11634306" y="6442333"/>
                </a:lnTo>
                <a:cubicBezTo>
                  <a:pt x="11644442" y="6442333"/>
                  <a:pt x="11656070" y="6443625"/>
                  <a:pt x="11665710" y="6453265"/>
                </a:cubicBezTo>
                <a:cubicBezTo>
                  <a:pt x="11671176" y="6459029"/>
                  <a:pt x="11674157" y="6466383"/>
                  <a:pt x="11674157" y="6474035"/>
                </a:cubicBezTo>
                <a:cubicBezTo>
                  <a:pt x="11674157" y="6491924"/>
                  <a:pt x="11659151" y="6505936"/>
                  <a:pt x="11640070" y="6505936"/>
                </a:cubicBezTo>
                <a:lnTo>
                  <a:pt x="11579547" y="6505936"/>
                </a:lnTo>
                <a:lnTo>
                  <a:pt x="11579547" y="6524520"/>
                </a:lnTo>
                <a:lnTo>
                  <a:pt x="11627349" y="6524520"/>
                </a:lnTo>
                <a:lnTo>
                  <a:pt x="11676840" y="6596869"/>
                </a:lnTo>
                <a:lnTo>
                  <a:pt x="11701089" y="6596869"/>
                </a:lnTo>
                <a:lnTo>
                  <a:pt x="11649610" y="6523030"/>
                </a:lnTo>
                <a:lnTo>
                  <a:pt x="11651001" y="6522732"/>
                </a:lnTo>
                <a:cubicBezTo>
                  <a:pt x="11653486" y="6522235"/>
                  <a:pt x="11654977" y="6521837"/>
                  <a:pt x="11655573" y="6521638"/>
                </a:cubicBezTo>
                <a:cubicBezTo>
                  <a:pt x="11680021" y="6514980"/>
                  <a:pt x="11695226" y="6496793"/>
                  <a:pt x="11695226" y="6474234"/>
                </a:cubicBezTo>
                <a:cubicBezTo>
                  <a:pt x="11695226" y="6461514"/>
                  <a:pt x="11690754" y="6449986"/>
                  <a:pt x="11682207" y="6440942"/>
                </a:cubicBezTo>
                <a:cubicBezTo>
                  <a:pt x="11671176" y="6429414"/>
                  <a:pt x="11655474" y="6423749"/>
                  <a:pt x="11634306" y="6423749"/>
                </a:cubicBezTo>
                <a:close/>
                <a:moveTo>
                  <a:pt x="11347693" y="6423749"/>
                </a:moveTo>
                <a:lnTo>
                  <a:pt x="11347693" y="6596869"/>
                </a:lnTo>
                <a:lnTo>
                  <a:pt x="11368960" y="6596869"/>
                </a:lnTo>
                <a:lnTo>
                  <a:pt x="11368960" y="6528396"/>
                </a:lnTo>
                <a:lnTo>
                  <a:pt x="11372936" y="6524421"/>
                </a:lnTo>
                <a:lnTo>
                  <a:pt x="11461682" y="6524421"/>
                </a:lnTo>
                <a:lnTo>
                  <a:pt x="11461682" y="6505837"/>
                </a:lnTo>
                <a:lnTo>
                  <a:pt x="11372936" y="6505837"/>
                </a:lnTo>
                <a:lnTo>
                  <a:pt x="11368960" y="6501862"/>
                </a:lnTo>
                <a:lnTo>
                  <a:pt x="11368960" y="6447799"/>
                </a:lnTo>
                <a:lnTo>
                  <a:pt x="11372936" y="6443824"/>
                </a:lnTo>
                <a:lnTo>
                  <a:pt x="11482651" y="6443824"/>
                </a:lnTo>
                <a:lnTo>
                  <a:pt x="11482651" y="6423749"/>
                </a:lnTo>
                <a:close/>
                <a:moveTo>
                  <a:pt x="11196337" y="6423749"/>
                </a:moveTo>
                <a:lnTo>
                  <a:pt x="11116634" y="6596869"/>
                </a:lnTo>
                <a:lnTo>
                  <a:pt x="11138498" y="6596869"/>
                </a:lnTo>
                <a:lnTo>
                  <a:pt x="11202896" y="6452371"/>
                </a:lnTo>
                <a:lnTo>
                  <a:pt x="11208759" y="6452371"/>
                </a:lnTo>
                <a:lnTo>
                  <a:pt x="11242250" y="6526309"/>
                </a:lnTo>
                <a:lnTo>
                  <a:pt x="11190275" y="6526309"/>
                </a:lnTo>
                <a:lnTo>
                  <a:pt x="11182026" y="6544893"/>
                </a:lnTo>
                <a:lnTo>
                  <a:pt x="11250400" y="6544893"/>
                </a:lnTo>
                <a:lnTo>
                  <a:pt x="11273356" y="6596869"/>
                </a:lnTo>
                <a:lnTo>
                  <a:pt x="11296512" y="6596869"/>
                </a:lnTo>
                <a:lnTo>
                  <a:pt x="11216909" y="6423749"/>
                </a:lnTo>
                <a:close/>
                <a:moveTo>
                  <a:pt x="10943116" y="6408544"/>
                </a:moveTo>
                <a:lnTo>
                  <a:pt x="10945004" y="6410829"/>
                </a:lnTo>
                <a:lnTo>
                  <a:pt x="10787884" y="6544397"/>
                </a:lnTo>
                <a:lnTo>
                  <a:pt x="10834295" y="6667628"/>
                </a:lnTo>
                <a:cubicBezTo>
                  <a:pt x="10792058" y="6665739"/>
                  <a:pt x="10750617" y="6646957"/>
                  <a:pt x="10721200" y="6612273"/>
                </a:cubicBezTo>
                <a:cubicBezTo>
                  <a:pt x="10691684" y="6577589"/>
                  <a:pt x="10679858" y="6533763"/>
                  <a:pt x="10684728" y="6491725"/>
                </a:cubicBezTo>
                <a:lnTo>
                  <a:pt x="10769897" y="6535253"/>
                </a:lnTo>
                <a:lnTo>
                  <a:pt x="10783710" y="6523527"/>
                </a:lnTo>
                <a:lnTo>
                  <a:pt x="10697349" y="6479402"/>
                </a:lnTo>
                <a:cubicBezTo>
                  <a:pt x="10697548" y="6478010"/>
                  <a:pt x="10697548" y="6477911"/>
                  <a:pt x="10697747" y="6476520"/>
                </a:cubicBezTo>
                <a:close/>
                <a:moveTo>
                  <a:pt x="10842730" y="6352121"/>
                </a:moveTo>
                <a:cubicBezTo>
                  <a:pt x="10879364" y="6352444"/>
                  <a:pt x="10915737" y="6365413"/>
                  <a:pt x="10944706" y="6390457"/>
                </a:cubicBezTo>
                <a:lnTo>
                  <a:pt x="10691585" y="6460520"/>
                </a:lnTo>
                <a:cubicBezTo>
                  <a:pt x="10700330" y="6433786"/>
                  <a:pt x="10716331" y="6409140"/>
                  <a:pt x="10739188" y="6389662"/>
                </a:cubicBezTo>
                <a:cubicBezTo>
                  <a:pt x="10769201" y="6364121"/>
                  <a:pt x="10806096" y="6351798"/>
                  <a:pt x="10842730" y="6352121"/>
                </a:cubicBezTo>
                <a:close/>
                <a:moveTo>
                  <a:pt x="10855624" y="6335537"/>
                </a:moveTo>
                <a:cubicBezTo>
                  <a:pt x="10810990" y="6331922"/>
                  <a:pt x="10764977" y="6345338"/>
                  <a:pt x="10728157" y="6376643"/>
                </a:cubicBezTo>
                <a:cubicBezTo>
                  <a:pt x="10654516" y="6439252"/>
                  <a:pt x="10645572" y="6549664"/>
                  <a:pt x="10708181" y="6623304"/>
                </a:cubicBezTo>
                <a:cubicBezTo>
                  <a:pt x="10770791" y="6696945"/>
                  <a:pt x="10881202" y="6705889"/>
                  <a:pt x="10954843" y="6643280"/>
                </a:cubicBezTo>
                <a:cubicBezTo>
                  <a:pt x="11028484" y="6580670"/>
                  <a:pt x="11037428" y="6470259"/>
                  <a:pt x="10974818" y="6396618"/>
                </a:cubicBezTo>
                <a:cubicBezTo>
                  <a:pt x="10943513" y="6359798"/>
                  <a:pt x="10900258" y="6339151"/>
                  <a:pt x="10855624" y="6335537"/>
                </a:cubicBezTo>
                <a:close/>
                <a:moveTo>
                  <a:pt x="0" y="0"/>
                </a:moveTo>
                <a:lnTo>
                  <a:pt x="12191999" y="0"/>
                </a:lnTo>
                <a:lnTo>
                  <a:pt x="12191999"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the icon to add an image</a:t>
            </a:r>
          </a:p>
        </p:txBody>
      </p:sp>
      <p:sp>
        <p:nvSpPr>
          <p:cNvPr id="2" name="Title 1">
            <a:extLst>
              <a:ext uri="{FF2B5EF4-FFF2-40B4-BE49-F238E27FC236}">
                <a16:creationId xmlns:a16="http://schemas.microsoft.com/office/drawing/2014/main" id="{250D436C-449C-44A3-A112-F4E3D1AFBAE7}"/>
              </a:ext>
            </a:extLst>
          </p:cNvPr>
          <p:cNvSpPr>
            <a:spLocks noGrp="1"/>
          </p:cNvSpPr>
          <p:nvPr>
            <p:ph type="title" hasCustomPrompt="1"/>
          </p:nvPr>
        </p:nvSpPr>
        <p:spPr>
          <a:xfrm>
            <a:off x="766800" y="2532100"/>
            <a:ext cx="8362143" cy="1700035"/>
          </a:xfrm>
          <a:prstGeom prst="rect">
            <a:avLst/>
          </a:prstGeom>
        </p:spPr>
        <p:txBody>
          <a:bodyPr anchor="t">
            <a:normAutofit/>
          </a:bodyPr>
          <a:lstStyle>
            <a:lvl1pPr>
              <a:lnSpc>
                <a:spcPct val="90000"/>
              </a:lnSpc>
              <a:defRPr sz="6000" spc="80" baseline="0">
                <a:solidFill>
                  <a:schemeClr val="tx1"/>
                </a:solidFill>
              </a:defRPr>
            </a:lvl1pPr>
          </a:lstStyle>
          <a:p>
            <a:r>
              <a:rPr lang="en-GB"/>
              <a:t>Click to add</a:t>
            </a:r>
            <a:br>
              <a:rPr lang="en-GB"/>
            </a:br>
            <a:r>
              <a:rPr lang="en-GB"/>
              <a:t>a headline</a:t>
            </a:r>
          </a:p>
        </p:txBody>
      </p:sp>
      <p:sp>
        <p:nvSpPr>
          <p:cNvPr id="8" name="textruta 5">
            <a:extLst>
              <a:ext uri="{FF2B5EF4-FFF2-40B4-BE49-F238E27FC236}">
                <a16:creationId xmlns:a16="http://schemas.microsoft.com/office/drawing/2014/main" id="{FA6B81F1-1A2E-9544-B364-61FC9400BFB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6" name="Platshållare för text 5">
            <a:extLst>
              <a:ext uri="{FF2B5EF4-FFF2-40B4-BE49-F238E27FC236}">
                <a16:creationId xmlns:a16="http://schemas.microsoft.com/office/drawing/2014/main" id="{559C74F0-3489-BE40-A493-A19FCFB72EAF}"/>
              </a:ext>
            </a:extLst>
          </p:cNvPr>
          <p:cNvSpPr>
            <a:spLocks noGrp="1"/>
          </p:cNvSpPr>
          <p:nvPr>
            <p:ph type="body" sz="quarter" idx="13" hasCustomPrompt="1"/>
          </p:nvPr>
        </p:nvSpPr>
        <p:spPr>
          <a:xfrm>
            <a:off x="766800" y="4573648"/>
            <a:ext cx="8362950" cy="288925"/>
          </a:xfrm>
        </p:spPr>
        <p:txBody>
          <a:bodyPr/>
          <a:lstStyle>
            <a:lvl1pPr marL="7938" indent="0">
              <a:buNone/>
              <a:defRPr sz="900" cap="all" baseline="0"/>
            </a:lvl1pPr>
          </a:lstStyle>
          <a:p>
            <a:r>
              <a:rPr lang="en-GB"/>
              <a:t>CLICK TO ADD SUB HEADER OR NAME</a:t>
            </a:r>
          </a:p>
        </p:txBody>
      </p:sp>
      <p:sp>
        <p:nvSpPr>
          <p:cNvPr id="9" name="Date Placeholder 3">
            <a:extLst>
              <a:ext uri="{FF2B5EF4-FFF2-40B4-BE49-F238E27FC236}">
                <a16:creationId xmlns:a16="http://schemas.microsoft.com/office/drawing/2014/main" id="{44B931DF-58A8-F94E-AC82-34C4F1393CE3}"/>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AE36C46A-830A-400A-9A79-E46157B77821}" type="datetime1">
              <a:rPr lang="en-GB" smtClean="0"/>
              <a:t>27/05/2021</a:t>
            </a:fld>
            <a:endParaRPr lang="en-GB"/>
          </a:p>
        </p:txBody>
      </p:sp>
      <p:sp>
        <p:nvSpPr>
          <p:cNvPr id="10" name="Footer Placeholder 4">
            <a:extLst>
              <a:ext uri="{FF2B5EF4-FFF2-40B4-BE49-F238E27FC236}">
                <a16:creationId xmlns:a16="http://schemas.microsoft.com/office/drawing/2014/main" id="{BD2894AE-B051-1F4F-BEAA-11797BB466C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1" name="Slide Number Placeholder 5">
            <a:extLst>
              <a:ext uri="{FF2B5EF4-FFF2-40B4-BE49-F238E27FC236}">
                <a16:creationId xmlns:a16="http://schemas.microsoft.com/office/drawing/2014/main" id="{1930A2A3-0215-4C43-B62B-ED34B55FF00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93772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2 text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10652463" cy="1081088"/>
          </a:xfrm>
          <a:prstGeom prst="rect">
            <a:avLst/>
          </a:prstGeom>
        </p:spPr>
        <p:txBody>
          <a:bodyPr/>
          <a:lstStyle/>
          <a:p>
            <a:r>
              <a:rPr lang="en-GB"/>
              <a:t>Click to add a headline of </a:t>
            </a:r>
            <a:br>
              <a:rPr lang="en-GB"/>
            </a:br>
            <a:r>
              <a:rPr lang="en-GB"/>
              <a:t>maximum two lines </a:t>
            </a:r>
          </a:p>
        </p:txBody>
      </p:sp>
      <p:sp>
        <p:nvSpPr>
          <p:cNvPr id="14" name="Platshållare för text 17">
            <a:extLst>
              <a:ext uri="{FF2B5EF4-FFF2-40B4-BE49-F238E27FC236}">
                <a16:creationId xmlns:a16="http://schemas.microsoft.com/office/drawing/2014/main" id="{433D872E-4B1E-A84A-ABF1-2F0F40D7CE83}"/>
              </a:ext>
            </a:extLst>
          </p:cNvPr>
          <p:cNvSpPr>
            <a:spLocks noGrp="1"/>
          </p:cNvSpPr>
          <p:nvPr>
            <p:ph type="body" sz="quarter" idx="16" hasCustomPrompt="1"/>
          </p:nvPr>
        </p:nvSpPr>
        <p:spPr>
          <a:xfrm>
            <a:off x="765177" y="2533650"/>
            <a:ext cx="50709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5" name="Platshållare för text 17">
            <a:extLst>
              <a:ext uri="{FF2B5EF4-FFF2-40B4-BE49-F238E27FC236}">
                <a16:creationId xmlns:a16="http://schemas.microsoft.com/office/drawing/2014/main" id="{A9FF979C-FF3B-B44E-A458-40CA2F76F7ED}"/>
              </a:ext>
            </a:extLst>
          </p:cNvPr>
          <p:cNvSpPr>
            <a:spLocks noGrp="1"/>
          </p:cNvSpPr>
          <p:nvPr>
            <p:ph type="body" sz="quarter" idx="17" hasCustomPrompt="1"/>
          </p:nvPr>
        </p:nvSpPr>
        <p:spPr>
          <a:xfrm>
            <a:off x="6354000" y="2533650"/>
            <a:ext cx="506139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9" name="Grupp 8">
            <a:extLst>
              <a:ext uri="{FF2B5EF4-FFF2-40B4-BE49-F238E27FC236}">
                <a16:creationId xmlns:a16="http://schemas.microsoft.com/office/drawing/2014/main" id="{FF121970-5D92-FA49-935C-06DADAA36642}"/>
              </a:ext>
            </a:extLst>
          </p:cNvPr>
          <p:cNvGrpSpPr/>
          <p:nvPr userDrawn="1"/>
        </p:nvGrpSpPr>
        <p:grpSpPr>
          <a:xfrm>
            <a:off x="10666502" y="6334963"/>
            <a:ext cx="1232056" cy="349818"/>
            <a:chOff x="2157473" y="2311143"/>
            <a:chExt cx="7872352" cy="2235200"/>
          </a:xfrm>
        </p:grpSpPr>
        <p:sp>
          <p:nvSpPr>
            <p:cNvPr id="10" name="Frihandsfigur 9">
              <a:extLst>
                <a:ext uri="{FF2B5EF4-FFF2-40B4-BE49-F238E27FC236}">
                  <a16:creationId xmlns:a16="http://schemas.microsoft.com/office/drawing/2014/main" id="{2877BCEB-4EEC-C243-90AB-5E5C44A03C0F}"/>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1" name="Frihandsfigur 10">
              <a:extLst>
                <a:ext uri="{FF2B5EF4-FFF2-40B4-BE49-F238E27FC236}">
                  <a16:creationId xmlns:a16="http://schemas.microsoft.com/office/drawing/2014/main" id="{E67C1373-17A5-2D42-A933-017D2C05981A}"/>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C67F8ACD-6E4E-F54E-9768-3E19F12F0C45}"/>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C5A76EC7-F4C1-C348-A103-00B1CFFE2889}"/>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4ED0B775-A372-D84C-ABD0-8027BCFA674F}"/>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7" name="Date Placeholder 3">
            <a:extLst>
              <a:ext uri="{FF2B5EF4-FFF2-40B4-BE49-F238E27FC236}">
                <a16:creationId xmlns:a16="http://schemas.microsoft.com/office/drawing/2014/main" id="{E2AC4A46-81B4-214E-9097-5F323E81B286}"/>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159C49C0-4480-481A-A694-5E13791B8E98}" type="datetime1">
              <a:rPr lang="en-GB" smtClean="0"/>
              <a:t>27/05/2021</a:t>
            </a:fld>
            <a:endParaRPr lang="en-GB"/>
          </a:p>
        </p:txBody>
      </p:sp>
      <p:sp>
        <p:nvSpPr>
          <p:cNvPr id="18" name="Footer Placeholder 4">
            <a:extLst>
              <a:ext uri="{FF2B5EF4-FFF2-40B4-BE49-F238E27FC236}">
                <a16:creationId xmlns:a16="http://schemas.microsoft.com/office/drawing/2014/main" id="{301355CF-1801-1D4D-98F0-16CE86E634BC}"/>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9" name="Slide Number Placeholder 5">
            <a:extLst>
              <a:ext uri="{FF2B5EF4-FFF2-40B4-BE49-F238E27FC236}">
                <a16:creationId xmlns:a16="http://schemas.microsoft.com/office/drawing/2014/main" id="{4047B15D-5E7D-AB46-AEBC-1D8EDE27410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350879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10652464" cy="1081088"/>
          </a:xfrm>
          <a:prstGeom prst="rect">
            <a:avLst/>
          </a:prstGeom>
        </p:spPr>
        <p:txBody>
          <a:bodyPr/>
          <a:lstStyle/>
          <a:p>
            <a:r>
              <a:rPr lang="en-GB"/>
              <a:t>Click to add a headline of </a:t>
            </a:r>
            <a:br>
              <a:rPr lang="en-GB"/>
            </a:br>
            <a:r>
              <a:rPr lang="en-GB"/>
              <a:t>maximum two lines </a:t>
            </a:r>
          </a:p>
        </p:txBody>
      </p:sp>
      <p:sp>
        <p:nvSpPr>
          <p:cNvPr id="11" name="Text Placeholder 6">
            <a:extLst>
              <a:ext uri="{FF2B5EF4-FFF2-40B4-BE49-F238E27FC236}">
                <a16:creationId xmlns:a16="http://schemas.microsoft.com/office/drawing/2014/main" id="{82A8A40C-A03F-544A-8536-901204B8D62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16" name="Platshållare för text 17">
            <a:extLst>
              <a:ext uri="{FF2B5EF4-FFF2-40B4-BE49-F238E27FC236}">
                <a16:creationId xmlns:a16="http://schemas.microsoft.com/office/drawing/2014/main" id="{833F5092-1DCC-C34E-AA33-E46555CD7AB3}"/>
              </a:ext>
            </a:extLst>
          </p:cNvPr>
          <p:cNvSpPr>
            <a:spLocks noGrp="1"/>
          </p:cNvSpPr>
          <p:nvPr>
            <p:ph type="body" sz="quarter" idx="16" hasCustomPrompt="1"/>
          </p:nvPr>
        </p:nvSpPr>
        <p:spPr>
          <a:xfrm>
            <a:off x="765177" y="2533650"/>
            <a:ext cx="50709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7" name="Platshållare för text 17">
            <a:extLst>
              <a:ext uri="{FF2B5EF4-FFF2-40B4-BE49-F238E27FC236}">
                <a16:creationId xmlns:a16="http://schemas.microsoft.com/office/drawing/2014/main" id="{EE965217-E7A2-0745-BFE0-B87EAF528DF8}"/>
              </a:ext>
            </a:extLst>
          </p:cNvPr>
          <p:cNvSpPr>
            <a:spLocks noGrp="1"/>
          </p:cNvSpPr>
          <p:nvPr>
            <p:ph type="body" sz="quarter" idx="17" hasCustomPrompt="1"/>
          </p:nvPr>
        </p:nvSpPr>
        <p:spPr>
          <a:xfrm>
            <a:off x="6354000" y="2533650"/>
            <a:ext cx="506139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10" name="Grupp 9">
            <a:extLst>
              <a:ext uri="{FF2B5EF4-FFF2-40B4-BE49-F238E27FC236}">
                <a16:creationId xmlns:a16="http://schemas.microsoft.com/office/drawing/2014/main" id="{4D4B8996-64AC-454D-B754-0BB4714DFBF5}"/>
              </a:ext>
            </a:extLst>
          </p:cNvPr>
          <p:cNvGrpSpPr/>
          <p:nvPr userDrawn="1"/>
        </p:nvGrpSpPr>
        <p:grpSpPr>
          <a:xfrm>
            <a:off x="10666502" y="6334963"/>
            <a:ext cx="1232056" cy="349818"/>
            <a:chOff x="2157473" y="2311143"/>
            <a:chExt cx="7872352" cy="2235200"/>
          </a:xfrm>
        </p:grpSpPr>
        <p:sp>
          <p:nvSpPr>
            <p:cNvPr id="12" name="Frihandsfigur 11">
              <a:extLst>
                <a:ext uri="{FF2B5EF4-FFF2-40B4-BE49-F238E27FC236}">
                  <a16:creationId xmlns:a16="http://schemas.microsoft.com/office/drawing/2014/main" id="{F41C5443-8F88-9E40-8C0C-457EDC87512A}"/>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797E0367-6B99-E743-B6F4-4CCC74B38091}"/>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4" name="Frihandsfigur 13">
              <a:extLst>
                <a:ext uri="{FF2B5EF4-FFF2-40B4-BE49-F238E27FC236}">
                  <a16:creationId xmlns:a16="http://schemas.microsoft.com/office/drawing/2014/main" id="{F6165454-798F-9E4E-88BD-BA2D54D2D6AB}"/>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FB3AB0AB-76AB-DC49-9EEF-FF3194A240F4}"/>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36283D2A-BAD4-5F48-81A0-041A1C87CB38}"/>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9" name="Date Placeholder 3">
            <a:extLst>
              <a:ext uri="{FF2B5EF4-FFF2-40B4-BE49-F238E27FC236}">
                <a16:creationId xmlns:a16="http://schemas.microsoft.com/office/drawing/2014/main" id="{B9A5A164-C356-4A44-AC2A-38FA924C577C}"/>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66B17717-F08D-4999-BF17-A1CF81114F83}" type="datetime1">
              <a:rPr lang="en-GB" smtClean="0"/>
              <a:t>27/05/2021</a:t>
            </a:fld>
            <a:endParaRPr lang="en-GB"/>
          </a:p>
        </p:txBody>
      </p:sp>
      <p:sp>
        <p:nvSpPr>
          <p:cNvPr id="20" name="Footer Placeholder 4">
            <a:extLst>
              <a:ext uri="{FF2B5EF4-FFF2-40B4-BE49-F238E27FC236}">
                <a16:creationId xmlns:a16="http://schemas.microsoft.com/office/drawing/2014/main" id="{56CA21AC-C0C2-D640-9D84-9A1F12687E9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1" name="Slide Number Placeholder 5">
            <a:extLst>
              <a:ext uri="{FF2B5EF4-FFF2-40B4-BE49-F238E27FC236}">
                <a16:creationId xmlns:a16="http://schemas.microsoft.com/office/drawing/2014/main" id="{0FB41125-F7A3-1341-91E9-F5F5FDF9028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108206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 4 bullets circl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6800" y="958738"/>
            <a:ext cx="10655893" cy="1081088"/>
          </a:xfrm>
        </p:spPr>
        <p:txBody>
          <a:bodyPr/>
          <a:lstStyle/>
          <a:p>
            <a:r>
              <a:rPr lang="en-GB"/>
              <a:t>Click here to add a headline of </a:t>
            </a:r>
            <a:br>
              <a:rPr lang="en-GB"/>
            </a:br>
            <a:r>
              <a:rPr lang="en-GB"/>
              <a:t>maximum two lines</a:t>
            </a:r>
          </a:p>
        </p:txBody>
      </p:sp>
      <p:sp>
        <p:nvSpPr>
          <p:cNvPr id="11" name="Ellips 10">
            <a:extLst>
              <a:ext uri="{FF2B5EF4-FFF2-40B4-BE49-F238E27FC236}">
                <a16:creationId xmlns:a16="http://schemas.microsoft.com/office/drawing/2014/main" id="{EB593CE9-CFC0-4D47-AABB-1519AAC000E1}"/>
              </a:ext>
            </a:extLst>
          </p:cNvPr>
          <p:cNvSpPr/>
          <p:nvPr userDrawn="1"/>
        </p:nvSpPr>
        <p:spPr>
          <a:xfrm>
            <a:off x="763588"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 11">
            <a:extLst>
              <a:ext uri="{FF2B5EF4-FFF2-40B4-BE49-F238E27FC236}">
                <a16:creationId xmlns:a16="http://schemas.microsoft.com/office/drawing/2014/main" id="{EA0EC2AF-5E89-4245-9606-AD328D9324C8}"/>
              </a:ext>
            </a:extLst>
          </p:cNvPr>
          <p:cNvSpPr/>
          <p:nvPr userDrawn="1"/>
        </p:nvSpPr>
        <p:spPr>
          <a:xfrm>
            <a:off x="9139492"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 12">
            <a:extLst>
              <a:ext uri="{FF2B5EF4-FFF2-40B4-BE49-F238E27FC236}">
                <a16:creationId xmlns:a16="http://schemas.microsoft.com/office/drawing/2014/main" id="{F82E611C-389A-3E46-BADF-69923997992B}"/>
              </a:ext>
            </a:extLst>
          </p:cNvPr>
          <p:cNvSpPr/>
          <p:nvPr userDrawn="1"/>
        </p:nvSpPr>
        <p:spPr>
          <a:xfrm>
            <a:off x="6347524"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 13">
            <a:extLst>
              <a:ext uri="{FF2B5EF4-FFF2-40B4-BE49-F238E27FC236}">
                <a16:creationId xmlns:a16="http://schemas.microsoft.com/office/drawing/2014/main" id="{A8EB7BF7-027F-EC46-9D63-557F6796937C}"/>
              </a:ext>
            </a:extLst>
          </p:cNvPr>
          <p:cNvSpPr/>
          <p:nvPr userDrawn="1"/>
        </p:nvSpPr>
        <p:spPr>
          <a:xfrm>
            <a:off x="3555556"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atshållare för text 15">
            <a:extLst>
              <a:ext uri="{FF2B5EF4-FFF2-40B4-BE49-F238E27FC236}">
                <a16:creationId xmlns:a16="http://schemas.microsoft.com/office/drawing/2014/main" id="{66B933FC-C140-8043-911F-97F9B8CFE2AC}"/>
              </a:ext>
            </a:extLst>
          </p:cNvPr>
          <p:cNvSpPr>
            <a:spLocks noGrp="1"/>
          </p:cNvSpPr>
          <p:nvPr>
            <p:ph type="body" sz="quarter" idx="14" hasCustomPrompt="1"/>
          </p:nvPr>
        </p:nvSpPr>
        <p:spPr>
          <a:xfrm>
            <a:off x="763588"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19" name="Platshållare för text 15">
            <a:extLst>
              <a:ext uri="{FF2B5EF4-FFF2-40B4-BE49-F238E27FC236}">
                <a16:creationId xmlns:a16="http://schemas.microsoft.com/office/drawing/2014/main" id="{8C2A40D8-7417-904B-9F77-30DE75EE3A8E}"/>
              </a:ext>
            </a:extLst>
          </p:cNvPr>
          <p:cNvSpPr>
            <a:spLocks noGrp="1"/>
          </p:cNvSpPr>
          <p:nvPr>
            <p:ph type="body" sz="quarter" idx="15" hasCustomPrompt="1"/>
          </p:nvPr>
        </p:nvSpPr>
        <p:spPr>
          <a:xfrm>
            <a:off x="3559254"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20" name="Platshållare för text 15">
            <a:extLst>
              <a:ext uri="{FF2B5EF4-FFF2-40B4-BE49-F238E27FC236}">
                <a16:creationId xmlns:a16="http://schemas.microsoft.com/office/drawing/2014/main" id="{6649288F-8EFF-F44E-8139-B1AD9AC03CC6}"/>
              </a:ext>
            </a:extLst>
          </p:cNvPr>
          <p:cNvSpPr>
            <a:spLocks noGrp="1"/>
          </p:cNvSpPr>
          <p:nvPr>
            <p:ph type="body" sz="quarter" idx="16" hasCustomPrompt="1"/>
          </p:nvPr>
        </p:nvSpPr>
        <p:spPr>
          <a:xfrm>
            <a:off x="6347424"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21" name="Platshållare för text 15">
            <a:extLst>
              <a:ext uri="{FF2B5EF4-FFF2-40B4-BE49-F238E27FC236}">
                <a16:creationId xmlns:a16="http://schemas.microsoft.com/office/drawing/2014/main" id="{3DAB4B01-26AD-C540-8ADC-13129E797BFF}"/>
              </a:ext>
            </a:extLst>
          </p:cNvPr>
          <p:cNvSpPr>
            <a:spLocks noGrp="1"/>
          </p:cNvSpPr>
          <p:nvPr>
            <p:ph type="body" sz="quarter" idx="17" hasCustomPrompt="1"/>
          </p:nvPr>
        </p:nvSpPr>
        <p:spPr>
          <a:xfrm>
            <a:off x="9143090" y="3383793"/>
            <a:ext cx="2281237" cy="600075"/>
          </a:xfrm>
          <a:prstGeom prst="rect">
            <a:avLst/>
          </a:prstGeom>
        </p:spPr>
        <p:txBody>
          <a:bodyPr lIns="144000" rIns="144000" anchor="ctr"/>
          <a:lstStyle>
            <a:lvl1pPr marL="7937" indent="0" algn="ctr">
              <a:buNone/>
              <a:defRPr sz="1800"/>
            </a:lvl1pPr>
          </a:lstStyle>
          <a:p>
            <a:r>
              <a:rPr lang="en-GB"/>
              <a:t>Click to add text</a:t>
            </a:r>
          </a:p>
        </p:txBody>
      </p:sp>
      <p:grpSp>
        <p:nvGrpSpPr>
          <p:cNvPr id="17" name="Grupp 16">
            <a:extLst>
              <a:ext uri="{FF2B5EF4-FFF2-40B4-BE49-F238E27FC236}">
                <a16:creationId xmlns:a16="http://schemas.microsoft.com/office/drawing/2014/main" id="{EDFC9406-25B2-B442-B068-ADA3AF9F8DFE}"/>
              </a:ext>
            </a:extLst>
          </p:cNvPr>
          <p:cNvGrpSpPr/>
          <p:nvPr userDrawn="1"/>
        </p:nvGrpSpPr>
        <p:grpSpPr>
          <a:xfrm>
            <a:off x="10666502" y="6334963"/>
            <a:ext cx="1232056" cy="349818"/>
            <a:chOff x="2157473" y="2311143"/>
            <a:chExt cx="7872352" cy="2235200"/>
          </a:xfrm>
        </p:grpSpPr>
        <p:sp>
          <p:nvSpPr>
            <p:cNvPr id="18" name="Frihandsfigur 17">
              <a:extLst>
                <a:ext uri="{FF2B5EF4-FFF2-40B4-BE49-F238E27FC236}">
                  <a16:creationId xmlns:a16="http://schemas.microsoft.com/office/drawing/2014/main" id="{2473BD41-54A5-8349-92C0-A425553CD654}"/>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BD072247-EE58-FE4F-985D-EBE32C9A9A31}"/>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A97C9057-92EA-624C-B621-948F98265B3E}"/>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24" name="Frihandsfigur 23">
              <a:extLst>
                <a:ext uri="{FF2B5EF4-FFF2-40B4-BE49-F238E27FC236}">
                  <a16:creationId xmlns:a16="http://schemas.microsoft.com/office/drawing/2014/main" id="{4B39C6BB-1959-8346-B0CB-6A84283DE4F3}"/>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25" name="Frihandsfigur 24">
              <a:extLst>
                <a:ext uri="{FF2B5EF4-FFF2-40B4-BE49-F238E27FC236}">
                  <a16:creationId xmlns:a16="http://schemas.microsoft.com/office/drawing/2014/main" id="{74A8587D-27C5-5647-8980-B76A924C1DC0}"/>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9" name="Date Placeholder 3">
            <a:extLst>
              <a:ext uri="{FF2B5EF4-FFF2-40B4-BE49-F238E27FC236}">
                <a16:creationId xmlns:a16="http://schemas.microsoft.com/office/drawing/2014/main" id="{AA2D992F-543C-494F-9F55-046E1B0FAD1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E45DEB67-AA2A-4E19-86B7-FDE2159FFCF4}" type="datetime1">
              <a:rPr lang="en-GB" smtClean="0"/>
              <a:t>27/05/2021</a:t>
            </a:fld>
            <a:endParaRPr lang="en-GB"/>
          </a:p>
        </p:txBody>
      </p:sp>
      <p:sp>
        <p:nvSpPr>
          <p:cNvPr id="30" name="Footer Placeholder 4">
            <a:extLst>
              <a:ext uri="{FF2B5EF4-FFF2-40B4-BE49-F238E27FC236}">
                <a16:creationId xmlns:a16="http://schemas.microsoft.com/office/drawing/2014/main" id="{5DA099AC-238C-C947-8A94-884BB4B4D215}"/>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31" name="Slide Number Placeholder 5">
            <a:extLst>
              <a:ext uri="{FF2B5EF4-FFF2-40B4-BE49-F238E27FC236}">
                <a16:creationId xmlns:a16="http://schemas.microsoft.com/office/drawing/2014/main" id="{8A485192-7D36-2947-A014-2E728B530DC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869427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subheader + 4 bullets circl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6800" y="958738"/>
            <a:ext cx="10652464" cy="1081088"/>
          </a:xfrm>
        </p:spPr>
        <p:txBody>
          <a:bodyPr/>
          <a:lstStyle/>
          <a:p>
            <a:r>
              <a:rPr lang="en-GB"/>
              <a:t>Click here to add a headline of </a:t>
            </a:r>
            <a:br>
              <a:rPr lang="en-GB"/>
            </a:br>
            <a:r>
              <a:rPr lang="en-GB"/>
              <a:t>maximum two lines</a:t>
            </a:r>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11" name="Ellips 10">
            <a:extLst>
              <a:ext uri="{FF2B5EF4-FFF2-40B4-BE49-F238E27FC236}">
                <a16:creationId xmlns:a16="http://schemas.microsoft.com/office/drawing/2014/main" id="{EB593CE9-CFC0-4D47-AABB-1519AAC000E1}"/>
              </a:ext>
            </a:extLst>
          </p:cNvPr>
          <p:cNvSpPr/>
          <p:nvPr userDrawn="1"/>
        </p:nvSpPr>
        <p:spPr>
          <a:xfrm>
            <a:off x="763588"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 11">
            <a:extLst>
              <a:ext uri="{FF2B5EF4-FFF2-40B4-BE49-F238E27FC236}">
                <a16:creationId xmlns:a16="http://schemas.microsoft.com/office/drawing/2014/main" id="{EA0EC2AF-5E89-4245-9606-AD328D9324C8}"/>
              </a:ext>
            </a:extLst>
          </p:cNvPr>
          <p:cNvSpPr/>
          <p:nvPr userDrawn="1"/>
        </p:nvSpPr>
        <p:spPr>
          <a:xfrm>
            <a:off x="9139492"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 12">
            <a:extLst>
              <a:ext uri="{FF2B5EF4-FFF2-40B4-BE49-F238E27FC236}">
                <a16:creationId xmlns:a16="http://schemas.microsoft.com/office/drawing/2014/main" id="{F82E611C-389A-3E46-BADF-69923997992B}"/>
              </a:ext>
            </a:extLst>
          </p:cNvPr>
          <p:cNvSpPr/>
          <p:nvPr userDrawn="1"/>
        </p:nvSpPr>
        <p:spPr>
          <a:xfrm>
            <a:off x="6347524"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 13">
            <a:extLst>
              <a:ext uri="{FF2B5EF4-FFF2-40B4-BE49-F238E27FC236}">
                <a16:creationId xmlns:a16="http://schemas.microsoft.com/office/drawing/2014/main" id="{A8EB7BF7-027F-EC46-9D63-557F6796937C}"/>
              </a:ext>
            </a:extLst>
          </p:cNvPr>
          <p:cNvSpPr/>
          <p:nvPr userDrawn="1"/>
        </p:nvSpPr>
        <p:spPr>
          <a:xfrm>
            <a:off x="3555556" y="2530512"/>
            <a:ext cx="2281237" cy="23066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atshållare för text 15">
            <a:extLst>
              <a:ext uri="{FF2B5EF4-FFF2-40B4-BE49-F238E27FC236}">
                <a16:creationId xmlns:a16="http://schemas.microsoft.com/office/drawing/2014/main" id="{66B933FC-C140-8043-911F-97F9B8CFE2AC}"/>
              </a:ext>
            </a:extLst>
          </p:cNvPr>
          <p:cNvSpPr>
            <a:spLocks noGrp="1"/>
          </p:cNvSpPr>
          <p:nvPr>
            <p:ph type="body" sz="quarter" idx="14" hasCustomPrompt="1"/>
          </p:nvPr>
        </p:nvSpPr>
        <p:spPr>
          <a:xfrm>
            <a:off x="763588"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19" name="Platshållare för text 15">
            <a:extLst>
              <a:ext uri="{FF2B5EF4-FFF2-40B4-BE49-F238E27FC236}">
                <a16:creationId xmlns:a16="http://schemas.microsoft.com/office/drawing/2014/main" id="{8C2A40D8-7417-904B-9F77-30DE75EE3A8E}"/>
              </a:ext>
            </a:extLst>
          </p:cNvPr>
          <p:cNvSpPr>
            <a:spLocks noGrp="1"/>
          </p:cNvSpPr>
          <p:nvPr>
            <p:ph type="body" sz="quarter" idx="15" hasCustomPrompt="1"/>
          </p:nvPr>
        </p:nvSpPr>
        <p:spPr>
          <a:xfrm>
            <a:off x="3559254"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20" name="Platshållare för text 15">
            <a:extLst>
              <a:ext uri="{FF2B5EF4-FFF2-40B4-BE49-F238E27FC236}">
                <a16:creationId xmlns:a16="http://schemas.microsoft.com/office/drawing/2014/main" id="{6649288F-8EFF-F44E-8139-B1AD9AC03CC6}"/>
              </a:ext>
            </a:extLst>
          </p:cNvPr>
          <p:cNvSpPr>
            <a:spLocks noGrp="1"/>
          </p:cNvSpPr>
          <p:nvPr>
            <p:ph type="body" sz="quarter" idx="16" hasCustomPrompt="1"/>
          </p:nvPr>
        </p:nvSpPr>
        <p:spPr>
          <a:xfrm>
            <a:off x="6347424" y="3383793"/>
            <a:ext cx="2281237" cy="600075"/>
          </a:xfrm>
          <a:prstGeom prst="rect">
            <a:avLst/>
          </a:prstGeom>
        </p:spPr>
        <p:txBody>
          <a:bodyPr lIns="144000" rIns="144000" anchor="ctr"/>
          <a:lstStyle>
            <a:lvl1pPr marL="7937" indent="0" algn="ctr">
              <a:buNone/>
              <a:defRPr sz="1800"/>
            </a:lvl1pPr>
          </a:lstStyle>
          <a:p>
            <a:r>
              <a:rPr lang="en-GB"/>
              <a:t>Click to add text</a:t>
            </a:r>
          </a:p>
        </p:txBody>
      </p:sp>
      <p:sp>
        <p:nvSpPr>
          <p:cNvPr id="21" name="Platshållare för text 15">
            <a:extLst>
              <a:ext uri="{FF2B5EF4-FFF2-40B4-BE49-F238E27FC236}">
                <a16:creationId xmlns:a16="http://schemas.microsoft.com/office/drawing/2014/main" id="{3DAB4B01-26AD-C540-8ADC-13129E797BFF}"/>
              </a:ext>
            </a:extLst>
          </p:cNvPr>
          <p:cNvSpPr>
            <a:spLocks noGrp="1"/>
          </p:cNvSpPr>
          <p:nvPr>
            <p:ph type="body" sz="quarter" idx="17" hasCustomPrompt="1"/>
          </p:nvPr>
        </p:nvSpPr>
        <p:spPr>
          <a:xfrm>
            <a:off x="9143090" y="3383793"/>
            <a:ext cx="2281237" cy="600075"/>
          </a:xfrm>
          <a:prstGeom prst="rect">
            <a:avLst/>
          </a:prstGeom>
        </p:spPr>
        <p:txBody>
          <a:bodyPr lIns="144000" rIns="144000" anchor="ctr"/>
          <a:lstStyle>
            <a:lvl1pPr marL="7937" indent="0" algn="ctr">
              <a:buNone/>
              <a:defRPr sz="1800"/>
            </a:lvl1pPr>
          </a:lstStyle>
          <a:p>
            <a:r>
              <a:rPr lang="en-GB"/>
              <a:t>Click to add text</a:t>
            </a:r>
          </a:p>
        </p:txBody>
      </p:sp>
      <p:grpSp>
        <p:nvGrpSpPr>
          <p:cNvPr id="17" name="Grupp 16">
            <a:extLst>
              <a:ext uri="{FF2B5EF4-FFF2-40B4-BE49-F238E27FC236}">
                <a16:creationId xmlns:a16="http://schemas.microsoft.com/office/drawing/2014/main" id="{910BF7B3-F91F-7D4C-8C4A-354591DE220F}"/>
              </a:ext>
            </a:extLst>
          </p:cNvPr>
          <p:cNvGrpSpPr/>
          <p:nvPr userDrawn="1"/>
        </p:nvGrpSpPr>
        <p:grpSpPr>
          <a:xfrm>
            <a:off x="10666502" y="6334963"/>
            <a:ext cx="1232056" cy="349818"/>
            <a:chOff x="2157473" y="2311143"/>
            <a:chExt cx="7872352" cy="2235200"/>
          </a:xfrm>
        </p:grpSpPr>
        <p:sp>
          <p:nvSpPr>
            <p:cNvPr id="18" name="Frihandsfigur 17">
              <a:extLst>
                <a:ext uri="{FF2B5EF4-FFF2-40B4-BE49-F238E27FC236}">
                  <a16:creationId xmlns:a16="http://schemas.microsoft.com/office/drawing/2014/main" id="{FD0EBD2C-F2DD-E743-861E-07CC80BF6E1F}"/>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22" name="Frihandsfigur 21">
              <a:extLst>
                <a:ext uri="{FF2B5EF4-FFF2-40B4-BE49-F238E27FC236}">
                  <a16:creationId xmlns:a16="http://schemas.microsoft.com/office/drawing/2014/main" id="{D39FF6A0-BBED-4A4F-AA29-8CC6CF0FA719}"/>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23" name="Frihandsfigur 22">
              <a:extLst>
                <a:ext uri="{FF2B5EF4-FFF2-40B4-BE49-F238E27FC236}">
                  <a16:creationId xmlns:a16="http://schemas.microsoft.com/office/drawing/2014/main" id="{82759461-1270-7D44-BD49-C854774C1D17}"/>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24" name="Frihandsfigur 23">
              <a:extLst>
                <a:ext uri="{FF2B5EF4-FFF2-40B4-BE49-F238E27FC236}">
                  <a16:creationId xmlns:a16="http://schemas.microsoft.com/office/drawing/2014/main" id="{0B6621F2-79ED-8C4B-8987-ABB325219669}"/>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25" name="Frihandsfigur 24">
              <a:extLst>
                <a:ext uri="{FF2B5EF4-FFF2-40B4-BE49-F238E27FC236}">
                  <a16:creationId xmlns:a16="http://schemas.microsoft.com/office/drawing/2014/main" id="{4BFCDFCD-0116-FE49-840D-FF8389333B6B}"/>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9" name="Date Placeholder 3">
            <a:extLst>
              <a:ext uri="{FF2B5EF4-FFF2-40B4-BE49-F238E27FC236}">
                <a16:creationId xmlns:a16="http://schemas.microsoft.com/office/drawing/2014/main" id="{3D4BA17B-D2D2-0E40-955E-A949CE803CB6}"/>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15FE7BD1-F60D-43A2-8FEA-1BA618658839}" type="datetime1">
              <a:rPr lang="en-GB" smtClean="0"/>
              <a:t>27/05/2021</a:t>
            </a:fld>
            <a:endParaRPr lang="en-GB"/>
          </a:p>
        </p:txBody>
      </p:sp>
      <p:sp>
        <p:nvSpPr>
          <p:cNvPr id="30" name="Footer Placeholder 4">
            <a:extLst>
              <a:ext uri="{FF2B5EF4-FFF2-40B4-BE49-F238E27FC236}">
                <a16:creationId xmlns:a16="http://schemas.microsoft.com/office/drawing/2014/main" id="{B800D3BD-7E2F-724D-B646-07759D03712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31" name="Slide Number Placeholder 5">
            <a:extLst>
              <a:ext uri="{FF2B5EF4-FFF2-40B4-BE49-F238E27FC236}">
                <a16:creationId xmlns:a16="http://schemas.microsoft.com/office/drawing/2014/main" id="{D93521D3-D0C3-224B-8F8E-1394F0B879C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32400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sub header, text &amp; char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5076788" cy="1081088"/>
          </a:xfrm>
          <a:prstGeom prst="rect">
            <a:avLst/>
          </a:prstGeom>
        </p:spPr>
        <p:txBody>
          <a:bodyPr/>
          <a:lstStyle>
            <a:lvl1pPr>
              <a:defRPr>
                <a:solidFill>
                  <a:schemeClr val="tx1"/>
                </a:solidFill>
              </a:defRPr>
            </a:lvl1pPr>
          </a:lstStyle>
          <a:p>
            <a:r>
              <a:rPr lang="en-GB"/>
              <a:t>Click to add a two line headline</a:t>
            </a:r>
          </a:p>
        </p:txBody>
      </p:sp>
      <p:sp>
        <p:nvSpPr>
          <p:cNvPr id="11" name="Chart Placeholder 10">
            <a:extLst>
              <a:ext uri="{FF2B5EF4-FFF2-40B4-BE49-F238E27FC236}">
                <a16:creationId xmlns:a16="http://schemas.microsoft.com/office/drawing/2014/main" id="{8EA0199F-14F6-49BD-AB83-7F5D3C38B8EC}"/>
              </a:ext>
            </a:extLst>
          </p:cNvPr>
          <p:cNvSpPr>
            <a:spLocks noGrp="1"/>
          </p:cNvSpPr>
          <p:nvPr>
            <p:ph type="chart" sz="quarter" idx="15" hasCustomPrompt="1"/>
          </p:nvPr>
        </p:nvSpPr>
        <p:spPr>
          <a:xfrm>
            <a:off x="6354000" y="2525713"/>
            <a:ext cx="5065712" cy="3563938"/>
          </a:xfrm>
          <a:prstGeom prst="rect">
            <a:avLst/>
          </a:prstGeom>
        </p:spPr>
        <p:txBody>
          <a:bodyPr/>
          <a:lstStyle>
            <a:lvl1pPr marL="74612" indent="0">
              <a:buNone/>
              <a:defRPr/>
            </a:lvl1pPr>
          </a:lstStyle>
          <a:p>
            <a:r>
              <a:rPr lang="en-GB"/>
              <a:t> </a:t>
            </a:r>
          </a:p>
        </p:txBody>
      </p:sp>
      <p:sp>
        <p:nvSpPr>
          <p:cNvPr id="13" name="Platshållare för text 17">
            <a:extLst>
              <a:ext uri="{FF2B5EF4-FFF2-40B4-BE49-F238E27FC236}">
                <a16:creationId xmlns:a16="http://schemas.microsoft.com/office/drawing/2014/main" id="{AF409B80-EEF3-8B46-892B-DAA5CBF36E16}"/>
              </a:ext>
            </a:extLst>
          </p:cNvPr>
          <p:cNvSpPr>
            <a:spLocks noGrp="1"/>
          </p:cNvSpPr>
          <p:nvPr>
            <p:ph type="body" sz="quarter" idx="16" hasCustomPrompt="1"/>
          </p:nvPr>
        </p:nvSpPr>
        <p:spPr>
          <a:xfrm>
            <a:off x="765176" y="2533650"/>
            <a:ext cx="507841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10" name="Grupp 9">
            <a:extLst>
              <a:ext uri="{FF2B5EF4-FFF2-40B4-BE49-F238E27FC236}">
                <a16:creationId xmlns:a16="http://schemas.microsoft.com/office/drawing/2014/main" id="{ABC1684A-D30C-8A47-A81C-52487317698C}"/>
              </a:ext>
            </a:extLst>
          </p:cNvPr>
          <p:cNvGrpSpPr/>
          <p:nvPr userDrawn="1"/>
        </p:nvGrpSpPr>
        <p:grpSpPr>
          <a:xfrm>
            <a:off x="10666502" y="6334963"/>
            <a:ext cx="1232056" cy="349818"/>
            <a:chOff x="2157473" y="2311143"/>
            <a:chExt cx="7872352" cy="2235200"/>
          </a:xfrm>
        </p:grpSpPr>
        <p:sp>
          <p:nvSpPr>
            <p:cNvPr id="14" name="Frihandsfigur 13">
              <a:extLst>
                <a:ext uri="{FF2B5EF4-FFF2-40B4-BE49-F238E27FC236}">
                  <a16:creationId xmlns:a16="http://schemas.microsoft.com/office/drawing/2014/main" id="{063BC784-E08D-C740-83D9-195EEF8E7815}"/>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443B4BCC-4ABB-8743-B130-23970D1B6859}"/>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A07F26BC-E682-5345-998F-ED7294B266DB}"/>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488D1757-0313-2648-AD66-CE5C6D94F366}"/>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294B08B6-ADEC-C743-9563-D63507A470EC}"/>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9" name="Date Placeholder 3">
            <a:extLst>
              <a:ext uri="{FF2B5EF4-FFF2-40B4-BE49-F238E27FC236}">
                <a16:creationId xmlns:a16="http://schemas.microsoft.com/office/drawing/2014/main" id="{ABBB497C-D8F5-7641-B3F1-2307AE2B818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B554F5EE-6AC3-42DF-A39E-487529D30575}" type="datetime1">
              <a:rPr lang="en-GB" smtClean="0"/>
              <a:t>27/05/2021</a:t>
            </a:fld>
            <a:endParaRPr lang="en-GB"/>
          </a:p>
        </p:txBody>
      </p:sp>
      <p:sp>
        <p:nvSpPr>
          <p:cNvPr id="20" name="Footer Placeholder 4">
            <a:extLst>
              <a:ext uri="{FF2B5EF4-FFF2-40B4-BE49-F238E27FC236}">
                <a16:creationId xmlns:a16="http://schemas.microsoft.com/office/drawing/2014/main" id="{1DD22757-7F39-3842-8749-51A9EE024B2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1" name="Slide Number Placeholder 5">
            <a:extLst>
              <a:ext uri="{FF2B5EF4-FFF2-40B4-BE49-F238E27FC236}">
                <a16:creationId xmlns:a16="http://schemas.microsoft.com/office/drawing/2014/main" id="{08D29E8F-B1A7-DF43-A5EE-DFEE2D3967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22" name="textruta 5">
            <a:extLst>
              <a:ext uri="{FF2B5EF4-FFF2-40B4-BE49-F238E27FC236}">
                <a16:creationId xmlns:a16="http://schemas.microsoft.com/office/drawing/2014/main" id="{AF8BD040-A30D-CD44-B212-3A0EC64C6C65}"/>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056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ark pattern 1">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22980D6-50EE-6341-9302-94FD3497E1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2650434" y="-2650434"/>
            <a:ext cx="6904383"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46928"/>
            <a:ext cx="5076788" cy="438150"/>
          </a:xfrm>
          <a:prstGeom prst="rect">
            <a:avLst/>
          </a:prstGeom>
        </p:spPr>
        <p:txBody>
          <a:bodyPr anchor="b">
            <a:noAutofit/>
          </a:bodyPr>
          <a:lstStyle>
            <a:lvl1pPr marL="0" indent="0">
              <a:spcBef>
                <a:spcPts val="0"/>
              </a:spcBef>
              <a:spcAft>
                <a:spcPts val="0"/>
              </a:spcAft>
              <a:buNone/>
              <a:defRPr sz="900" b="0" i="0" cap="all" spc="60" baseline="0">
                <a:solidFill>
                  <a:schemeClr val="bg1"/>
                </a:solidFill>
              </a:defRPr>
            </a:lvl1pPr>
            <a:lvl5pPr>
              <a:defRPr>
                <a:solidFill>
                  <a:schemeClr val="bg1"/>
                </a:solidFill>
              </a:defRPr>
            </a:lvl5pPr>
          </a:lstStyle>
          <a:p>
            <a:pPr lvl="0"/>
            <a:r>
              <a:rPr lang="en-GB"/>
              <a:t>Click to add a sub header</a:t>
            </a:r>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p>
        </p:txBody>
      </p:sp>
      <p:sp>
        <p:nvSpPr>
          <p:cNvPr id="13" name="Platshållare för text 17">
            <a:extLst>
              <a:ext uri="{FF2B5EF4-FFF2-40B4-BE49-F238E27FC236}">
                <a16:creationId xmlns:a16="http://schemas.microsoft.com/office/drawing/2014/main" id="{9FE333E4-0510-BD44-A741-D03FB47E37AF}"/>
              </a:ext>
            </a:extLst>
          </p:cNvPr>
          <p:cNvSpPr>
            <a:spLocks noGrp="1"/>
          </p:cNvSpPr>
          <p:nvPr>
            <p:ph type="body" sz="quarter" idx="16" hasCustomPrompt="1"/>
          </p:nvPr>
        </p:nvSpPr>
        <p:spPr>
          <a:xfrm>
            <a:off x="766800" y="2533650"/>
            <a:ext cx="5076788" cy="355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6" name="Grupp 5">
            <a:extLst>
              <a:ext uri="{FF2B5EF4-FFF2-40B4-BE49-F238E27FC236}">
                <a16:creationId xmlns:a16="http://schemas.microsoft.com/office/drawing/2014/main" id="{078EEFA2-AF1C-5B49-8E59-C357CCCBDD96}"/>
              </a:ext>
            </a:extLst>
          </p:cNvPr>
          <p:cNvGrpSpPr/>
          <p:nvPr userDrawn="1"/>
        </p:nvGrpSpPr>
        <p:grpSpPr>
          <a:xfrm>
            <a:off x="10666502" y="6334963"/>
            <a:ext cx="1232056" cy="349818"/>
            <a:chOff x="10666502" y="6334963"/>
            <a:chExt cx="1232056" cy="349818"/>
          </a:xfrm>
        </p:grpSpPr>
        <p:sp>
          <p:nvSpPr>
            <p:cNvPr id="11" name="Frihandsfigur 10">
              <a:extLst>
                <a:ext uri="{FF2B5EF4-FFF2-40B4-BE49-F238E27FC236}">
                  <a16:creationId xmlns:a16="http://schemas.microsoft.com/office/drawing/2014/main" id="{EB24FFA9-043F-2148-A672-3E1B34544A15}"/>
                </a:ext>
              </a:extLst>
            </p:cNvPr>
            <p:cNvSpPr/>
            <p:nvPr/>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ABC204DC-D181-DF40-9146-142CE8800C29}"/>
                </a:ext>
              </a:extLst>
            </p:cNvPr>
            <p:cNvSpPr/>
            <p:nvPr/>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D2E8C05D-A01E-0E4D-A618-0E317CFC6B90}"/>
                </a:ext>
              </a:extLst>
            </p:cNvPr>
            <p:cNvSpPr/>
            <p:nvPr/>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61C57EAF-5B72-A949-A2AB-FC669DC8D479}"/>
                </a:ext>
              </a:extLst>
            </p:cNvPr>
            <p:cNvSpPr/>
            <p:nvPr/>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a:p>
          </p:txBody>
        </p:sp>
        <p:sp>
          <p:nvSpPr>
            <p:cNvPr id="19" name="Frihandsfigur 18">
              <a:extLst>
                <a:ext uri="{FF2B5EF4-FFF2-40B4-BE49-F238E27FC236}">
                  <a16:creationId xmlns:a16="http://schemas.microsoft.com/office/drawing/2014/main" id="{E069ADAB-1190-7244-93E3-48CF41E267E1}"/>
                </a:ext>
              </a:extLst>
            </p:cNvPr>
            <p:cNvSpPr/>
            <p:nvPr/>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a:p>
          </p:txBody>
        </p:sp>
      </p:grpSp>
      <p:sp>
        <p:nvSpPr>
          <p:cNvPr id="15" name="Date Placeholder 3">
            <a:extLst>
              <a:ext uri="{FF2B5EF4-FFF2-40B4-BE49-F238E27FC236}">
                <a16:creationId xmlns:a16="http://schemas.microsoft.com/office/drawing/2014/main" id="{CEFADC93-BFF5-E943-8490-598E5BDCEED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fld id="{C29D42BF-EAF3-44E8-A73F-B363DA6EB6E6}" type="datetime1">
              <a:rPr lang="en-GB" smtClean="0"/>
              <a:t>27/05/2021</a:t>
            </a:fld>
            <a:endParaRPr lang="en-GB"/>
          </a:p>
        </p:txBody>
      </p:sp>
      <p:sp>
        <p:nvSpPr>
          <p:cNvPr id="20" name="Footer Placeholder 4">
            <a:extLst>
              <a:ext uri="{FF2B5EF4-FFF2-40B4-BE49-F238E27FC236}">
                <a16:creationId xmlns:a16="http://schemas.microsoft.com/office/drawing/2014/main" id="{1AC33689-167E-F446-B43E-8EF9971286B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COMSYN Compact gasification and synthesis process for transport fuels</a:t>
            </a:r>
          </a:p>
        </p:txBody>
      </p:sp>
      <p:sp>
        <p:nvSpPr>
          <p:cNvPr id="21" name="Slide Number Placeholder 5">
            <a:extLst>
              <a:ext uri="{FF2B5EF4-FFF2-40B4-BE49-F238E27FC236}">
                <a16:creationId xmlns:a16="http://schemas.microsoft.com/office/drawing/2014/main" id="{DBC06278-C3E8-6745-AD7C-E32DF5767CB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271858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pattern 1">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BB5052B-B9A1-9F46-9A18-FE807D11DB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2673625" y="-2673625"/>
            <a:ext cx="6858001"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46928"/>
            <a:ext cx="5076788" cy="43815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sp>
        <p:nvSpPr>
          <p:cNvPr id="14" name="Title 1">
            <a:extLst>
              <a:ext uri="{FF2B5EF4-FFF2-40B4-BE49-F238E27FC236}">
                <a16:creationId xmlns:a16="http://schemas.microsoft.com/office/drawing/2014/main" id="{693BDAD9-AD5D-BE45-A478-FFA4D1B37EDE}"/>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p>
        </p:txBody>
      </p:sp>
      <p:sp>
        <p:nvSpPr>
          <p:cNvPr id="15" name="Platshållare för text 17">
            <a:extLst>
              <a:ext uri="{FF2B5EF4-FFF2-40B4-BE49-F238E27FC236}">
                <a16:creationId xmlns:a16="http://schemas.microsoft.com/office/drawing/2014/main" id="{1A571F0E-533A-D047-ACA4-CC9087D21F47}"/>
              </a:ext>
            </a:extLst>
          </p:cNvPr>
          <p:cNvSpPr>
            <a:spLocks noGrp="1"/>
          </p:cNvSpPr>
          <p:nvPr>
            <p:ph type="body" sz="quarter" idx="16" hasCustomPrompt="1"/>
          </p:nvPr>
        </p:nvSpPr>
        <p:spPr>
          <a:xfrm>
            <a:off x="766800" y="2533650"/>
            <a:ext cx="5076788"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grpSp>
        <p:nvGrpSpPr>
          <p:cNvPr id="10" name="Grupp 9">
            <a:extLst>
              <a:ext uri="{FF2B5EF4-FFF2-40B4-BE49-F238E27FC236}">
                <a16:creationId xmlns:a16="http://schemas.microsoft.com/office/drawing/2014/main" id="{F90A0CA3-D5C1-0B4C-A6C2-740A2DEEA117}"/>
              </a:ext>
            </a:extLst>
          </p:cNvPr>
          <p:cNvGrpSpPr/>
          <p:nvPr userDrawn="1"/>
        </p:nvGrpSpPr>
        <p:grpSpPr>
          <a:xfrm>
            <a:off x="10666502" y="6334963"/>
            <a:ext cx="1232056" cy="349818"/>
            <a:chOff x="2157473" y="2311143"/>
            <a:chExt cx="7872352" cy="2235200"/>
          </a:xfrm>
        </p:grpSpPr>
        <p:sp>
          <p:nvSpPr>
            <p:cNvPr id="13" name="Frihandsfigur 12">
              <a:extLst>
                <a:ext uri="{FF2B5EF4-FFF2-40B4-BE49-F238E27FC236}">
                  <a16:creationId xmlns:a16="http://schemas.microsoft.com/office/drawing/2014/main" id="{ABAC1A63-D701-524A-9441-577BB071612C}"/>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96DA7211-F2C5-9F40-BBF8-5EC4A16526C3}"/>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BC935B83-41AF-404E-A79D-6F5928C56C6D}"/>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CF6B5F3F-1558-A946-85FE-E5F772D6F216}"/>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9" name="Frihandsfigur 18">
              <a:extLst>
                <a:ext uri="{FF2B5EF4-FFF2-40B4-BE49-F238E27FC236}">
                  <a16:creationId xmlns:a16="http://schemas.microsoft.com/office/drawing/2014/main" id="{296CFBAF-89E6-BD43-958B-93436E5718EB}"/>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0" name="Date Placeholder 3">
            <a:extLst>
              <a:ext uri="{FF2B5EF4-FFF2-40B4-BE49-F238E27FC236}">
                <a16:creationId xmlns:a16="http://schemas.microsoft.com/office/drawing/2014/main" id="{A49CC349-C8CA-5C48-AF8B-44B43BF73CAB}"/>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5746D764-3168-44A9-A2E4-AF2B38774ADA}" type="datetime1">
              <a:rPr lang="en-GB" smtClean="0"/>
              <a:t>27/05/2021</a:t>
            </a:fld>
            <a:endParaRPr lang="en-GB"/>
          </a:p>
        </p:txBody>
      </p:sp>
      <p:sp>
        <p:nvSpPr>
          <p:cNvPr id="21" name="Footer Placeholder 4">
            <a:extLst>
              <a:ext uri="{FF2B5EF4-FFF2-40B4-BE49-F238E27FC236}">
                <a16:creationId xmlns:a16="http://schemas.microsoft.com/office/drawing/2014/main" id="{6D3E631C-3D26-FA42-9ACE-DC4ED43EB9C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2" name="Slide Number Placeholder 5">
            <a:extLst>
              <a:ext uri="{FF2B5EF4-FFF2-40B4-BE49-F238E27FC236}">
                <a16:creationId xmlns:a16="http://schemas.microsoft.com/office/drawing/2014/main" id="{603FE9EE-96D2-8546-9490-250002BB6AB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967463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F7CA95E8-43F2-40F7-B783-12BC81FE0553}"/>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p>
        </p:txBody>
      </p:sp>
      <p:sp>
        <p:nvSpPr>
          <p:cNvPr id="10" name="Text Placeholder 6">
            <a:extLst>
              <a:ext uri="{FF2B5EF4-FFF2-40B4-BE49-F238E27FC236}">
                <a16:creationId xmlns:a16="http://schemas.microsoft.com/office/drawing/2014/main" id="{C1628D43-31FD-462C-9BB1-A9CA331FE175}"/>
              </a:ext>
            </a:extLst>
          </p:cNvPr>
          <p:cNvSpPr>
            <a:spLocks noGrp="1"/>
          </p:cNvSpPr>
          <p:nvPr>
            <p:ph type="body" sz="quarter" idx="17" hasCustomPrompt="1"/>
          </p:nvPr>
        </p:nvSpPr>
        <p:spPr>
          <a:xfrm>
            <a:off x="6352524" y="3507024"/>
            <a:ext cx="228890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9" name="Title 1">
            <a:extLst>
              <a:ext uri="{FF2B5EF4-FFF2-40B4-BE49-F238E27FC236}">
                <a16:creationId xmlns:a16="http://schemas.microsoft.com/office/drawing/2014/main" id="{DCDBC642-BD0F-2042-A620-E6961CF2D719}"/>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p>
        </p:txBody>
      </p:sp>
      <p:sp>
        <p:nvSpPr>
          <p:cNvPr id="13" name="Platshållare för text 7">
            <a:extLst>
              <a:ext uri="{FF2B5EF4-FFF2-40B4-BE49-F238E27FC236}">
                <a16:creationId xmlns:a16="http://schemas.microsoft.com/office/drawing/2014/main" id="{69D92A65-6CF1-344C-AA81-206E6A352BEA}"/>
              </a:ext>
            </a:extLst>
          </p:cNvPr>
          <p:cNvSpPr>
            <a:spLocks noGrp="1"/>
          </p:cNvSpPr>
          <p:nvPr>
            <p:ph type="body" sz="quarter" idx="20" hasCustomPrompt="1"/>
          </p:nvPr>
        </p:nvSpPr>
        <p:spPr>
          <a:xfrm>
            <a:off x="6352524"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p>
        </p:txBody>
      </p:sp>
      <p:grpSp>
        <p:nvGrpSpPr>
          <p:cNvPr id="11" name="Grupp 10">
            <a:extLst>
              <a:ext uri="{FF2B5EF4-FFF2-40B4-BE49-F238E27FC236}">
                <a16:creationId xmlns:a16="http://schemas.microsoft.com/office/drawing/2014/main" id="{6C043440-D3B1-BA47-8FD9-CA8C77D2B58A}"/>
              </a:ext>
            </a:extLst>
          </p:cNvPr>
          <p:cNvGrpSpPr/>
          <p:nvPr userDrawn="1"/>
        </p:nvGrpSpPr>
        <p:grpSpPr>
          <a:xfrm>
            <a:off x="10666502" y="6334963"/>
            <a:ext cx="1232056" cy="349818"/>
            <a:chOff x="2157473" y="2311143"/>
            <a:chExt cx="7872352" cy="2235200"/>
          </a:xfrm>
        </p:grpSpPr>
        <p:sp>
          <p:nvSpPr>
            <p:cNvPr id="14" name="Frihandsfigur 13">
              <a:extLst>
                <a:ext uri="{FF2B5EF4-FFF2-40B4-BE49-F238E27FC236}">
                  <a16:creationId xmlns:a16="http://schemas.microsoft.com/office/drawing/2014/main" id="{66298052-9D18-B941-9AE5-362695528591}"/>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2CA8B9C3-696A-9044-9FE1-FC839403E86E}"/>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DE027AFD-A565-534A-9E31-0889C30838DB}"/>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5E0C47C6-BD7D-ED49-AB40-7A6EC07F5694}"/>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8BFC3838-6E95-9C4B-9AE3-F3095D712EDC}"/>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9" name="Date Placeholder 3">
            <a:extLst>
              <a:ext uri="{FF2B5EF4-FFF2-40B4-BE49-F238E27FC236}">
                <a16:creationId xmlns:a16="http://schemas.microsoft.com/office/drawing/2014/main" id="{6B809106-7202-EF4B-A73F-A1A474C2119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CA3B2748-D97E-4B70-939B-10695E7C6E1F}" type="datetime1">
              <a:rPr lang="en-GB" smtClean="0"/>
              <a:t>27/05/2021</a:t>
            </a:fld>
            <a:endParaRPr lang="en-GB"/>
          </a:p>
        </p:txBody>
      </p:sp>
      <p:sp>
        <p:nvSpPr>
          <p:cNvPr id="20" name="Footer Placeholder 4">
            <a:extLst>
              <a:ext uri="{FF2B5EF4-FFF2-40B4-BE49-F238E27FC236}">
                <a16:creationId xmlns:a16="http://schemas.microsoft.com/office/drawing/2014/main" id="{2636A936-8AE7-3843-8B39-9E7EC88C9CF5}"/>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1" name="Slide Number Placeholder 5">
            <a:extLst>
              <a:ext uri="{FF2B5EF4-FFF2-40B4-BE49-F238E27FC236}">
                <a16:creationId xmlns:a16="http://schemas.microsoft.com/office/drawing/2014/main" id="{ECA4F49E-B4CC-FC4F-8AEC-9C16ABAA164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24" name="textruta 5">
            <a:extLst>
              <a:ext uri="{FF2B5EF4-FFF2-40B4-BE49-F238E27FC236}">
                <a16:creationId xmlns:a16="http://schemas.microsoft.com/office/drawing/2014/main" id="{CE7C0FE7-F53C-4FA2-90D3-382F3F7B89E5}"/>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063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line, chart &amp; 1 column Dark">
    <p:bg>
      <p:bgPr>
        <a:solidFill>
          <a:srgbClr val="333333"/>
        </a:solidFill>
        <a:effectLst/>
      </p:bgPr>
    </p:bg>
    <p:spTree>
      <p:nvGrpSpPr>
        <p:cNvPr id="1" name=""/>
        <p:cNvGrpSpPr/>
        <p:nvPr/>
      </p:nvGrpSpPr>
      <p:grpSpPr>
        <a:xfrm>
          <a:off x="0" y="0"/>
          <a:ext cx="0" cy="0"/>
          <a:chOff x="0" y="0"/>
          <a:chExt cx="0" cy="0"/>
        </a:xfrm>
      </p:grpSpPr>
      <p:pic>
        <p:nvPicPr>
          <p:cNvPr id="24" name="Bildobjekt 23">
            <a:extLst>
              <a:ext uri="{FF2B5EF4-FFF2-40B4-BE49-F238E27FC236}">
                <a16:creationId xmlns:a16="http://schemas.microsoft.com/office/drawing/2014/main" id="{D902EBB1-BA5D-A240-B5F3-1E03054011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2650435" y="-2650434"/>
            <a:ext cx="6904383" cy="12205251"/>
          </a:xfrm>
          <a:prstGeom prst="rect">
            <a:avLst/>
          </a:prstGeom>
        </p:spPr>
      </p:pic>
      <p:sp>
        <p:nvSpPr>
          <p:cNvPr id="11" name="Chart Placeholder 6">
            <a:extLst>
              <a:ext uri="{FF2B5EF4-FFF2-40B4-BE49-F238E27FC236}">
                <a16:creationId xmlns:a16="http://schemas.microsoft.com/office/drawing/2014/main" id="{256CAD6F-BCFE-0642-83FE-E118EC6AFDF0}"/>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p>
        </p:txBody>
      </p:sp>
      <p:sp>
        <p:nvSpPr>
          <p:cNvPr id="12" name="Text Placeholder 6">
            <a:extLst>
              <a:ext uri="{FF2B5EF4-FFF2-40B4-BE49-F238E27FC236}">
                <a16:creationId xmlns:a16="http://schemas.microsoft.com/office/drawing/2014/main" id="{59011A62-6A22-C844-90DB-3237CC93DCE9}"/>
              </a:ext>
            </a:extLst>
          </p:cNvPr>
          <p:cNvSpPr>
            <a:spLocks noGrp="1"/>
          </p:cNvSpPr>
          <p:nvPr>
            <p:ph type="body" sz="quarter" idx="17" hasCustomPrompt="1"/>
          </p:nvPr>
        </p:nvSpPr>
        <p:spPr>
          <a:xfrm>
            <a:off x="6352524" y="3507024"/>
            <a:ext cx="2295885" cy="325421"/>
          </a:xfrm>
          <a:prstGeom prst="rect">
            <a:avLst/>
          </a:prstGeom>
        </p:spPr>
        <p:txBody>
          <a:bodyPr anchor="b">
            <a:noAutofit/>
          </a:bodyPr>
          <a:lstStyle>
            <a:lvl1pPr marL="0" indent="0">
              <a:spcBef>
                <a:spcPts val="0"/>
              </a:spcBef>
              <a:spcAft>
                <a:spcPts val="0"/>
              </a:spcAft>
              <a:buNone/>
              <a:defRPr sz="1050" b="1" cap="all" spc="10" baseline="0">
                <a:solidFill>
                  <a:schemeClr val="bg1"/>
                </a:solidFill>
              </a:defRPr>
            </a:lvl1pPr>
            <a:lvl5pPr>
              <a:defRPr>
                <a:solidFill>
                  <a:schemeClr val="bg1"/>
                </a:solidFill>
              </a:defRPr>
            </a:lvl5pPr>
          </a:lstStyle>
          <a:p>
            <a:pPr lvl="0"/>
            <a:r>
              <a:rPr lang="en-GB"/>
              <a:t>Click to add a headline</a:t>
            </a:r>
          </a:p>
        </p:txBody>
      </p:sp>
      <p:sp>
        <p:nvSpPr>
          <p:cNvPr id="13" name="Title 1">
            <a:extLst>
              <a:ext uri="{FF2B5EF4-FFF2-40B4-BE49-F238E27FC236}">
                <a16:creationId xmlns:a16="http://schemas.microsoft.com/office/drawing/2014/main" id="{A7023506-9922-B641-A509-B83A235F2204}"/>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p>
        </p:txBody>
      </p:sp>
      <p:sp>
        <p:nvSpPr>
          <p:cNvPr id="16" name="Platshållare för text 7">
            <a:extLst>
              <a:ext uri="{FF2B5EF4-FFF2-40B4-BE49-F238E27FC236}">
                <a16:creationId xmlns:a16="http://schemas.microsoft.com/office/drawing/2014/main" id="{0A1260DF-D7BF-4E43-AD11-BA7BC647B4EF}"/>
              </a:ext>
            </a:extLst>
          </p:cNvPr>
          <p:cNvSpPr>
            <a:spLocks noGrp="1"/>
          </p:cNvSpPr>
          <p:nvPr>
            <p:ph type="body" sz="quarter" idx="20" hasCustomPrompt="1"/>
          </p:nvPr>
        </p:nvSpPr>
        <p:spPr>
          <a:xfrm>
            <a:off x="6352524" y="3983113"/>
            <a:ext cx="2276475" cy="1352550"/>
          </a:xfrm>
        </p:spPr>
        <p:txBody>
          <a:bodyPr/>
          <a:lstStyle>
            <a:lvl1pPr marL="268288" indent="-261938">
              <a:tabLst/>
              <a:defRPr sz="1200">
                <a:solidFill>
                  <a:schemeClr val="bg1"/>
                </a:solidFill>
              </a:defRPr>
            </a:lvl1pPr>
            <a:lvl2pPr>
              <a:defRPr sz="11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Forth level</a:t>
            </a:r>
          </a:p>
          <a:p>
            <a:pPr lvl="4"/>
            <a:r>
              <a:rPr lang="en-GB"/>
              <a:t>Fifth level</a:t>
            </a:r>
          </a:p>
        </p:txBody>
      </p:sp>
      <p:grpSp>
        <p:nvGrpSpPr>
          <p:cNvPr id="2" name="Grupp 1">
            <a:extLst>
              <a:ext uri="{FF2B5EF4-FFF2-40B4-BE49-F238E27FC236}">
                <a16:creationId xmlns:a16="http://schemas.microsoft.com/office/drawing/2014/main" id="{A23348CD-3BE8-0343-AECB-6AD2ED39DFD1}"/>
              </a:ext>
            </a:extLst>
          </p:cNvPr>
          <p:cNvGrpSpPr/>
          <p:nvPr userDrawn="1"/>
        </p:nvGrpSpPr>
        <p:grpSpPr>
          <a:xfrm>
            <a:off x="10666502" y="6334963"/>
            <a:ext cx="1232056" cy="349818"/>
            <a:chOff x="10666502" y="6334963"/>
            <a:chExt cx="1232056" cy="349818"/>
          </a:xfrm>
        </p:grpSpPr>
        <p:sp>
          <p:nvSpPr>
            <p:cNvPr id="17" name="Frihandsfigur 16">
              <a:extLst>
                <a:ext uri="{FF2B5EF4-FFF2-40B4-BE49-F238E27FC236}">
                  <a16:creationId xmlns:a16="http://schemas.microsoft.com/office/drawing/2014/main" id="{0D0691A5-6508-534B-B082-FD15C88F9E09}"/>
                </a:ext>
              </a:extLst>
            </p:cNvPr>
            <p:cNvSpPr/>
            <p:nvPr/>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BFBBF42D-CB7F-664C-8063-419C0887B2A0}"/>
                </a:ext>
              </a:extLst>
            </p:cNvPr>
            <p:cNvSpPr/>
            <p:nvPr/>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a:p>
          </p:txBody>
        </p:sp>
        <p:sp>
          <p:nvSpPr>
            <p:cNvPr id="19" name="Frihandsfigur 18">
              <a:extLst>
                <a:ext uri="{FF2B5EF4-FFF2-40B4-BE49-F238E27FC236}">
                  <a16:creationId xmlns:a16="http://schemas.microsoft.com/office/drawing/2014/main" id="{80BDF521-005A-7246-9BD1-7DC7E593A700}"/>
                </a:ext>
              </a:extLst>
            </p:cNvPr>
            <p:cNvSpPr/>
            <p:nvPr/>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a:p>
          </p:txBody>
        </p:sp>
        <p:sp>
          <p:nvSpPr>
            <p:cNvPr id="20" name="Frihandsfigur 19">
              <a:extLst>
                <a:ext uri="{FF2B5EF4-FFF2-40B4-BE49-F238E27FC236}">
                  <a16:creationId xmlns:a16="http://schemas.microsoft.com/office/drawing/2014/main" id="{70D95EDA-7377-9541-BC07-BBF82AEE115F}"/>
                </a:ext>
              </a:extLst>
            </p:cNvPr>
            <p:cNvSpPr/>
            <p:nvPr/>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a:p>
          </p:txBody>
        </p:sp>
        <p:sp>
          <p:nvSpPr>
            <p:cNvPr id="21" name="Frihandsfigur 20">
              <a:extLst>
                <a:ext uri="{FF2B5EF4-FFF2-40B4-BE49-F238E27FC236}">
                  <a16:creationId xmlns:a16="http://schemas.microsoft.com/office/drawing/2014/main" id="{F68FD340-6E8F-8C48-BC72-B51D0009359E}"/>
                </a:ext>
              </a:extLst>
            </p:cNvPr>
            <p:cNvSpPr/>
            <p:nvPr/>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a:p>
          </p:txBody>
        </p:sp>
      </p:grpSp>
      <p:sp>
        <p:nvSpPr>
          <p:cNvPr id="22" name="Date Placeholder 3">
            <a:extLst>
              <a:ext uri="{FF2B5EF4-FFF2-40B4-BE49-F238E27FC236}">
                <a16:creationId xmlns:a16="http://schemas.microsoft.com/office/drawing/2014/main" id="{52F2215B-1892-6243-993A-773B03D9581D}"/>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fld id="{6F17BCDF-D42F-48A5-8657-B3C4F7C7822D}" type="datetime1">
              <a:rPr lang="en-GB" smtClean="0"/>
              <a:t>27/05/2021</a:t>
            </a:fld>
            <a:endParaRPr lang="en-GB"/>
          </a:p>
        </p:txBody>
      </p:sp>
      <p:sp>
        <p:nvSpPr>
          <p:cNvPr id="23" name="Footer Placeholder 4">
            <a:extLst>
              <a:ext uri="{FF2B5EF4-FFF2-40B4-BE49-F238E27FC236}">
                <a16:creationId xmlns:a16="http://schemas.microsoft.com/office/drawing/2014/main" id="{FDE071DF-2A16-3049-B484-48A9A6C0327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COMSYN Compact gasification and synthesis process for transport fuels</a:t>
            </a:r>
          </a:p>
        </p:txBody>
      </p:sp>
      <p:sp>
        <p:nvSpPr>
          <p:cNvPr id="25" name="Slide Number Placeholder 5">
            <a:extLst>
              <a:ext uri="{FF2B5EF4-FFF2-40B4-BE49-F238E27FC236}">
                <a16:creationId xmlns:a16="http://schemas.microsoft.com/office/drawing/2014/main" id="{4D964643-A3AA-5D48-AFC1-7A5E36B33A75}"/>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a:t>
            </a:fld>
            <a:endParaRPr lang="en-GB"/>
          </a:p>
        </p:txBody>
      </p:sp>
      <p:sp>
        <p:nvSpPr>
          <p:cNvPr id="27" name="textruta 5">
            <a:extLst>
              <a:ext uri="{FF2B5EF4-FFF2-40B4-BE49-F238E27FC236}">
                <a16:creationId xmlns:a16="http://schemas.microsoft.com/office/drawing/2014/main" id="{41D416A7-ADA8-4D96-9A10-0A49225979EA}"/>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489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amp; picture">
    <p:bg>
      <p:bgPr>
        <a:solidFill>
          <a:schemeClr val="tx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art Placeholder 6">
            <a:extLst>
              <a:ext uri="{FF2B5EF4-FFF2-40B4-BE49-F238E27FC236}">
                <a16:creationId xmlns:a16="http://schemas.microsoft.com/office/drawing/2014/main" id="{7BBD346D-164A-C749-A601-6EAB123A6DCD}"/>
              </a:ext>
            </a:extLst>
          </p:cNvPr>
          <p:cNvSpPr>
            <a:spLocks noGrp="1"/>
          </p:cNvSpPr>
          <p:nvPr>
            <p:ph type="chart" sz="quarter" idx="13" hasCustomPrompt="1"/>
          </p:nvPr>
        </p:nvSpPr>
        <p:spPr>
          <a:xfrm>
            <a:off x="766800" y="1509712"/>
            <a:ext cx="4570751" cy="4579937"/>
          </a:xfrm>
          <a:prstGeom prst="rect">
            <a:avLst/>
          </a:prstGeom>
        </p:spPr>
        <p:txBody>
          <a:bodyPr/>
          <a:lstStyle>
            <a:lvl1pPr marL="0" indent="0">
              <a:buNone/>
              <a:defRPr/>
            </a:lvl1pPr>
          </a:lstStyle>
          <a:p>
            <a:r>
              <a:rPr lang="en-GB"/>
              <a:t> </a:t>
            </a:r>
          </a:p>
        </p:txBody>
      </p:sp>
      <p:sp>
        <p:nvSpPr>
          <p:cNvPr id="15" name="textruta 5">
            <a:extLst>
              <a:ext uri="{FF2B5EF4-FFF2-40B4-BE49-F238E27FC236}">
                <a16:creationId xmlns:a16="http://schemas.microsoft.com/office/drawing/2014/main" id="{06CA2342-36FD-9448-B11A-4E93C56F67D9}"/>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9" name="Platshållare för bild 18">
            <a:extLst>
              <a:ext uri="{FF2B5EF4-FFF2-40B4-BE49-F238E27FC236}">
                <a16:creationId xmlns:a16="http://schemas.microsoft.com/office/drawing/2014/main" id="{2CF86C16-27EE-6B40-B5E9-51B151F29C33}"/>
              </a:ext>
            </a:extLst>
          </p:cNvPr>
          <p:cNvSpPr>
            <a:spLocks noGrp="1"/>
          </p:cNvSpPr>
          <p:nvPr>
            <p:ph type="pic" sz="quarter" idx="21" hasCustomPrompt="1"/>
          </p:nvPr>
        </p:nvSpPr>
        <p:spPr>
          <a:xfrm>
            <a:off x="6093562" y="2"/>
            <a:ext cx="6098438" cy="6857999"/>
          </a:xfrm>
          <a:custGeom>
            <a:avLst/>
            <a:gdLst>
              <a:gd name="connsiteX0" fmla="*/ 4882549 w 6098438"/>
              <a:gd name="connsiteY0" fmla="*/ 6427327 h 6857999"/>
              <a:gd name="connsiteX1" fmla="*/ 4850251 w 6098438"/>
              <a:gd name="connsiteY1" fmla="*/ 6630261 h 6857999"/>
              <a:gd name="connsiteX2" fmla="*/ 4772635 w 6098438"/>
              <a:gd name="connsiteY2" fmla="*/ 6665839 h 6857999"/>
              <a:gd name="connsiteX3" fmla="*/ 4862474 w 6098438"/>
              <a:gd name="connsiteY3" fmla="*/ 6423848 h 6857999"/>
              <a:gd name="connsiteX4" fmla="*/ 4864363 w 6098438"/>
              <a:gd name="connsiteY4" fmla="*/ 6426134 h 6857999"/>
              <a:gd name="connsiteX5" fmla="*/ 4757827 w 6098438"/>
              <a:gd name="connsiteY5" fmla="*/ 6657292 h 6857999"/>
              <a:gd name="connsiteX6" fmla="*/ 4754945 w 6098438"/>
              <a:gd name="connsiteY6" fmla="*/ 6657193 h 6857999"/>
              <a:gd name="connsiteX7" fmla="*/ 4714398 w 6098438"/>
              <a:gd name="connsiteY7" fmla="*/ 6549664 h 6857999"/>
              <a:gd name="connsiteX8" fmla="*/ 5641019 w 6098438"/>
              <a:gd name="connsiteY8" fmla="*/ 6423749 h 6857999"/>
              <a:gd name="connsiteX9" fmla="*/ 5712871 w 6098438"/>
              <a:gd name="connsiteY9" fmla="*/ 6526111 h 6857999"/>
              <a:gd name="connsiteX10" fmla="*/ 5712871 w 6098438"/>
              <a:gd name="connsiteY10" fmla="*/ 6596869 h 6857999"/>
              <a:gd name="connsiteX11" fmla="*/ 5734039 w 6098438"/>
              <a:gd name="connsiteY11" fmla="*/ 6596869 h 6857999"/>
              <a:gd name="connsiteX12" fmla="*/ 5734039 w 6098438"/>
              <a:gd name="connsiteY12" fmla="*/ 6526111 h 6857999"/>
              <a:gd name="connsiteX13" fmla="*/ 5805890 w 6098438"/>
              <a:gd name="connsiteY13" fmla="*/ 6423749 h 6857999"/>
              <a:gd name="connsiteX14" fmla="*/ 5781542 w 6098438"/>
              <a:gd name="connsiteY14" fmla="*/ 6423749 h 6857999"/>
              <a:gd name="connsiteX15" fmla="*/ 5725989 w 6098438"/>
              <a:gd name="connsiteY15" fmla="*/ 6503949 h 6857999"/>
              <a:gd name="connsiteX16" fmla="*/ 5721119 w 6098438"/>
              <a:gd name="connsiteY16" fmla="*/ 6503949 h 6857999"/>
              <a:gd name="connsiteX17" fmla="*/ 5665367 w 6098438"/>
              <a:gd name="connsiteY17" fmla="*/ 6423749 h 6857999"/>
              <a:gd name="connsiteX18" fmla="*/ 5446234 w 6098438"/>
              <a:gd name="connsiteY18" fmla="*/ 6423749 h 6857999"/>
              <a:gd name="connsiteX19" fmla="*/ 5446234 w 6098438"/>
              <a:gd name="connsiteY19" fmla="*/ 6596869 h 6857999"/>
              <a:gd name="connsiteX20" fmla="*/ 5467501 w 6098438"/>
              <a:gd name="connsiteY20" fmla="*/ 6596869 h 6857999"/>
              <a:gd name="connsiteX21" fmla="*/ 5467501 w 6098438"/>
              <a:gd name="connsiteY21" fmla="*/ 6446308 h 6857999"/>
              <a:gd name="connsiteX22" fmla="*/ 5471477 w 6098438"/>
              <a:gd name="connsiteY22" fmla="*/ 6442333 h 6857999"/>
              <a:gd name="connsiteX23" fmla="*/ 5540745 w 6098438"/>
              <a:gd name="connsiteY23" fmla="*/ 6442333 h 6857999"/>
              <a:gd name="connsiteX24" fmla="*/ 5572149 w 6098438"/>
              <a:gd name="connsiteY24" fmla="*/ 6453265 h 6857999"/>
              <a:gd name="connsiteX25" fmla="*/ 5580596 w 6098438"/>
              <a:gd name="connsiteY25" fmla="*/ 6474035 h 6857999"/>
              <a:gd name="connsiteX26" fmla="*/ 5546509 w 6098438"/>
              <a:gd name="connsiteY26" fmla="*/ 6505936 h 6857999"/>
              <a:gd name="connsiteX27" fmla="*/ 5485986 w 6098438"/>
              <a:gd name="connsiteY27" fmla="*/ 6505936 h 6857999"/>
              <a:gd name="connsiteX28" fmla="*/ 5485986 w 6098438"/>
              <a:gd name="connsiteY28" fmla="*/ 6524520 h 6857999"/>
              <a:gd name="connsiteX29" fmla="*/ 5533788 w 6098438"/>
              <a:gd name="connsiteY29" fmla="*/ 6524520 h 6857999"/>
              <a:gd name="connsiteX30" fmla="*/ 5583279 w 6098438"/>
              <a:gd name="connsiteY30" fmla="*/ 6596869 h 6857999"/>
              <a:gd name="connsiteX31" fmla="*/ 5607528 w 6098438"/>
              <a:gd name="connsiteY31" fmla="*/ 6596869 h 6857999"/>
              <a:gd name="connsiteX32" fmla="*/ 5556049 w 6098438"/>
              <a:gd name="connsiteY32" fmla="*/ 6523030 h 6857999"/>
              <a:gd name="connsiteX33" fmla="*/ 5557440 w 6098438"/>
              <a:gd name="connsiteY33" fmla="*/ 6522732 h 6857999"/>
              <a:gd name="connsiteX34" fmla="*/ 5562012 w 6098438"/>
              <a:gd name="connsiteY34" fmla="*/ 6521638 h 6857999"/>
              <a:gd name="connsiteX35" fmla="*/ 5601665 w 6098438"/>
              <a:gd name="connsiteY35" fmla="*/ 6474234 h 6857999"/>
              <a:gd name="connsiteX36" fmla="*/ 5588646 w 6098438"/>
              <a:gd name="connsiteY36" fmla="*/ 6440942 h 6857999"/>
              <a:gd name="connsiteX37" fmla="*/ 5540745 w 6098438"/>
              <a:gd name="connsiteY37" fmla="*/ 6423749 h 6857999"/>
              <a:gd name="connsiteX38" fmla="*/ 5254132 w 6098438"/>
              <a:gd name="connsiteY38" fmla="*/ 6423749 h 6857999"/>
              <a:gd name="connsiteX39" fmla="*/ 5254132 w 6098438"/>
              <a:gd name="connsiteY39" fmla="*/ 6596869 h 6857999"/>
              <a:gd name="connsiteX40" fmla="*/ 5275399 w 6098438"/>
              <a:gd name="connsiteY40" fmla="*/ 6596869 h 6857999"/>
              <a:gd name="connsiteX41" fmla="*/ 5275399 w 6098438"/>
              <a:gd name="connsiteY41" fmla="*/ 6528396 h 6857999"/>
              <a:gd name="connsiteX42" fmla="*/ 5279375 w 6098438"/>
              <a:gd name="connsiteY42" fmla="*/ 6524421 h 6857999"/>
              <a:gd name="connsiteX43" fmla="*/ 5368121 w 6098438"/>
              <a:gd name="connsiteY43" fmla="*/ 6524421 h 6857999"/>
              <a:gd name="connsiteX44" fmla="*/ 5368121 w 6098438"/>
              <a:gd name="connsiteY44" fmla="*/ 6505837 h 6857999"/>
              <a:gd name="connsiteX45" fmla="*/ 5279375 w 6098438"/>
              <a:gd name="connsiteY45" fmla="*/ 6505837 h 6857999"/>
              <a:gd name="connsiteX46" fmla="*/ 5275399 w 6098438"/>
              <a:gd name="connsiteY46" fmla="*/ 6501862 h 6857999"/>
              <a:gd name="connsiteX47" fmla="*/ 5275399 w 6098438"/>
              <a:gd name="connsiteY47" fmla="*/ 6447799 h 6857999"/>
              <a:gd name="connsiteX48" fmla="*/ 5279375 w 6098438"/>
              <a:gd name="connsiteY48" fmla="*/ 6443824 h 6857999"/>
              <a:gd name="connsiteX49" fmla="*/ 5389090 w 6098438"/>
              <a:gd name="connsiteY49" fmla="*/ 6443824 h 6857999"/>
              <a:gd name="connsiteX50" fmla="*/ 5389090 w 6098438"/>
              <a:gd name="connsiteY50" fmla="*/ 6423749 h 6857999"/>
              <a:gd name="connsiteX51" fmla="*/ 5102776 w 6098438"/>
              <a:gd name="connsiteY51" fmla="*/ 6423749 h 6857999"/>
              <a:gd name="connsiteX52" fmla="*/ 5023073 w 6098438"/>
              <a:gd name="connsiteY52" fmla="*/ 6596869 h 6857999"/>
              <a:gd name="connsiteX53" fmla="*/ 5044937 w 6098438"/>
              <a:gd name="connsiteY53" fmla="*/ 6596869 h 6857999"/>
              <a:gd name="connsiteX54" fmla="*/ 5109335 w 6098438"/>
              <a:gd name="connsiteY54" fmla="*/ 6452371 h 6857999"/>
              <a:gd name="connsiteX55" fmla="*/ 5115198 w 6098438"/>
              <a:gd name="connsiteY55" fmla="*/ 6452371 h 6857999"/>
              <a:gd name="connsiteX56" fmla="*/ 5148689 w 6098438"/>
              <a:gd name="connsiteY56" fmla="*/ 6526309 h 6857999"/>
              <a:gd name="connsiteX57" fmla="*/ 5096714 w 6098438"/>
              <a:gd name="connsiteY57" fmla="*/ 6526309 h 6857999"/>
              <a:gd name="connsiteX58" fmla="*/ 5088465 w 6098438"/>
              <a:gd name="connsiteY58" fmla="*/ 6544893 h 6857999"/>
              <a:gd name="connsiteX59" fmla="*/ 5156839 w 6098438"/>
              <a:gd name="connsiteY59" fmla="*/ 6544893 h 6857999"/>
              <a:gd name="connsiteX60" fmla="*/ 5179795 w 6098438"/>
              <a:gd name="connsiteY60" fmla="*/ 6596869 h 6857999"/>
              <a:gd name="connsiteX61" fmla="*/ 5202951 w 6098438"/>
              <a:gd name="connsiteY61" fmla="*/ 6596869 h 6857999"/>
              <a:gd name="connsiteX62" fmla="*/ 5123348 w 6098438"/>
              <a:gd name="connsiteY62" fmla="*/ 6423749 h 6857999"/>
              <a:gd name="connsiteX63" fmla="*/ 4849555 w 6098438"/>
              <a:gd name="connsiteY63" fmla="*/ 6408544 h 6857999"/>
              <a:gd name="connsiteX64" fmla="*/ 4851443 w 6098438"/>
              <a:gd name="connsiteY64" fmla="*/ 6410829 h 6857999"/>
              <a:gd name="connsiteX65" fmla="*/ 4694323 w 6098438"/>
              <a:gd name="connsiteY65" fmla="*/ 6544397 h 6857999"/>
              <a:gd name="connsiteX66" fmla="*/ 4740734 w 6098438"/>
              <a:gd name="connsiteY66" fmla="*/ 6667628 h 6857999"/>
              <a:gd name="connsiteX67" fmla="*/ 4627639 w 6098438"/>
              <a:gd name="connsiteY67" fmla="*/ 6612273 h 6857999"/>
              <a:gd name="connsiteX68" fmla="*/ 4591167 w 6098438"/>
              <a:gd name="connsiteY68" fmla="*/ 6491725 h 6857999"/>
              <a:gd name="connsiteX69" fmla="*/ 4676336 w 6098438"/>
              <a:gd name="connsiteY69" fmla="*/ 6535253 h 6857999"/>
              <a:gd name="connsiteX70" fmla="*/ 4690149 w 6098438"/>
              <a:gd name="connsiteY70" fmla="*/ 6523527 h 6857999"/>
              <a:gd name="connsiteX71" fmla="*/ 4603788 w 6098438"/>
              <a:gd name="connsiteY71" fmla="*/ 6479402 h 6857999"/>
              <a:gd name="connsiteX72" fmla="*/ 4604186 w 6098438"/>
              <a:gd name="connsiteY72" fmla="*/ 6476520 h 6857999"/>
              <a:gd name="connsiteX73" fmla="*/ 4749169 w 6098438"/>
              <a:gd name="connsiteY73" fmla="*/ 6352121 h 6857999"/>
              <a:gd name="connsiteX74" fmla="*/ 4851145 w 6098438"/>
              <a:gd name="connsiteY74" fmla="*/ 6390457 h 6857999"/>
              <a:gd name="connsiteX75" fmla="*/ 4598024 w 6098438"/>
              <a:gd name="connsiteY75" fmla="*/ 6460520 h 6857999"/>
              <a:gd name="connsiteX76" fmla="*/ 4645627 w 6098438"/>
              <a:gd name="connsiteY76" fmla="*/ 6389662 h 6857999"/>
              <a:gd name="connsiteX77" fmla="*/ 4749169 w 6098438"/>
              <a:gd name="connsiteY77" fmla="*/ 6352121 h 6857999"/>
              <a:gd name="connsiteX78" fmla="*/ 4762063 w 6098438"/>
              <a:gd name="connsiteY78" fmla="*/ 6335537 h 6857999"/>
              <a:gd name="connsiteX79" fmla="*/ 4634596 w 6098438"/>
              <a:gd name="connsiteY79" fmla="*/ 6376643 h 6857999"/>
              <a:gd name="connsiteX80" fmla="*/ 4614620 w 6098438"/>
              <a:gd name="connsiteY80" fmla="*/ 6623304 h 6857999"/>
              <a:gd name="connsiteX81" fmla="*/ 4861282 w 6098438"/>
              <a:gd name="connsiteY81" fmla="*/ 6643280 h 6857999"/>
              <a:gd name="connsiteX82" fmla="*/ 4881257 w 6098438"/>
              <a:gd name="connsiteY82" fmla="*/ 6396618 h 6857999"/>
              <a:gd name="connsiteX83" fmla="*/ 4762063 w 6098438"/>
              <a:gd name="connsiteY83" fmla="*/ 6335537 h 6857999"/>
              <a:gd name="connsiteX84" fmla="*/ 0 w 6098438"/>
              <a:gd name="connsiteY84" fmla="*/ 0 h 6857999"/>
              <a:gd name="connsiteX85" fmla="*/ 6098438 w 6098438"/>
              <a:gd name="connsiteY85" fmla="*/ 0 h 6857999"/>
              <a:gd name="connsiteX86" fmla="*/ 6098438 w 6098438"/>
              <a:gd name="connsiteY86" fmla="*/ 6857999 h 6857999"/>
              <a:gd name="connsiteX87" fmla="*/ 0 w 6098438"/>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8438" h="6857999">
                <a:moveTo>
                  <a:pt x="4882549" y="6427327"/>
                </a:moveTo>
                <a:cubicBezTo>
                  <a:pt x="4922599" y="6492520"/>
                  <a:pt x="4910276" y="6579279"/>
                  <a:pt x="4850251" y="6630261"/>
                </a:cubicBezTo>
                <a:cubicBezTo>
                  <a:pt x="4827294" y="6649739"/>
                  <a:pt x="4800362" y="6661566"/>
                  <a:pt x="4772635" y="6665839"/>
                </a:cubicBezTo>
                <a:close/>
                <a:moveTo>
                  <a:pt x="4862474" y="6423848"/>
                </a:moveTo>
                <a:lnTo>
                  <a:pt x="4864363" y="6426134"/>
                </a:lnTo>
                <a:lnTo>
                  <a:pt x="4757827" y="6657292"/>
                </a:lnTo>
                <a:cubicBezTo>
                  <a:pt x="4756436" y="6657193"/>
                  <a:pt x="4756337" y="6657193"/>
                  <a:pt x="4754945" y="6657193"/>
                </a:cubicBezTo>
                <a:lnTo>
                  <a:pt x="4714398" y="6549664"/>
                </a:lnTo>
                <a:close/>
                <a:moveTo>
                  <a:pt x="5641019" y="6423749"/>
                </a:moveTo>
                <a:lnTo>
                  <a:pt x="5712871" y="6526111"/>
                </a:lnTo>
                <a:lnTo>
                  <a:pt x="5712871" y="6596869"/>
                </a:lnTo>
                <a:lnTo>
                  <a:pt x="5734039" y="6596869"/>
                </a:lnTo>
                <a:lnTo>
                  <a:pt x="5734039" y="6526111"/>
                </a:lnTo>
                <a:lnTo>
                  <a:pt x="5805890" y="6423749"/>
                </a:lnTo>
                <a:lnTo>
                  <a:pt x="5781542" y="6423749"/>
                </a:lnTo>
                <a:lnTo>
                  <a:pt x="5725989" y="6503949"/>
                </a:lnTo>
                <a:lnTo>
                  <a:pt x="5721119" y="6503949"/>
                </a:lnTo>
                <a:lnTo>
                  <a:pt x="5665367" y="6423749"/>
                </a:lnTo>
                <a:close/>
                <a:moveTo>
                  <a:pt x="5446234" y="6423749"/>
                </a:moveTo>
                <a:lnTo>
                  <a:pt x="5446234" y="6596869"/>
                </a:lnTo>
                <a:lnTo>
                  <a:pt x="5467501" y="6596869"/>
                </a:lnTo>
                <a:lnTo>
                  <a:pt x="5467501" y="6446308"/>
                </a:lnTo>
                <a:lnTo>
                  <a:pt x="5471477" y="6442333"/>
                </a:lnTo>
                <a:lnTo>
                  <a:pt x="5540745" y="6442333"/>
                </a:lnTo>
                <a:cubicBezTo>
                  <a:pt x="5550881" y="6442333"/>
                  <a:pt x="5562509" y="6443625"/>
                  <a:pt x="5572149" y="6453265"/>
                </a:cubicBezTo>
                <a:cubicBezTo>
                  <a:pt x="5577615" y="6459029"/>
                  <a:pt x="5580596" y="6466383"/>
                  <a:pt x="5580596" y="6474035"/>
                </a:cubicBezTo>
                <a:cubicBezTo>
                  <a:pt x="5580596" y="6491924"/>
                  <a:pt x="5565590" y="6505936"/>
                  <a:pt x="5546509" y="6505936"/>
                </a:cubicBezTo>
                <a:lnTo>
                  <a:pt x="5485986" y="6505936"/>
                </a:lnTo>
                <a:lnTo>
                  <a:pt x="5485986" y="6524520"/>
                </a:lnTo>
                <a:lnTo>
                  <a:pt x="5533788" y="6524520"/>
                </a:lnTo>
                <a:lnTo>
                  <a:pt x="5583279" y="6596869"/>
                </a:lnTo>
                <a:lnTo>
                  <a:pt x="5607528" y="6596869"/>
                </a:lnTo>
                <a:lnTo>
                  <a:pt x="5556049" y="6523030"/>
                </a:lnTo>
                <a:lnTo>
                  <a:pt x="5557440" y="6522732"/>
                </a:lnTo>
                <a:cubicBezTo>
                  <a:pt x="5559925" y="6522235"/>
                  <a:pt x="5561416" y="6521837"/>
                  <a:pt x="5562012" y="6521638"/>
                </a:cubicBezTo>
                <a:cubicBezTo>
                  <a:pt x="5586460" y="6514980"/>
                  <a:pt x="5601665" y="6496793"/>
                  <a:pt x="5601665" y="6474234"/>
                </a:cubicBezTo>
                <a:cubicBezTo>
                  <a:pt x="5601665" y="6461514"/>
                  <a:pt x="5597193" y="6449986"/>
                  <a:pt x="5588646" y="6440942"/>
                </a:cubicBezTo>
                <a:cubicBezTo>
                  <a:pt x="5577615" y="6429414"/>
                  <a:pt x="5561913" y="6423749"/>
                  <a:pt x="5540745" y="6423749"/>
                </a:cubicBezTo>
                <a:close/>
                <a:moveTo>
                  <a:pt x="5254132" y="6423749"/>
                </a:moveTo>
                <a:lnTo>
                  <a:pt x="5254132" y="6596869"/>
                </a:lnTo>
                <a:lnTo>
                  <a:pt x="5275399" y="6596869"/>
                </a:lnTo>
                <a:lnTo>
                  <a:pt x="5275399" y="6528396"/>
                </a:lnTo>
                <a:lnTo>
                  <a:pt x="5279375" y="6524421"/>
                </a:lnTo>
                <a:lnTo>
                  <a:pt x="5368121" y="6524421"/>
                </a:lnTo>
                <a:lnTo>
                  <a:pt x="5368121" y="6505837"/>
                </a:lnTo>
                <a:lnTo>
                  <a:pt x="5279375" y="6505837"/>
                </a:lnTo>
                <a:lnTo>
                  <a:pt x="5275399" y="6501862"/>
                </a:lnTo>
                <a:lnTo>
                  <a:pt x="5275399" y="6447799"/>
                </a:lnTo>
                <a:lnTo>
                  <a:pt x="5279375" y="6443824"/>
                </a:lnTo>
                <a:lnTo>
                  <a:pt x="5389090" y="6443824"/>
                </a:lnTo>
                <a:lnTo>
                  <a:pt x="5389090" y="6423749"/>
                </a:lnTo>
                <a:close/>
                <a:moveTo>
                  <a:pt x="5102776" y="6423749"/>
                </a:moveTo>
                <a:lnTo>
                  <a:pt x="5023073" y="6596869"/>
                </a:lnTo>
                <a:lnTo>
                  <a:pt x="5044937" y="6596869"/>
                </a:lnTo>
                <a:lnTo>
                  <a:pt x="5109335" y="6452371"/>
                </a:lnTo>
                <a:lnTo>
                  <a:pt x="5115198" y="6452371"/>
                </a:lnTo>
                <a:lnTo>
                  <a:pt x="5148689" y="6526309"/>
                </a:lnTo>
                <a:lnTo>
                  <a:pt x="5096714" y="6526309"/>
                </a:lnTo>
                <a:lnTo>
                  <a:pt x="5088465" y="6544893"/>
                </a:lnTo>
                <a:lnTo>
                  <a:pt x="5156839" y="6544893"/>
                </a:lnTo>
                <a:lnTo>
                  <a:pt x="5179795" y="6596869"/>
                </a:lnTo>
                <a:lnTo>
                  <a:pt x="5202951" y="6596869"/>
                </a:lnTo>
                <a:lnTo>
                  <a:pt x="5123348" y="6423749"/>
                </a:lnTo>
                <a:close/>
                <a:moveTo>
                  <a:pt x="4849555" y="6408544"/>
                </a:moveTo>
                <a:lnTo>
                  <a:pt x="4851443" y="6410829"/>
                </a:lnTo>
                <a:lnTo>
                  <a:pt x="4694323" y="6544397"/>
                </a:lnTo>
                <a:lnTo>
                  <a:pt x="4740734" y="6667628"/>
                </a:lnTo>
                <a:cubicBezTo>
                  <a:pt x="4698497" y="6665739"/>
                  <a:pt x="4657056" y="6646957"/>
                  <a:pt x="4627639" y="6612273"/>
                </a:cubicBezTo>
                <a:cubicBezTo>
                  <a:pt x="4598123" y="6577589"/>
                  <a:pt x="4586297" y="6533763"/>
                  <a:pt x="4591167" y="6491725"/>
                </a:cubicBezTo>
                <a:lnTo>
                  <a:pt x="4676336" y="6535253"/>
                </a:lnTo>
                <a:lnTo>
                  <a:pt x="4690149" y="6523527"/>
                </a:lnTo>
                <a:lnTo>
                  <a:pt x="4603788" y="6479402"/>
                </a:lnTo>
                <a:cubicBezTo>
                  <a:pt x="4603987" y="6478010"/>
                  <a:pt x="4603987" y="6477911"/>
                  <a:pt x="4604186" y="6476520"/>
                </a:cubicBezTo>
                <a:close/>
                <a:moveTo>
                  <a:pt x="4749169" y="6352121"/>
                </a:moveTo>
                <a:cubicBezTo>
                  <a:pt x="4785803" y="6352444"/>
                  <a:pt x="4822176" y="6365413"/>
                  <a:pt x="4851145" y="6390457"/>
                </a:cubicBezTo>
                <a:lnTo>
                  <a:pt x="4598024" y="6460520"/>
                </a:lnTo>
                <a:cubicBezTo>
                  <a:pt x="4606769" y="6433786"/>
                  <a:pt x="4622770" y="6409140"/>
                  <a:pt x="4645627" y="6389662"/>
                </a:cubicBezTo>
                <a:cubicBezTo>
                  <a:pt x="4675640" y="6364121"/>
                  <a:pt x="4712535" y="6351798"/>
                  <a:pt x="4749169" y="6352121"/>
                </a:cubicBezTo>
                <a:close/>
                <a:moveTo>
                  <a:pt x="4762063" y="6335537"/>
                </a:moveTo>
                <a:cubicBezTo>
                  <a:pt x="4717430" y="6331922"/>
                  <a:pt x="4671417" y="6345338"/>
                  <a:pt x="4634596" y="6376643"/>
                </a:cubicBezTo>
                <a:cubicBezTo>
                  <a:pt x="4560955" y="6439252"/>
                  <a:pt x="4552011" y="6549664"/>
                  <a:pt x="4614620" y="6623304"/>
                </a:cubicBezTo>
                <a:cubicBezTo>
                  <a:pt x="4677230" y="6696945"/>
                  <a:pt x="4787641" y="6705889"/>
                  <a:pt x="4861282" y="6643280"/>
                </a:cubicBezTo>
                <a:cubicBezTo>
                  <a:pt x="4934923" y="6580670"/>
                  <a:pt x="4943867" y="6470259"/>
                  <a:pt x="4881257" y="6396618"/>
                </a:cubicBezTo>
                <a:cubicBezTo>
                  <a:pt x="4849953" y="6359798"/>
                  <a:pt x="4806698" y="6339151"/>
                  <a:pt x="4762063" y="6335537"/>
                </a:cubicBezTo>
                <a:close/>
                <a:moveTo>
                  <a:pt x="0" y="0"/>
                </a:moveTo>
                <a:lnTo>
                  <a:pt x="6098438" y="0"/>
                </a:lnTo>
                <a:lnTo>
                  <a:pt x="6098438"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9" name="Date Placeholder 3">
            <a:extLst>
              <a:ext uri="{FF2B5EF4-FFF2-40B4-BE49-F238E27FC236}">
                <a16:creationId xmlns:a16="http://schemas.microsoft.com/office/drawing/2014/main" id="{B588C05C-AA9E-F44F-AA73-6F6E3D23EC8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C1DABB8A-F9C9-4B34-86B6-610C467F3ADA}" type="datetime1">
              <a:rPr lang="en-GB" smtClean="0"/>
              <a:t>27/05/2021</a:t>
            </a:fld>
            <a:endParaRPr lang="en-GB"/>
          </a:p>
        </p:txBody>
      </p:sp>
      <p:sp>
        <p:nvSpPr>
          <p:cNvPr id="10" name="Footer Placeholder 4">
            <a:extLst>
              <a:ext uri="{FF2B5EF4-FFF2-40B4-BE49-F238E27FC236}">
                <a16:creationId xmlns:a16="http://schemas.microsoft.com/office/drawing/2014/main" id="{121798B8-3343-F44A-875C-326BE85B536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2" name="Slide Number Placeholder 5">
            <a:extLst>
              <a:ext uri="{FF2B5EF4-FFF2-40B4-BE49-F238E27FC236}">
                <a16:creationId xmlns:a16="http://schemas.microsoft.com/office/drawing/2014/main" id="{43976E68-6E7C-E94B-8029-362201111B6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13" name="textruta 5">
            <a:extLst>
              <a:ext uri="{FF2B5EF4-FFF2-40B4-BE49-F238E27FC236}">
                <a16:creationId xmlns:a16="http://schemas.microsoft.com/office/drawing/2014/main" id="{9EE969B3-F2BD-4BDC-B9CB-52FB04AA5888}"/>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90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8869849-7333-CB44-9E7B-15EFEFE55981}"/>
              </a:ext>
            </a:extLst>
          </p:cNvPr>
          <p:cNvSpPr>
            <a:spLocks noGrp="1"/>
          </p:cNvSpPr>
          <p:nvPr>
            <p:ph type="pic" sz="quarter" idx="17" hasCustomPrompt="1"/>
          </p:nvPr>
        </p:nvSpPr>
        <p:spPr>
          <a:xfrm>
            <a:off x="9134475" y="3429036"/>
            <a:ext cx="3057524" cy="3447252"/>
          </a:xfrm>
          <a:custGeom>
            <a:avLst/>
            <a:gdLst>
              <a:gd name="connsiteX0" fmla="*/ 1841636 w 3057524"/>
              <a:gd name="connsiteY0" fmla="*/ 2998292 h 3447252"/>
              <a:gd name="connsiteX1" fmla="*/ 1809338 w 3057524"/>
              <a:gd name="connsiteY1" fmla="*/ 3201226 h 3447252"/>
              <a:gd name="connsiteX2" fmla="*/ 1731722 w 3057524"/>
              <a:gd name="connsiteY2" fmla="*/ 3236804 h 3447252"/>
              <a:gd name="connsiteX3" fmla="*/ 1821561 w 3057524"/>
              <a:gd name="connsiteY3" fmla="*/ 2994813 h 3447252"/>
              <a:gd name="connsiteX4" fmla="*/ 1823450 w 3057524"/>
              <a:gd name="connsiteY4" fmla="*/ 2997099 h 3447252"/>
              <a:gd name="connsiteX5" fmla="*/ 1716914 w 3057524"/>
              <a:gd name="connsiteY5" fmla="*/ 3228257 h 3447252"/>
              <a:gd name="connsiteX6" fmla="*/ 1714032 w 3057524"/>
              <a:gd name="connsiteY6" fmla="*/ 3228158 h 3447252"/>
              <a:gd name="connsiteX7" fmla="*/ 1673485 w 3057524"/>
              <a:gd name="connsiteY7" fmla="*/ 3120629 h 3447252"/>
              <a:gd name="connsiteX8" fmla="*/ 2600106 w 3057524"/>
              <a:gd name="connsiteY8" fmla="*/ 2994714 h 3447252"/>
              <a:gd name="connsiteX9" fmla="*/ 2671958 w 3057524"/>
              <a:gd name="connsiteY9" fmla="*/ 3097076 h 3447252"/>
              <a:gd name="connsiteX10" fmla="*/ 2671958 w 3057524"/>
              <a:gd name="connsiteY10" fmla="*/ 3167834 h 3447252"/>
              <a:gd name="connsiteX11" fmla="*/ 2693126 w 3057524"/>
              <a:gd name="connsiteY11" fmla="*/ 3167834 h 3447252"/>
              <a:gd name="connsiteX12" fmla="*/ 2693126 w 3057524"/>
              <a:gd name="connsiteY12" fmla="*/ 3097076 h 3447252"/>
              <a:gd name="connsiteX13" fmla="*/ 2764977 w 3057524"/>
              <a:gd name="connsiteY13" fmla="*/ 2994714 h 3447252"/>
              <a:gd name="connsiteX14" fmla="*/ 2740629 w 3057524"/>
              <a:gd name="connsiteY14" fmla="*/ 2994714 h 3447252"/>
              <a:gd name="connsiteX15" fmla="*/ 2685076 w 3057524"/>
              <a:gd name="connsiteY15" fmla="*/ 3074914 h 3447252"/>
              <a:gd name="connsiteX16" fmla="*/ 2680206 w 3057524"/>
              <a:gd name="connsiteY16" fmla="*/ 3074914 h 3447252"/>
              <a:gd name="connsiteX17" fmla="*/ 2624454 w 3057524"/>
              <a:gd name="connsiteY17" fmla="*/ 2994714 h 3447252"/>
              <a:gd name="connsiteX18" fmla="*/ 2405321 w 3057524"/>
              <a:gd name="connsiteY18" fmla="*/ 2994714 h 3447252"/>
              <a:gd name="connsiteX19" fmla="*/ 2405321 w 3057524"/>
              <a:gd name="connsiteY19" fmla="*/ 3167834 h 3447252"/>
              <a:gd name="connsiteX20" fmla="*/ 2426588 w 3057524"/>
              <a:gd name="connsiteY20" fmla="*/ 3167834 h 3447252"/>
              <a:gd name="connsiteX21" fmla="*/ 2426588 w 3057524"/>
              <a:gd name="connsiteY21" fmla="*/ 3017273 h 3447252"/>
              <a:gd name="connsiteX22" fmla="*/ 2430564 w 3057524"/>
              <a:gd name="connsiteY22" fmla="*/ 3013298 h 3447252"/>
              <a:gd name="connsiteX23" fmla="*/ 2499832 w 3057524"/>
              <a:gd name="connsiteY23" fmla="*/ 3013298 h 3447252"/>
              <a:gd name="connsiteX24" fmla="*/ 2531236 w 3057524"/>
              <a:gd name="connsiteY24" fmla="*/ 3024230 h 3447252"/>
              <a:gd name="connsiteX25" fmla="*/ 2539683 w 3057524"/>
              <a:gd name="connsiteY25" fmla="*/ 3045000 h 3447252"/>
              <a:gd name="connsiteX26" fmla="*/ 2505596 w 3057524"/>
              <a:gd name="connsiteY26" fmla="*/ 3076901 h 3447252"/>
              <a:gd name="connsiteX27" fmla="*/ 2445073 w 3057524"/>
              <a:gd name="connsiteY27" fmla="*/ 3076901 h 3447252"/>
              <a:gd name="connsiteX28" fmla="*/ 2445073 w 3057524"/>
              <a:gd name="connsiteY28" fmla="*/ 3095485 h 3447252"/>
              <a:gd name="connsiteX29" fmla="*/ 2492875 w 3057524"/>
              <a:gd name="connsiteY29" fmla="*/ 3095485 h 3447252"/>
              <a:gd name="connsiteX30" fmla="*/ 2542366 w 3057524"/>
              <a:gd name="connsiteY30" fmla="*/ 3167834 h 3447252"/>
              <a:gd name="connsiteX31" fmla="*/ 2566615 w 3057524"/>
              <a:gd name="connsiteY31" fmla="*/ 3167834 h 3447252"/>
              <a:gd name="connsiteX32" fmla="*/ 2515136 w 3057524"/>
              <a:gd name="connsiteY32" fmla="*/ 3093995 h 3447252"/>
              <a:gd name="connsiteX33" fmla="*/ 2516527 w 3057524"/>
              <a:gd name="connsiteY33" fmla="*/ 3093697 h 3447252"/>
              <a:gd name="connsiteX34" fmla="*/ 2521099 w 3057524"/>
              <a:gd name="connsiteY34" fmla="*/ 3092603 h 3447252"/>
              <a:gd name="connsiteX35" fmla="*/ 2560752 w 3057524"/>
              <a:gd name="connsiteY35" fmla="*/ 3045199 h 3447252"/>
              <a:gd name="connsiteX36" fmla="*/ 2547733 w 3057524"/>
              <a:gd name="connsiteY36" fmla="*/ 3011907 h 3447252"/>
              <a:gd name="connsiteX37" fmla="*/ 2499832 w 3057524"/>
              <a:gd name="connsiteY37" fmla="*/ 2994714 h 3447252"/>
              <a:gd name="connsiteX38" fmla="*/ 2213219 w 3057524"/>
              <a:gd name="connsiteY38" fmla="*/ 2994714 h 3447252"/>
              <a:gd name="connsiteX39" fmla="*/ 2213219 w 3057524"/>
              <a:gd name="connsiteY39" fmla="*/ 3167834 h 3447252"/>
              <a:gd name="connsiteX40" fmla="*/ 2234486 w 3057524"/>
              <a:gd name="connsiteY40" fmla="*/ 3167834 h 3447252"/>
              <a:gd name="connsiteX41" fmla="*/ 2234486 w 3057524"/>
              <a:gd name="connsiteY41" fmla="*/ 3099361 h 3447252"/>
              <a:gd name="connsiteX42" fmla="*/ 2238462 w 3057524"/>
              <a:gd name="connsiteY42" fmla="*/ 3095386 h 3447252"/>
              <a:gd name="connsiteX43" fmla="*/ 2327208 w 3057524"/>
              <a:gd name="connsiteY43" fmla="*/ 3095386 h 3447252"/>
              <a:gd name="connsiteX44" fmla="*/ 2327208 w 3057524"/>
              <a:gd name="connsiteY44" fmla="*/ 3076802 h 3447252"/>
              <a:gd name="connsiteX45" fmla="*/ 2238462 w 3057524"/>
              <a:gd name="connsiteY45" fmla="*/ 3076802 h 3447252"/>
              <a:gd name="connsiteX46" fmla="*/ 2234486 w 3057524"/>
              <a:gd name="connsiteY46" fmla="*/ 3072827 h 3447252"/>
              <a:gd name="connsiteX47" fmla="*/ 2234486 w 3057524"/>
              <a:gd name="connsiteY47" fmla="*/ 3018764 h 3447252"/>
              <a:gd name="connsiteX48" fmla="*/ 2238462 w 3057524"/>
              <a:gd name="connsiteY48" fmla="*/ 3014789 h 3447252"/>
              <a:gd name="connsiteX49" fmla="*/ 2348177 w 3057524"/>
              <a:gd name="connsiteY49" fmla="*/ 3014789 h 3447252"/>
              <a:gd name="connsiteX50" fmla="*/ 2348177 w 3057524"/>
              <a:gd name="connsiteY50" fmla="*/ 2994714 h 3447252"/>
              <a:gd name="connsiteX51" fmla="*/ 2061863 w 3057524"/>
              <a:gd name="connsiteY51" fmla="*/ 2994714 h 3447252"/>
              <a:gd name="connsiteX52" fmla="*/ 1982160 w 3057524"/>
              <a:gd name="connsiteY52" fmla="*/ 3167834 h 3447252"/>
              <a:gd name="connsiteX53" fmla="*/ 2004024 w 3057524"/>
              <a:gd name="connsiteY53" fmla="*/ 3167834 h 3447252"/>
              <a:gd name="connsiteX54" fmla="*/ 2068422 w 3057524"/>
              <a:gd name="connsiteY54" fmla="*/ 3023336 h 3447252"/>
              <a:gd name="connsiteX55" fmla="*/ 2074285 w 3057524"/>
              <a:gd name="connsiteY55" fmla="*/ 3023336 h 3447252"/>
              <a:gd name="connsiteX56" fmla="*/ 2107776 w 3057524"/>
              <a:gd name="connsiteY56" fmla="*/ 3097274 h 3447252"/>
              <a:gd name="connsiteX57" fmla="*/ 2055801 w 3057524"/>
              <a:gd name="connsiteY57" fmla="*/ 3097274 h 3447252"/>
              <a:gd name="connsiteX58" fmla="*/ 2047552 w 3057524"/>
              <a:gd name="connsiteY58" fmla="*/ 3115858 h 3447252"/>
              <a:gd name="connsiteX59" fmla="*/ 2115926 w 3057524"/>
              <a:gd name="connsiteY59" fmla="*/ 3115858 h 3447252"/>
              <a:gd name="connsiteX60" fmla="*/ 2138882 w 3057524"/>
              <a:gd name="connsiteY60" fmla="*/ 3167834 h 3447252"/>
              <a:gd name="connsiteX61" fmla="*/ 2162038 w 3057524"/>
              <a:gd name="connsiteY61" fmla="*/ 3167834 h 3447252"/>
              <a:gd name="connsiteX62" fmla="*/ 2082435 w 3057524"/>
              <a:gd name="connsiteY62" fmla="*/ 2994714 h 3447252"/>
              <a:gd name="connsiteX63" fmla="*/ 1808642 w 3057524"/>
              <a:gd name="connsiteY63" fmla="*/ 2979509 h 3447252"/>
              <a:gd name="connsiteX64" fmla="*/ 1810530 w 3057524"/>
              <a:gd name="connsiteY64" fmla="*/ 2981794 h 3447252"/>
              <a:gd name="connsiteX65" fmla="*/ 1653410 w 3057524"/>
              <a:gd name="connsiteY65" fmla="*/ 3115362 h 3447252"/>
              <a:gd name="connsiteX66" fmla="*/ 1699821 w 3057524"/>
              <a:gd name="connsiteY66" fmla="*/ 3238593 h 3447252"/>
              <a:gd name="connsiteX67" fmla="*/ 1586726 w 3057524"/>
              <a:gd name="connsiteY67" fmla="*/ 3183238 h 3447252"/>
              <a:gd name="connsiteX68" fmla="*/ 1550254 w 3057524"/>
              <a:gd name="connsiteY68" fmla="*/ 3062690 h 3447252"/>
              <a:gd name="connsiteX69" fmla="*/ 1635423 w 3057524"/>
              <a:gd name="connsiteY69" fmla="*/ 3106218 h 3447252"/>
              <a:gd name="connsiteX70" fmla="*/ 1649236 w 3057524"/>
              <a:gd name="connsiteY70" fmla="*/ 3094492 h 3447252"/>
              <a:gd name="connsiteX71" fmla="*/ 1562875 w 3057524"/>
              <a:gd name="connsiteY71" fmla="*/ 3050367 h 3447252"/>
              <a:gd name="connsiteX72" fmla="*/ 1563273 w 3057524"/>
              <a:gd name="connsiteY72" fmla="*/ 3047485 h 3447252"/>
              <a:gd name="connsiteX73" fmla="*/ 1708256 w 3057524"/>
              <a:gd name="connsiteY73" fmla="*/ 2923086 h 3447252"/>
              <a:gd name="connsiteX74" fmla="*/ 1810232 w 3057524"/>
              <a:gd name="connsiteY74" fmla="*/ 2961422 h 3447252"/>
              <a:gd name="connsiteX75" fmla="*/ 1557111 w 3057524"/>
              <a:gd name="connsiteY75" fmla="*/ 3031485 h 3447252"/>
              <a:gd name="connsiteX76" fmla="*/ 1604714 w 3057524"/>
              <a:gd name="connsiteY76" fmla="*/ 2960627 h 3447252"/>
              <a:gd name="connsiteX77" fmla="*/ 1708256 w 3057524"/>
              <a:gd name="connsiteY77" fmla="*/ 2923086 h 3447252"/>
              <a:gd name="connsiteX78" fmla="*/ 1721150 w 3057524"/>
              <a:gd name="connsiteY78" fmla="*/ 2906502 h 3447252"/>
              <a:gd name="connsiteX79" fmla="*/ 1593683 w 3057524"/>
              <a:gd name="connsiteY79" fmla="*/ 2947608 h 3447252"/>
              <a:gd name="connsiteX80" fmla="*/ 1573707 w 3057524"/>
              <a:gd name="connsiteY80" fmla="*/ 3194269 h 3447252"/>
              <a:gd name="connsiteX81" fmla="*/ 1820369 w 3057524"/>
              <a:gd name="connsiteY81" fmla="*/ 3214245 h 3447252"/>
              <a:gd name="connsiteX82" fmla="*/ 1840344 w 3057524"/>
              <a:gd name="connsiteY82" fmla="*/ 2967583 h 3447252"/>
              <a:gd name="connsiteX83" fmla="*/ 1721150 w 3057524"/>
              <a:gd name="connsiteY83" fmla="*/ 2906502 h 3447252"/>
              <a:gd name="connsiteX84" fmla="*/ 0 w 3057524"/>
              <a:gd name="connsiteY84" fmla="*/ 0 h 3447252"/>
              <a:gd name="connsiteX85" fmla="*/ 3057524 w 3057524"/>
              <a:gd name="connsiteY85" fmla="*/ 0 h 3447252"/>
              <a:gd name="connsiteX86" fmla="*/ 3057524 w 3057524"/>
              <a:gd name="connsiteY86" fmla="*/ 3447252 h 3447252"/>
              <a:gd name="connsiteX87" fmla="*/ 0 w 3057524"/>
              <a:gd name="connsiteY87" fmla="*/ 3447252 h 34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57524" h="3447252">
                <a:moveTo>
                  <a:pt x="1841636" y="2998292"/>
                </a:moveTo>
                <a:cubicBezTo>
                  <a:pt x="1881686" y="3063485"/>
                  <a:pt x="1869363" y="3150244"/>
                  <a:pt x="1809338" y="3201226"/>
                </a:cubicBezTo>
                <a:cubicBezTo>
                  <a:pt x="1786381" y="3220704"/>
                  <a:pt x="1759449" y="3232531"/>
                  <a:pt x="1731722" y="3236804"/>
                </a:cubicBezTo>
                <a:close/>
                <a:moveTo>
                  <a:pt x="1821561" y="2994813"/>
                </a:moveTo>
                <a:lnTo>
                  <a:pt x="1823450" y="2997099"/>
                </a:lnTo>
                <a:lnTo>
                  <a:pt x="1716914" y="3228257"/>
                </a:lnTo>
                <a:cubicBezTo>
                  <a:pt x="1715523" y="3228158"/>
                  <a:pt x="1715424" y="3228158"/>
                  <a:pt x="1714032" y="3228158"/>
                </a:cubicBezTo>
                <a:lnTo>
                  <a:pt x="1673485" y="3120629"/>
                </a:lnTo>
                <a:close/>
                <a:moveTo>
                  <a:pt x="2600106" y="2994714"/>
                </a:moveTo>
                <a:lnTo>
                  <a:pt x="2671958" y="3097076"/>
                </a:lnTo>
                <a:lnTo>
                  <a:pt x="2671958" y="3167834"/>
                </a:lnTo>
                <a:lnTo>
                  <a:pt x="2693126" y="3167834"/>
                </a:lnTo>
                <a:lnTo>
                  <a:pt x="2693126" y="3097076"/>
                </a:lnTo>
                <a:lnTo>
                  <a:pt x="2764977" y="2994714"/>
                </a:lnTo>
                <a:lnTo>
                  <a:pt x="2740629" y="2994714"/>
                </a:lnTo>
                <a:lnTo>
                  <a:pt x="2685076" y="3074914"/>
                </a:lnTo>
                <a:lnTo>
                  <a:pt x="2680206" y="3074914"/>
                </a:lnTo>
                <a:lnTo>
                  <a:pt x="2624454" y="2994714"/>
                </a:lnTo>
                <a:close/>
                <a:moveTo>
                  <a:pt x="2405321" y="2994714"/>
                </a:moveTo>
                <a:lnTo>
                  <a:pt x="2405321" y="3167834"/>
                </a:lnTo>
                <a:lnTo>
                  <a:pt x="2426588" y="3167834"/>
                </a:lnTo>
                <a:lnTo>
                  <a:pt x="2426588" y="3017273"/>
                </a:lnTo>
                <a:lnTo>
                  <a:pt x="2430564" y="3013298"/>
                </a:lnTo>
                <a:lnTo>
                  <a:pt x="2499832" y="3013298"/>
                </a:lnTo>
                <a:cubicBezTo>
                  <a:pt x="2509968" y="3013298"/>
                  <a:pt x="2521596" y="3014590"/>
                  <a:pt x="2531236" y="3024230"/>
                </a:cubicBezTo>
                <a:cubicBezTo>
                  <a:pt x="2536702" y="3029994"/>
                  <a:pt x="2539683" y="3037348"/>
                  <a:pt x="2539683" y="3045000"/>
                </a:cubicBezTo>
                <a:cubicBezTo>
                  <a:pt x="2539683" y="3062889"/>
                  <a:pt x="2524677" y="3076901"/>
                  <a:pt x="2505596" y="3076901"/>
                </a:cubicBezTo>
                <a:lnTo>
                  <a:pt x="2445073" y="3076901"/>
                </a:lnTo>
                <a:lnTo>
                  <a:pt x="2445073" y="3095485"/>
                </a:lnTo>
                <a:lnTo>
                  <a:pt x="2492875" y="3095485"/>
                </a:lnTo>
                <a:lnTo>
                  <a:pt x="2542366" y="3167834"/>
                </a:lnTo>
                <a:lnTo>
                  <a:pt x="2566615" y="3167834"/>
                </a:lnTo>
                <a:lnTo>
                  <a:pt x="2515136" y="3093995"/>
                </a:lnTo>
                <a:lnTo>
                  <a:pt x="2516527" y="3093697"/>
                </a:lnTo>
                <a:cubicBezTo>
                  <a:pt x="2519012" y="3093200"/>
                  <a:pt x="2520503" y="3092802"/>
                  <a:pt x="2521099" y="3092603"/>
                </a:cubicBezTo>
                <a:cubicBezTo>
                  <a:pt x="2545547" y="3085945"/>
                  <a:pt x="2560752" y="3067758"/>
                  <a:pt x="2560752" y="3045199"/>
                </a:cubicBezTo>
                <a:cubicBezTo>
                  <a:pt x="2560752" y="3032479"/>
                  <a:pt x="2556280" y="3020951"/>
                  <a:pt x="2547733" y="3011907"/>
                </a:cubicBezTo>
                <a:cubicBezTo>
                  <a:pt x="2536702" y="3000379"/>
                  <a:pt x="2521000" y="2994714"/>
                  <a:pt x="2499832" y="2994714"/>
                </a:cubicBezTo>
                <a:close/>
                <a:moveTo>
                  <a:pt x="2213219" y="2994714"/>
                </a:moveTo>
                <a:lnTo>
                  <a:pt x="2213219" y="3167834"/>
                </a:lnTo>
                <a:lnTo>
                  <a:pt x="2234486" y="3167834"/>
                </a:lnTo>
                <a:lnTo>
                  <a:pt x="2234486" y="3099361"/>
                </a:lnTo>
                <a:lnTo>
                  <a:pt x="2238462" y="3095386"/>
                </a:lnTo>
                <a:lnTo>
                  <a:pt x="2327208" y="3095386"/>
                </a:lnTo>
                <a:lnTo>
                  <a:pt x="2327208" y="3076802"/>
                </a:lnTo>
                <a:lnTo>
                  <a:pt x="2238462" y="3076802"/>
                </a:lnTo>
                <a:lnTo>
                  <a:pt x="2234486" y="3072827"/>
                </a:lnTo>
                <a:lnTo>
                  <a:pt x="2234486" y="3018764"/>
                </a:lnTo>
                <a:lnTo>
                  <a:pt x="2238462" y="3014789"/>
                </a:lnTo>
                <a:lnTo>
                  <a:pt x="2348177" y="3014789"/>
                </a:lnTo>
                <a:lnTo>
                  <a:pt x="2348177" y="2994714"/>
                </a:lnTo>
                <a:close/>
                <a:moveTo>
                  <a:pt x="2061863" y="2994714"/>
                </a:moveTo>
                <a:lnTo>
                  <a:pt x="1982160" y="3167834"/>
                </a:lnTo>
                <a:lnTo>
                  <a:pt x="2004024" y="3167834"/>
                </a:lnTo>
                <a:lnTo>
                  <a:pt x="2068422" y="3023336"/>
                </a:lnTo>
                <a:lnTo>
                  <a:pt x="2074285" y="3023336"/>
                </a:lnTo>
                <a:lnTo>
                  <a:pt x="2107776" y="3097274"/>
                </a:lnTo>
                <a:lnTo>
                  <a:pt x="2055801" y="3097274"/>
                </a:lnTo>
                <a:lnTo>
                  <a:pt x="2047552" y="3115858"/>
                </a:lnTo>
                <a:lnTo>
                  <a:pt x="2115926" y="3115858"/>
                </a:lnTo>
                <a:lnTo>
                  <a:pt x="2138882" y="3167834"/>
                </a:lnTo>
                <a:lnTo>
                  <a:pt x="2162038" y="3167834"/>
                </a:lnTo>
                <a:lnTo>
                  <a:pt x="2082435" y="2994714"/>
                </a:lnTo>
                <a:close/>
                <a:moveTo>
                  <a:pt x="1808642" y="2979509"/>
                </a:moveTo>
                <a:lnTo>
                  <a:pt x="1810530" y="2981794"/>
                </a:lnTo>
                <a:lnTo>
                  <a:pt x="1653410" y="3115362"/>
                </a:lnTo>
                <a:lnTo>
                  <a:pt x="1699821" y="3238593"/>
                </a:lnTo>
                <a:cubicBezTo>
                  <a:pt x="1657584" y="3236704"/>
                  <a:pt x="1616143" y="3217922"/>
                  <a:pt x="1586726" y="3183238"/>
                </a:cubicBezTo>
                <a:cubicBezTo>
                  <a:pt x="1557210" y="3148554"/>
                  <a:pt x="1545384" y="3104728"/>
                  <a:pt x="1550254" y="3062690"/>
                </a:cubicBezTo>
                <a:lnTo>
                  <a:pt x="1635423" y="3106218"/>
                </a:lnTo>
                <a:lnTo>
                  <a:pt x="1649236" y="3094492"/>
                </a:lnTo>
                <a:lnTo>
                  <a:pt x="1562875" y="3050367"/>
                </a:lnTo>
                <a:cubicBezTo>
                  <a:pt x="1563074" y="3048975"/>
                  <a:pt x="1563074" y="3048876"/>
                  <a:pt x="1563273" y="3047485"/>
                </a:cubicBezTo>
                <a:close/>
                <a:moveTo>
                  <a:pt x="1708256" y="2923086"/>
                </a:moveTo>
                <a:cubicBezTo>
                  <a:pt x="1744890" y="2923409"/>
                  <a:pt x="1781263" y="2936378"/>
                  <a:pt x="1810232" y="2961422"/>
                </a:cubicBezTo>
                <a:lnTo>
                  <a:pt x="1557111" y="3031485"/>
                </a:lnTo>
                <a:cubicBezTo>
                  <a:pt x="1565856" y="3004751"/>
                  <a:pt x="1581857" y="2980105"/>
                  <a:pt x="1604714" y="2960627"/>
                </a:cubicBezTo>
                <a:cubicBezTo>
                  <a:pt x="1634727" y="2935086"/>
                  <a:pt x="1671622" y="2922763"/>
                  <a:pt x="1708256" y="2923086"/>
                </a:cubicBezTo>
                <a:close/>
                <a:moveTo>
                  <a:pt x="1721150" y="2906502"/>
                </a:moveTo>
                <a:cubicBezTo>
                  <a:pt x="1676516" y="2902887"/>
                  <a:pt x="1630504" y="2916303"/>
                  <a:pt x="1593683" y="2947608"/>
                </a:cubicBezTo>
                <a:cubicBezTo>
                  <a:pt x="1520042" y="3010217"/>
                  <a:pt x="1511098" y="3120629"/>
                  <a:pt x="1573707" y="3194269"/>
                </a:cubicBezTo>
                <a:cubicBezTo>
                  <a:pt x="1636317" y="3267910"/>
                  <a:pt x="1746728" y="3276854"/>
                  <a:pt x="1820369" y="3214245"/>
                </a:cubicBezTo>
                <a:cubicBezTo>
                  <a:pt x="1894010" y="3151635"/>
                  <a:pt x="1902954" y="3041224"/>
                  <a:pt x="1840344" y="2967583"/>
                </a:cubicBezTo>
                <a:cubicBezTo>
                  <a:pt x="1809040" y="2930763"/>
                  <a:pt x="1765784" y="2910117"/>
                  <a:pt x="1721150" y="2906502"/>
                </a:cubicBezTo>
                <a:close/>
                <a:moveTo>
                  <a:pt x="0" y="0"/>
                </a:moveTo>
                <a:lnTo>
                  <a:pt x="3057524" y="0"/>
                </a:lnTo>
                <a:lnTo>
                  <a:pt x="3057524" y="3447252"/>
                </a:lnTo>
                <a:lnTo>
                  <a:pt x="0" y="3447252"/>
                </a:lnTo>
                <a:close/>
              </a:path>
            </a:pathLst>
          </a:custGeom>
          <a:solidFill>
            <a:schemeClr val="accent1"/>
          </a:solidFill>
        </p:spPr>
        <p:txBody>
          <a:bodyPr wrap="square">
            <a:noAutofit/>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p>
        </p:txBody>
      </p:sp>
      <p:sp>
        <p:nvSpPr>
          <p:cNvPr id="2" name="Rektangel 1">
            <a:extLst>
              <a:ext uri="{FF2B5EF4-FFF2-40B4-BE49-F238E27FC236}">
                <a16:creationId xmlns:a16="http://schemas.microsoft.com/office/drawing/2014/main" id="{28F3CB63-5CEC-1E43-980F-B1876E267277}"/>
              </a:ext>
            </a:extLst>
          </p:cNvPr>
          <p:cNvSpPr/>
          <p:nvPr userDrawn="1"/>
        </p:nvSpPr>
        <p:spPr>
          <a:xfrm>
            <a:off x="1" y="0"/>
            <a:ext cx="62284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DCD935B5-BBF3-4955-8380-5132FEBA80E0}"/>
              </a:ext>
            </a:extLst>
          </p:cNvPr>
          <p:cNvSpPr>
            <a:spLocks noGrp="1"/>
          </p:cNvSpPr>
          <p:nvPr>
            <p:ph type="body" sz="quarter" idx="13" hasCustomPrompt="1"/>
          </p:nvPr>
        </p:nvSpPr>
        <p:spPr>
          <a:xfrm>
            <a:off x="766454" y="1524177"/>
            <a:ext cx="4569134" cy="4565473"/>
          </a:xfrm>
          <a:prstGeom prst="rect">
            <a:avLst/>
          </a:prstGeom>
        </p:spPr>
        <p:txBody>
          <a:bodyPr/>
          <a:lstStyle>
            <a:lvl1pPr marL="285750" indent="-285750">
              <a:lnSpc>
                <a:spcPct val="100000"/>
              </a:lnSpc>
              <a:spcAft>
                <a:spcPts val="500"/>
              </a:spcAft>
              <a:buFont typeface="+mj-lt"/>
              <a:buAutoNum type="arabicPeriod"/>
              <a:defRPr sz="1750" spc="40" baseline="0">
                <a:solidFill>
                  <a:schemeClr val="tx1"/>
                </a:solidFill>
              </a:defRPr>
            </a:lvl1pPr>
            <a:lvl2pPr marL="549275" indent="-268288">
              <a:lnSpc>
                <a:spcPct val="100000"/>
              </a:lnSpc>
              <a:spcAft>
                <a:spcPts val="500"/>
              </a:spcAft>
              <a:buFont typeface="+mj-lt"/>
              <a:buAutoNum type="arabicPeriod"/>
              <a:defRPr sz="1600">
                <a:solidFill>
                  <a:schemeClr val="tx1"/>
                </a:solidFill>
              </a:defRPr>
            </a:lvl2pPr>
            <a:lvl3pPr marL="811213" indent="-257175">
              <a:lnSpc>
                <a:spcPct val="100000"/>
              </a:lnSpc>
              <a:spcAft>
                <a:spcPts val="500"/>
              </a:spcAft>
              <a:buFont typeface="+mj-lt"/>
              <a:buAutoNum type="arabicPeriod"/>
              <a:defRPr sz="1400">
                <a:solidFill>
                  <a:schemeClr val="tx1"/>
                </a:solidFill>
              </a:defRPr>
            </a:lvl3pPr>
            <a:lvl4pPr marL="1085850" indent="-263525">
              <a:lnSpc>
                <a:spcPct val="100000"/>
              </a:lnSpc>
              <a:spcAft>
                <a:spcPts val="500"/>
              </a:spcAft>
              <a:buFont typeface="+mj-lt"/>
              <a:buAutoNum type="arabicPeriod"/>
              <a:defRPr sz="1400">
                <a:solidFill>
                  <a:schemeClr val="tx1"/>
                </a:solidFill>
              </a:defRPr>
            </a:lvl4pPr>
            <a:lvl5pPr marL="1352550" indent="-279400">
              <a:lnSpc>
                <a:spcPct val="100000"/>
              </a:lnSpc>
              <a:spcAft>
                <a:spcPts val="500"/>
              </a:spcAft>
              <a:buFont typeface="+mj-lt"/>
              <a:buAutoNum type="arabicPeriod"/>
              <a:defRPr sz="1400">
                <a:solidFill>
                  <a:schemeClr val="tx1"/>
                </a:solidFill>
              </a:defRPr>
            </a:lvl5pPr>
          </a:lstStyle>
          <a:p>
            <a:pPr lvl="0"/>
            <a:r>
              <a:rPr lang="en-GB"/>
              <a:t>Click to add text for the agenda
Click to add text for the agenda</a:t>
            </a:r>
          </a:p>
          <a:p>
            <a:pPr lvl="0"/>
            <a:r>
              <a:rPr lang="en-GB"/>
              <a:t>Click to add text for the agenda</a:t>
            </a:r>
          </a:p>
          <a:p>
            <a:pPr lvl="0"/>
            <a:r>
              <a:rPr lang="en-GB"/>
              <a:t>Click to add text for the agenda</a:t>
            </a:r>
          </a:p>
        </p:txBody>
      </p:sp>
      <p:sp>
        <p:nvSpPr>
          <p:cNvPr id="11" name="Picture Placeholder 10">
            <a:extLst>
              <a:ext uri="{FF2B5EF4-FFF2-40B4-BE49-F238E27FC236}">
                <a16:creationId xmlns:a16="http://schemas.microsoft.com/office/drawing/2014/main" id="{96C16368-8404-49D9-90A9-6C41720A994B}"/>
              </a:ext>
            </a:extLst>
          </p:cNvPr>
          <p:cNvSpPr>
            <a:spLocks noGrp="1"/>
          </p:cNvSpPr>
          <p:nvPr>
            <p:ph type="pic" sz="quarter" idx="14" hasCustomPrompt="1"/>
          </p:nvPr>
        </p:nvSpPr>
        <p:spPr>
          <a:xfrm>
            <a:off x="6095999" y="0"/>
            <a:ext cx="3038475" cy="3427200"/>
          </a:xfrm>
          <a:prstGeom prst="rect">
            <a:avLst/>
          </a:prstGeom>
          <a:solidFill>
            <a:schemeClr val="accent1"/>
          </a:solidFill>
        </p:spPr>
        <p:txBody>
          <a:bodyPr/>
          <a:lstStyle>
            <a:lvl1pPr marL="0" indent="0">
              <a:buNone/>
              <a:defRPr sz="1000"/>
            </a:lvl1pPr>
          </a:lstStyle>
          <a:p>
            <a:r>
              <a:rPr lang="en-GB"/>
              <a:t>Click on icon to add an image</a:t>
            </a:r>
          </a:p>
        </p:txBody>
      </p:sp>
      <p:sp>
        <p:nvSpPr>
          <p:cNvPr id="13" name="Picture Placeholder 10">
            <a:extLst>
              <a:ext uri="{FF2B5EF4-FFF2-40B4-BE49-F238E27FC236}">
                <a16:creationId xmlns:a16="http://schemas.microsoft.com/office/drawing/2014/main" id="{5FBCC223-4C42-41F1-95EB-5F005751D4A3}"/>
              </a:ext>
            </a:extLst>
          </p:cNvPr>
          <p:cNvSpPr>
            <a:spLocks noGrp="1"/>
          </p:cNvSpPr>
          <p:nvPr>
            <p:ph type="pic" sz="quarter" idx="16" hasCustomPrompt="1"/>
          </p:nvPr>
        </p:nvSpPr>
        <p:spPr>
          <a:xfrm>
            <a:off x="9134475" y="0"/>
            <a:ext cx="3057524" cy="3427200"/>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p>
        </p:txBody>
      </p:sp>
      <p:sp>
        <p:nvSpPr>
          <p:cNvPr id="12" name="Picture Placeholder 10">
            <a:extLst>
              <a:ext uri="{FF2B5EF4-FFF2-40B4-BE49-F238E27FC236}">
                <a16:creationId xmlns:a16="http://schemas.microsoft.com/office/drawing/2014/main" id="{9D4A4B73-DDEA-4F1F-AED3-029135F48ABF}"/>
              </a:ext>
            </a:extLst>
          </p:cNvPr>
          <p:cNvSpPr>
            <a:spLocks noGrp="1"/>
          </p:cNvSpPr>
          <p:nvPr>
            <p:ph type="pic" sz="quarter" idx="15" hasCustomPrompt="1"/>
          </p:nvPr>
        </p:nvSpPr>
        <p:spPr>
          <a:xfrm>
            <a:off x="6094809" y="3429036"/>
            <a:ext cx="3039664" cy="3447251"/>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p>
          <a:p>
            <a:endParaRPr lang="en-GB"/>
          </a:p>
        </p:txBody>
      </p:sp>
      <p:sp>
        <p:nvSpPr>
          <p:cNvPr id="17" name="textruta 5">
            <a:extLst>
              <a:ext uri="{FF2B5EF4-FFF2-40B4-BE49-F238E27FC236}">
                <a16:creationId xmlns:a16="http://schemas.microsoft.com/office/drawing/2014/main" id="{E1854F23-3D5B-9A4A-9349-8EE5D7D4D8B1}"/>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4" name="Date Placeholder 3">
            <a:extLst>
              <a:ext uri="{FF2B5EF4-FFF2-40B4-BE49-F238E27FC236}">
                <a16:creationId xmlns:a16="http://schemas.microsoft.com/office/drawing/2014/main" id="{638DA4C9-67CA-194C-8CAD-1347E4EF912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32D856E9-CC45-420C-9C8D-C1FF8E3D20E0}" type="datetime1">
              <a:rPr lang="en-GB" smtClean="0"/>
              <a:t>27/05/2021</a:t>
            </a:fld>
            <a:endParaRPr lang="en-GB"/>
          </a:p>
        </p:txBody>
      </p:sp>
      <p:sp>
        <p:nvSpPr>
          <p:cNvPr id="15" name="Footer Placeholder 4">
            <a:extLst>
              <a:ext uri="{FF2B5EF4-FFF2-40B4-BE49-F238E27FC236}">
                <a16:creationId xmlns:a16="http://schemas.microsoft.com/office/drawing/2014/main" id="{17BB8AF5-C1C9-6C41-AEA3-9B6BCC4D3BD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6" name="Slide Number Placeholder 5">
            <a:extLst>
              <a:ext uri="{FF2B5EF4-FFF2-40B4-BE49-F238E27FC236}">
                <a16:creationId xmlns:a16="http://schemas.microsoft.com/office/drawing/2014/main" id="{8FBC960E-1341-3B4D-8C3D-966445E92C1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89842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92FD3946-3120-4BC3-8233-4C6EDEDD99FB}"/>
              </a:ext>
            </a:extLst>
          </p:cNvPr>
          <p:cNvSpPr>
            <a:spLocks noGrp="1"/>
          </p:cNvSpPr>
          <p:nvPr>
            <p:ph type="chart" sz="quarter" idx="13" hasCustomPrompt="1"/>
          </p:nvPr>
        </p:nvSpPr>
        <p:spPr>
          <a:xfrm>
            <a:off x="766800" y="866774"/>
            <a:ext cx="6845638" cy="5222875"/>
          </a:xfrm>
          <a:prstGeom prst="rect">
            <a:avLst/>
          </a:prstGeom>
        </p:spPr>
        <p:txBody>
          <a:bodyPr/>
          <a:lstStyle>
            <a:lvl1pPr marL="0" indent="0">
              <a:buNone/>
              <a:defRPr/>
            </a:lvl1pPr>
          </a:lstStyle>
          <a:p>
            <a:r>
              <a:rPr lang="en-GB"/>
              <a:t> </a:t>
            </a:r>
          </a:p>
        </p:txBody>
      </p:sp>
      <p:sp>
        <p:nvSpPr>
          <p:cNvPr id="11" name="Text Placeholder 6">
            <a:extLst>
              <a:ext uri="{FF2B5EF4-FFF2-40B4-BE49-F238E27FC236}">
                <a16:creationId xmlns:a16="http://schemas.microsoft.com/office/drawing/2014/main" id="{233FAA32-2EED-FC46-9492-5BAA389B5C67}"/>
              </a:ext>
            </a:extLst>
          </p:cNvPr>
          <p:cNvSpPr>
            <a:spLocks noGrp="1"/>
          </p:cNvSpPr>
          <p:nvPr>
            <p:ph type="body" sz="quarter" idx="17" hasCustomPrompt="1"/>
          </p:nvPr>
        </p:nvSpPr>
        <p:spPr>
          <a:xfrm>
            <a:off x="8136352" y="3507024"/>
            <a:ext cx="2291996"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14" name="Platshållare för text 7">
            <a:extLst>
              <a:ext uri="{FF2B5EF4-FFF2-40B4-BE49-F238E27FC236}">
                <a16:creationId xmlns:a16="http://schemas.microsoft.com/office/drawing/2014/main" id="{26599B77-7ED9-1A40-A7C8-2EFBCD452AB0}"/>
              </a:ext>
            </a:extLst>
          </p:cNvPr>
          <p:cNvSpPr>
            <a:spLocks noGrp="1"/>
          </p:cNvSpPr>
          <p:nvPr>
            <p:ph type="body" sz="quarter" idx="20" hasCustomPrompt="1"/>
          </p:nvPr>
        </p:nvSpPr>
        <p:spPr>
          <a:xfrm>
            <a:off x="8136352"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p>
        </p:txBody>
      </p:sp>
      <p:grpSp>
        <p:nvGrpSpPr>
          <p:cNvPr id="10" name="Grupp 9">
            <a:extLst>
              <a:ext uri="{FF2B5EF4-FFF2-40B4-BE49-F238E27FC236}">
                <a16:creationId xmlns:a16="http://schemas.microsoft.com/office/drawing/2014/main" id="{25958CFD-C24A-D341-BEB2-59100C6D654F}"/>
              </a:ext>
            </a:extLst>
          </p:cNvPr>
          <p:cNvGrpSpPr/>
          <p:nvPr userDrawn="1"/>
        </p:nvGrpSpPr>
        <p:grpSpPr>
          <a:xfrm>
            <a:off x="10666502" y="6334963"/>
            <a:ext cx="1232056" cy="349818"/>
            <a:chOff x="2157473" y="2311143"/>
            <a:chExt cx="7872352" cy="2235200"/>
          </a:xfrm>
        </p:grpSpPr>
        <p:sp>
          <p:nvSpPr>
            <p:cNvPr id="12" name="Frihandsfigur 11">
              <a:extLst>
                <a:ext uri="{FF2B5EF4-FFF2-40B4-BE49-F238E27FC236}">
                  <a16:creationId xmlns:a16="http://schemas.microsoft.com/office/drawing/2014/main" id="{4A3844EB-4365-2A41-A12E-630873AB6CDA}"/>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32366DA4-3C03-434F-89DF-D02B05929D28}"/>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5F0C13D6-8E18-9446-ABFA-BA8DAAB78BBB}"/>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6" name="Frihandsfigur 15">
              <a:extLst>
                <a:ext uri="{FF2B5EF4-FFF2-40B4-BE49-F238E27FC236}">
                  <a16:creationId xmlns:a16="http://schemas.microsoft.com/office/drawing/2014/main" id="{A628E5CB-3977-C744-A3EB-4E7FF97C5930}"/>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EC0DDFA6-0953-F64D-A8F1-E31B15865A2B}"/>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8" name="Date Placeholder 3">
            <a:extLst>
              <a:ext uri="{FF2B5EF4-FFF2-40B4-BE49-F238E27FC236}">
                <a16:creationId xmlns:a16="http://schemas.microsoft.com/office/drawing/2014/main" id="{1166F723-05CD-0942-977A-A0CD2CB7CB45}"/>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AB6D7D19-BEAF-40B8-9ABF-76AD885D3F49}" type="datetime1">
              <a:rPr lang="en-GB" smtClean="0"/>
              <a:t>27/05/2021</a:t>
            </a:fld>
            <a:endParaRPr lang="en-GB"/>
          </a:p>
        </p:txBody>
      </p:sp>
      <p:sp>
        <p:nvSpPr>
          <p:cNvPr id="19" name="Footer Placeholder 4">
            <a:extLst>
              <a:ext uri="{FF2B5EF4-FFF2-40B4-BE49-F238E27FC236}">
                <a16:creationId xmlns:a16="http://schemas.microsoft.com/office/drawing/2014/main" id="{499CF35A-1AC6-B747-B62F-EC5911514C3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0" name="Slide Number Placeholder 5">
            <a:extLst>
              <a:ext uri="{FF2B5EF4-FFF2-40B4-BE49-F238E27FC236}">
                <a16:creationId xmlns:a16="http://schemas.microsoft.com/office/drawing/2014/main" id="{2A8C960B-BA36-B547-A6BB-ED325DC0430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22" name="textruta 5">
            <a:extLst>
              <a:ext uri="{FF2B5EF4-FFF2-40B4-BE49-F238E27FC236}">
                <a16:creationId xmlns:a16="http://schemas.microsoft.com/office/drawing/2014/main" id="{447F8071-7B8C-40E3-B86C-8D51E73A4E0D}"/>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942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small chart &amp; 1 column">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5F0261D-113C-4F2E-87C6-076CB3125414}"/>
              </a:ext>
            </a:extLst>
          </p:cNvPr>
          <p:cNvSpPr>
            <a:spLocks noGrp="1"/>
          </p:cNvSpPr>
          <p:nvPr>
            <p:ph type="chart" sz="quarter" idx="14" hasCustomPrompt="1"/>
          </p:nvPr>
        </p:nvSpPr>
        <p:spPr>
          <a:xfrm>
            <a:off x="766800" y="3044825"/>
            <a:ext cx="3044018" cy="3038422"/>
          </a:xfrm>
          <a:prstGeom prst="rect">
            <a:avLst/>
          </a:prstGeom>
        </p:spPr>
        <p:txBody>
          <a:bodyPr/>
          <a:lstStyle>
            <a:lvl1pPr marL="0" indent="0">
              <a:buNone/>
              <a:defRPr/>
            </a:lvl1pPr>
          </a:lstStyle>
          <a:p>
            <a:r>
              <a:rPr lang="en-GB"/>
              <a:t> </a:t>
            </a:r>
          </a:p>
        </p:txBody>
      </p:sp>
      <p:sp>
        <p:nvSpPr>
          <p:cNvPr id="12" name="Text Placeholder 6">
            <a:extLst>
              <a:ext uri="{FF2B5EF4-FFF2-40B4-BE49-F238E27FC236}">
                <a16:creationId xmlns:a16="http://schemas.microsoft.com/office/drawing/2014/main" id="{F079D1EC-938A-0841-AA78-77AEBD07ACD2}"/>
              </a:ext>
            </a:extLst>
          </p:cNvPr>
          <p:cNvSpPr>
            <a:spLocks noGrp="1"/>
          </p:cNvSpPr>
          <p:nvPr>
            <p:ph type="body" sz="quarter" idx="17" hasCustomPrompt="1"/>
          </p:nvPr>
        </p:nvSpPr>
        <p:spPr>
          <a:xfrm>
            <a:off x="4351336" y="3507024"/>
            <a:ext cx="228679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15" name="Title 1">
            <a:extLst>
              <a:ext uri="{FF2B5EF4-FFF2-40B4-BE49-F238E27FC236}">
                <a16:creationId xmlns:a16="http://schemas.microsoft.com/office/drawing/2014/main" id="{2CD98333-B496-1B4D-9843-B829639A7656}"/>
              </a:ext>
            </a:extLst>
          </p:cNvPr>
          <p:cNvSpPr>
            <a:spLocks noGrp="1"/>
          </p:cNvSpPr>
          <p:nvPr>
            <p:ph type="title" hasCustomPrompt="1"/>
          </p:nvPr>
        </p:nvSpPr>
        <p:spPr>
          <a:xfrm>
            <a:off x="765866" y="958738"/>
            <a:ext cx="1065143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p>
        </p:txBody>
      </p:sp>
      <p:sp>
        <p:nvSpPr>
          <p:cNvPr id="16" name="Platshållare för text 7">
            <a:extLst>
              <a:ext uri="{FF2B5EF4-FFF2-40B4-BE49-F238E27FC236}">
                <a16:creationId xmlns:a16="http://schemas.microsoft.com/office/drawing/2014/main" id="{1BE660D6-3118-E740-8039-13648F47F57E}"/>
              </a:ext>
            </a:extLst>
          </p:cNvPr>
          <p:cNvSpPr>
            <a:spLocks noGrp="1"/>
          </p:cNvSpPr>
          <p:nvPr>
            <p:ph type="body" sz="quarter" idx="20" hasCustomPrompt="1"/>
          </p:nvPr>
        </p:nvSpPr>
        <p:spPr>
          <a:xfrm>
            <a:off x="4351335"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p>
        </p:txBody>
      </p:sp>
      <p:grpSp>
        <p:nvGrpSpPr>
          <p:cNvPr id="10" name="Grupp 9">
            <a:extLst>
              <a:ext uri="{FF2B5EF4-FFF2-40B4-BE49-F238E27FC236}">
                <a16:creationId xmlns:a16="http://schemas.microsoft.com/office/drawing/2014/main" id="{0D2811FB-F072-2E46-8711-B835ECC461AF}"/>
              </a:ext>
            </a:extLst>
          </p:cNvPr>
          <p:cNvGrpSpPr/>
          <p:nvPr userDrawn="1"/>
        </p:nvGrpSpPr>
        <p:grpSpPr>
          <a:xfrm>
            <a:off x="10666502" y="6334963"/>
            <a:ext cx="1232056" cy="349818"/>
            <a:chOff x="2157473" y="2311143"/>
            <a:chExt cx="7872352" cy="2235200"/>
          </a:xfrm>
        </p:grpSpPr>
        <p:sp>
          <p:nvSpPr>
            <p:cNvPr id="13" name="Frihandsfigur 12">
              <a:extLst>
                <a:ext uri="{FF2B5EF4-FFF2-40B4-BE49-F238E27FC236}">
                  <a16:creationId xmlns:a16="http://schemas.microsoft.com/office/drawing/2014/main" id="{57884202-AE59-494E-A2A1-6E31A8ED5FCD}"/>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4" name="Frihandsfigur 13">
              <a:extLst>
                <a:ext uri="{FF2B5EF4-FFF2-40B4-BE49-F238E27FC236}">
                  <a16:creationId xmlns:a16="http://schemas.microsoft.com/office/drawing/2014/main" id="{D937FF1E-8125-A948-8681-A9EA6CB30655}"/>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7" name="Frihandsfigur 16">
              <a:extLst>
                <a:ext uri="{FF2B5EF4-FFF2-40B4-BE49-F238E27FC236}">
                  <a16:creationId xmlns:a16="http://schemas.microsoft.com/office/drawing/2014/main" id="{88BFA8D0-578D-5C48-A00A-131275E7B858}"/>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8" name="Frihandsfigur 17">
              <a:extLst>
                <a:ext uri="{FF2B5EF4-FFF2-40B4-BE49-F238E27FC236}">
                  <a16:creationId xmlns:a16="http://schemas.microsoft.com/office/drawing/2014/main" id="{134B8D4C-1338-904B-A9A1-A65CA6E078A1}"/>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9" name="Frihandsfigur 18">
              <a:extLst>
                <a:ext uri="{FF2B5EF4-FFF2-40B4-BE49-F238E27FC236}">
                  <a16:creationId xmlns:a16="http://schemas.microsoft.com/office/drawing/2014/main" id="{E70E06E0-8F6D-C649-89E1-7F2E89A9AB71}"/>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20" name="Date Placeholder 3">
            <a:extLst>
              <a:ext uri="{FF2B5EF4-FFF2-40B4-BE49-F238E27FC236}">
                <a16:creationId xmlns:a16="http://schemas.microsoft.com/office/drawing/2014/main" id="{DD4E5CB2-78D2-CF46-8169-399B27B6C1A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A51FBF84-AF83-4B0D-B709-62A6A7E63A92}" type="datetime1">
              <a:rPr lang="en-GB" smtClean="0"/>
              <a:t>27/05/2021</a:t>
            </a:fld>
            <a:endParaRPr lang="en-GB"/>
          </a:p>
        </p:txBody>
      </p:sp>
      <p:sp>
        <p:nvSpPr>
          <p:cNvPr id="21" name="Footer Placeholder 4">
            <a:extLst>
              <a:ext uri="{FF2B5EF4-FFF2-40B4-BE49-F238E27FC236}">
                <a16:creationId xmlns:a16="http://schemas.microsoft.com/office/drawing/2014/main" id="{5B51063E-9BFD-2946-AB6E-90DD817D17D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22" name="Slide Number Placeholder 5">
            <a:extLst>
              <a:ext uri="{FF2B5EF4-FFF2-40B4-BE49-F238E27FC236}">
                <a16:creationId xmlns:a16="http://schemas.microsoft.com/office/drawing/2014/main" id="{7E7CB81C-7DAB-F44A-91DC-5F848B8D18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24" name="textruta 5">
            <a:extLst>
              <a:ext uri="{FF2B5EF4-FFF2-40B4-BE49-F238E27FC236}">
                <a16:creationId xmlns:a16="http://schemas.microsoft.com/office/drawing/2014/main" id="{9D291989-EED7-4690-B233-B55B3150EA53}"/>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518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mp; large char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697E5608-E807-41A6-B6F7-CFDD11DFB576}"/>
              </a:ext>
            </a:extLst>
          </p:cNvPr>
          <p:cNvSpPr>
            <a:spLocks noGrp="1"/>
          </p:cNvSpPr>
          <p:nvPr>
            <p:ph type="chart" sz="quarter" idx="13" hasCustomPrompt="1"/>
          </p:nvPr>
        </p:nvSpPr>
        <p:spPr>
          <a:xfrm>
            <a:off x="766800" y="2525713"/>
            <a:ext cx="10646554" cy="3563937"/>
          </a:xfrm>
          <a:prstGeom prst="rect">
            <a:avLst/>
          </a:prstGeom>
        </p:spPr>
        <p:txBody>
          <a:bodyPr/>
          <a:lstStyle>
            <a:lvl1pPr marL="0" indent="0">
              <a:buNone/>
              <a:defRPr/>
            </a:lvl1pPr>
          </a:lstStyle>
          <a:p>
            <a:r>
              <a:rPr lang="en-GB"/>
              <a:t> </a:t>
            </a:r>
          </a:p>
        </p:txBody>
      </p:sp>
      <p:sp>
        <p:nvSpPr>
          <p:cNvPr id="9" name="Title 1">
            <a:extLst>
              <a:ext uri="{FF2B5EF4-FFF2-40B4-BE49-F238E27FC236}">
                <a16:creationId xmlns:a16="http://schemas.microsoft.com/office/drawing/2014/main" id="{7CE1A2A7-7CE6-3F4A-9D3A-CE0C3E4C7135}"/>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p>
        </p:txBody>
      </p:sp>
      <p:grpSp>
        <p:nvGrpSpPr>
          <p:cNvPr id="10" name="Grupp 9">
            <a:extLst>
              <a:ext uri="{FF2B5EF4-FFF2-40B4-BE49-F238E27FC236}">
                <a16:creationId xmlns:a16="http://schemas.microsoft.com/office/drawing/2014/main" id="{B23105A5-616F-8D49-BDD0-EF0E3E66350E}"/>
              </a:ext>
            </a:extLst>
          </p:cNvPr>
          <p:cNvGrpSpPr/>
          <p:nvPr userDrawn="1"/>
        </p:nvGrpSpPr>
        <p:grpSpPr>
          <a:xfrm>
            <a:off x="10666502" y="6334963"/>
            <a:ext cx="1232056" cy="349818"/>
            <a:chOff x="2157473" y="2311143"/>
            <a:chExt cx="7872352" cy="2235200"/>
          </a:xfrm>
        </p:grpSpPr>
        <p:sp>
          <p:nvSpPr>
            <p:cNvPr id="11" name="Frihandsfigur 10">
              <a:extLst>
                <a:ext uri="{FF2B5EF4-FFF2-40B4-BE49-F238E27FC236}">
                  <a16:creationId xmlns:a16="http://schemas.microsoft.com/office/drawing/2014/main" id="{276C4FFE-6A87-6945-BD32-FF0EFF6FBEA2}"/>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5F6E8ADD-F3D7-3940-A6FF-E664FE551F02}"/>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DBA47D2C-A210-1248-AF1F-865F3A4FE37C}"/>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4" name="Frihandsfigur 13">
              <a:extLst>
                <a:ext uri="{FF2B5EF4-FFF2-40B4-BE49-F238E27FC236}">
                  <a16:creationId xmlns:a16="http://schemas.microsoft.com/office/drawing/2014/main" id="{2ADC99AD-41B1-9641-B9B0-35A3FBA03558}"/>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343999C3-1D18-1148-AF7D-CBCE9C7206BD}"/>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6" name="Date Placeholder 3">
            <a:extLst>
              <a:ext uri="{FF2B5EF4-FFF2-40B4-BE49-F238E27FC236}">
                <a16:creationId xmlns:a16="http://schemas.microsoft.com/office/drawing/2014/main" id="{42DB51ED-07F9-E14B-A63C-9D6641F2C62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524D922A-C4A9-4B49-86A6-E510D643E23C}" type="datetime1">
              <a:rPr lang="en-GB" smtClean="0"/>
              <a:t>27/05/2021</a:t>
            </a:fld>
            <a:endParaRPr lang="en-GB"/>
          </a:p>
        </p:txBody>
      </p:sp>
      <p:sp>
        <p:nvSpPr>
          <p:cNvPr id="17" name="Footer Placeholder 4">
            <a:extLst>
              <a:ext uri="{FF2B5EF4-FFF2-40B4-BE49-F238E27FC236}">
                <a16:creationId xmlns:a16="http://schemas.microsoft.com/office/drawing/2014/main" id="{F9DEF102-7CC6-AC45-BE45-6C9673740EB9}"/>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8" name="Slide Number Placeholder 5">
            <a:extLst>
              <a:ext uri="{FF2B5EF4-FFF2-40B4-BE49-F238E27FC236}">
                <a16:creationId xmlns:a16="http://schemas.microsoft.com/office/drawing/2014/main" id="{49F78AE1-0848-3145-9D58-B3B56A8E44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
        <p:nvSpPr>
          <p:cNvPr id="20" name="textruta 5">
            <a:extLst>
              <a:ext uri="{FF2B5EF4-FFF2-40B4-BE49-F238E27FC236}">
                <a16:creationId xmlns:a16="http://schemas.microsoft.com/office/drawing/2014/main" id="{71F4DADD-05F0-417F-AA2F-73DDF44299D0}"/>
              </a:ext>
            </a:extLst>
          </p:cNvPr>
          <p:cNvSpPr txBox="1"/>
          <p:nvPr userDrawn="1"/>
        </p:nvSpPr>
        <p:spPr>
          <a:xfrm>
            <a:off x="12323953" y="0"/>
            <a:ext cx="1866181" cy="23083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a:solidFill>
                  <a:schemeClr val="tx1">
                    <a:lumMod val="65000"/>
                    <a:lumOff val="35000"/>
                  </a:schemeClr>
                </a:solidFill>
                <a:latin typeface="Arial" panose="020B0604020202020204" pitchFamily="34" charset="0"/>
                <a:cs typeface="Arial" panose="020B0604020202020204" pitchFamily="34" charset="0"/>
              </a:rPr>
            </a:br>
            <a:r>
              <a:rPr lang="en-GB" sz="900" baseline="0">
                <a:solidFill>
                  <a:schemeClr val="tx1">
                    <a:lumMod val="65000"/>
                    <a:lumOff val="35000"/>
                  </a:schemeClr>
                </a:solidFill>
                <a:latin typeface="Arial" panose="020B0604020202020204" pitchFamily="34" charset="0"/>
                <a:cs typeface="Arial" panose="020B0604020202020204" pitchFamily="34" charset="0"/>
              </a:rPr>
              <a:t>Insert – Charts – Templates</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There you have six different templates to choose from: Stacked, Clustered, Scatter, Waterfall, Pie and Line.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867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mp; 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B2ACA8D3-48FB-4C4A-B959-4B89F03D0A43}"/>
              </a:ext>
            </a:extLst>
          </p:cNvPr>
          <p:cNvSpPr>
            <a:spLocks noGrp="1"/>
          </p:cNvSpPr>
          <p:nvPr>
            <p:ph type="tbl" sz="quarter" idx="13" hasCustomPrompt="1"/>
          </p:nvPr>
        </p:nvSpPr>
        <p:spPr>
          <a:xfrm>
            <a:off x="766800" y="2525713"/>
            <a:ext cx="10645200" cy="3563937"/>
          </a:xfrm>
          <a:prstGeom prst="rect">
            <a:avLst/>
          </a:prstGeom>
        </p:spPr>
        <p:txBody>
          <a:bodyPr/>
          <a:lstStyle>
            <a:lvl1pPr marL="0" indent="0">
              <a:buNone/>
              <a:defRPr/>
            </a:lvl1pPr>
          </a:lstStyle>
          <a:p>
            <a:r>
              <a:rPr lang="en-GB"/>
              <a:t> </a:t>
            </a:r>
          </a:p>
        </p:txBody>
      </p:sp>
      <p:sp>
        <p:nvSpPr>
          <p:cNvPr id="9" name="Title 1">
            <a:extLst>
              <a:ext uri="{FF2B5EF4-FFF2-40B4-BE49-F238E27FC236}">
                <a16:creationId xmlns:a16="http://schemas.microsoft.com/office/drawing/2014/main" id="{4282F37B-D83D-464E-AD8D-7EB4DED458C8}"/>
              </a:ext>
            </a:extLst>
          </p:cNvPr>
          <p:cNvSpPr>
            <a:spLocks noGrp="1"/>
          </p:cNvSpPr>
          <p:nvPr>
            <p:ph type="title" hasCustomPrompt="1"/>
          </p:nvPr>
        </p:nvSpPr>
        <p:spPr>
          <a:xfrm>
            <a:off x="765866" y="958738"/>
            <a:ext cx="10645200"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p>
        </p:txBody>
      </p:sp>
      <p:grpSp>
        <p:nvGrpSpPr>
          <p:cNvPr id="10" name="Grupp 9">
            <a:extLst>
              <a:ext uri="{FF2B5EF4-FFF2-40B4-BE49-F238E27FC236}">
                <a16:creationId xmlns:a16="http://schemas.microsoft.com/office/drawing/2014/main" id="{2861BA83-9544-C440-91A4-8BA0979CA168}"/>
              </a:ext>
            </a:extLst>
          </p:cNvPr>
          <p:cNvGrpSpPr/>
          <p:nvPr userDrawn="1"/>
        </p:nvGrpSpPr>
        <p:grpSpPr>
          <a:xfrm>
            <a:off x="10666502" y="6334963"/>
            <a:ext cx="1232056" cy="349818"/>
            <a:chOff x="2157473" y="2311143"/>
            <a:chExt cx="7872352" cy="2235200"/>
          </a:xfrm>
        </p:grpSpPr>
        <p:sp>
          <p:nvSpPr>
            <p:cNvPr id="11" name="Frihandsfigur 10">
              <a:extLst>
                <a:ext uri="{FF2B5EF4-FFF2-40B4-BE49-F238E27FC236}">
                  <a16:creationId xmlns:a16="http://schemas.microsoft.com/office/drawing/2014/main" id="{CDEF3AFB-4EC3-ED49-948E-64E61E74C6EE}"/>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A995682C-4185-904F-96FB-095A75DF1B3F}"/>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7F83EDBE-7C76-AE44-8731-C2A280BA3C99}"/>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4" name="Frihandsfigur 13">
              <a:extLst>
                <a:ext uri="{FF2B5EF4-FFF2-40B4-BE49-F238E27FC236}">
                  <a16:creationId xmlns:a16="http://schemas.microsoft.com/office/drawing/2014/main" id="{08562AB7-9421-DE4D-B8CF-107CF48C59EC}"/>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5" name="Frihandsfigur 14">
              <a:extLst>
                <a:ext uri="{FF2B5EF4-FFF2-40B4-BE49-F238E27FC236}">
                  <a16:creationId xmlns:a16="http://schemas.microsoft.com/office/drawing/2014/main" id="{620C660E-D14D-3541-9642-0ED52299C392}"/>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6" name="Date Placeholder 3">
            <a:extLst>
              <a:ext uri="{FF2B5EF4-FFF2-40B4-BE49-F238E27FC236}">
                <a16:creationId xmlns:a16="http://schemas.microsoft.com/office/drawing/2014/main" id="{347BF70A-4753-4B4C-96FA-6B635CB7E8F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3B3F716D-1B3A-4667-98E3-4D323CC9A06B}" type="datetime1">
              <a:rPr lang="en-GB" smtClean="0"/>
              <a:t>27/05/2021</a:t>
            </a:fld>
            <a:endParaRPr lang="en-GB"/>
          </a:p>
        </p:txBody>
      </p:sp>
      <p:sp>
        <p:nvSpPr>
          <p:cNvPr id="17" name="Footer Placeholder 4">
            <a:extLst>
              <a:ext uri="{FF2B5EF4-FFF2-40B4-BE49-F238E27FC236}">
                <a16:creationId xmlns:a16="http://schemas.microsoft.com/office/drawing/2014/main" id="{BC87A02F-E7F2-BB4B-AF70-8E6A28606C11}"/>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8" name="Slide Number Placeholder 5">
            <a:extLst>
              <a:ext uri="{FF2B5EF4-FFF2-40B4-BE49-F238E27FC236}">
                <a16:creationId xmlns:a16="http://schemas.microsoft.com/office/drawing/2014/main" id="{FB81BFAC-A2DF-8246-B69A-3836F49B42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872635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aking Future + image">
    <p:bg>
      <p:bgPr>
        <a:solidFill>
          <a:schemeClr val="tx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B6EA951E-6C54-B940-B7DE-728185B0CAA0}"/>
              </a:ext>
            </a:extLst>
          </p:cNvPr>
          <p:cNvSpPr>
            <a:spLocks noGrp="1"/>
          </p:cNvSpPr>
          <p:nvPr>
            <p:ph type="pic" sz="quarter" idx="14" hasCustomPrompt="1"/>
          </p:nvPr>
        </p:nvSpPr>
        <p:spPr>
          <a:xfrm>
            <a:off x="2" y="2"/>
            <a:ext cx="12191999" cy="6857999"/>
          </a:xfrm>
          <a:custGeom>
            <a:avLst/>
            <a:gdLst>
              <a:gd name="connsiteX0" fmla="*/ 10976110 w 12191999"/>
              <a:gd name="connsiteY0" fmla="*/ 6427327 h 6857999"/>
              <a:gd name="connsiteX1" fmla="*/ 10943812 w 12191999"/>
              <a:gd name="connsiteY1" fmla="*/ 6630261 h 6857999"/>
              <a:gd name="connsiteX2" fmla="*/ 10866196 w 12191999"/>
              <a:gd name="connsiteY2" fmla="*/ 6665839 h 6857999"/>
              <a:gd name="connsiteX3" fmla="*/ 10956035 w 12191999"/>
              <a:gd name="connsiteY3" fmla="*/ 6423848 h 6857999"/>
              <a:gd name="connsiteX4" fmla="*/ 10957924 w 12191999"/>
              <a:gd name="connsiteY4" fmla="*/ 6426134 h 6857999"/>
              <a:gd name="connsiteX5" fmla="*/ 10851388 w 12191999"/>
              <a:gd name="connsiteY5" fmla="*/ 6657292 h 6857999"/>
              <a:gd name="connsiteX6" fmla="*/ 10848506 w 12191999"/>
              <a:gd name="connsiteY6" fmla="*/ 6657193 h 6857999"/>
              <a:gd name="connsiteX7" fmla="*/ 10807959 w 12191999"/>
              <a:gd name="connsiteY7" fmla="*/ 6549664 h 6857999"/>
              <a:gd name="connsiteX8" fmla="*/ 11734580 w 12191999"/>
              <a:gd name="connsiteY8" fmla="*/ 6423749 h 6857999"/>
              <a:gd name="connsiteX9" fmla="*/ 11806432 w 12191999"/>
              <a:gd name="connsiteY9" fmla="*/ 6526111 h 6857999"/>
              <a:gd name="connsiteX10" fmla="*/ 11806432 w 12191999"/>
              <a:gd name="connsiteY10" fmla="*/ 6596869 h 6857999"/>
              <a:gd name="connsiteX11" fmla="*/ 11827600 w 12191999"/>
              <a:gd name="connsiteY11" fmla="*/ 6596869 h 6857999"/>
              <a:gd name="connsiteX12" fmla="*/ 11827600 w 12191999"/>
              <a:gd name="connsiteY12" fmla="*/ 6526111 h 6857999"/>
              <a:gd name="connsiteX13" fmla="*/ 11899451 w 12191999"/>
              <a:gd name="connsiteY13" fmla="*/ 6423749 h 6857999"/>
              <a:gd name="connsiteX14" fmla="*/ 11875103 w 12191999"/>
              <a:gd name="connsiteY14" fmla="*/ 6423749 h 6857999"/>
              <a:gd name="connsiteX15" fmla="*/ 11819550 w 12191999"/>
              <a:gd name="connsiteY15" fmla="*/ 6503949 h 6857999"/>
              <a:gd name="connsiteX16" fmla="*/ 11814680 w 12191999"/>
              <a:gd name="connsiteY16" fmla="*/ 6503949 h 6857999"/>
              <a:gd name="connsiteX17" fmla="*/ 11758928 w 12191999"/>
              <a:gd name="connsiteY17" fmla="*/ 6423749 h 6857999"/>
              <a:gd name="connsiteX18" fmla="*/ 11539795 w 12191999"/>
              <a:gd name="connsiteY18" fmla="*/ 6423749 h 6857999"/>
              <a:gd name="connsiteX19" fmla="*/ 11539795 w 12191999"/>
              <a:gd name="connsiteY19" fmla="*/ 6596869 h 6857999"/>
              <a:gd name="connsiteX20" fmla="*/ 11561062 w 12191999"/>
              <a:gd name="connsiteY20" fmla="*/ 6596869 h 6857999"/>
              <a:gd name="connsiteX21" fmla="*/ 11561062 w 12191999"/>
              <a:gd name="connsiteY21" fmla="*/ 6446308 h 6857999"/>
              <a:gd name="connsiteX22" fmla="*/ 11565038 w 12191999"/>
              <a:gd name="connsiteY22" fmla="*/ 6442333 h 6857999"/>
              <a:gd name="connsiteX23" fmla="*/ 11634306 w 12191999"/>
              <a:gd name="connsiteY23" fmla="*/ 6442333 h 6857999"/>
              <a:gd name="connsiteX24" fmla="*/ 11665710 w 12191999"/>
              <a:gd name="connsiteY24" fmla="*/ 6453265 h 6857999"/>
              <a:gd name="connsiteX25" fmla="*/ 11674157 w 12191999"/>
              <a:gd name="connsiteY25" fmla="*/ 6474035 h 6857999"/>
              <a:gd name="connsiteX26" fmla="*/ 11640070 w 12191999"/>
              <a:gd name="connsiteY26" fmla="*/ 6505936 h 6857999"/>
              <a:gd name="connsiteX27" fmla="*/ 11579547 w 12191999"/>
              <a:gd name="connsiteY27" fmla="*/ 6505936 h 6857999"/>
              <a:gd name="connsiteX28" fmla="*/ 11579547 w 12191999"/>
              <a:gd name="connsiteY28" fmla="*/ 6524520 h 6857999"/>
              <a:gd name="connsiteX29" fmla="*/ 11627349 w 12191999"/>
              <a:gd name="connsiteY29" fmla="*/ 6524520 h 6857999"/>
              <a:gd name="connsiteX30" fmla="*/ 11676840 w 12191999"/>
              <a:gd name="connsiteY30" fmla="*/ 6596869 h 6857999"/>
              <a:gd name="connsiteX31" fmla="*/ 11701089 w 12191999"/>
              <a:gd name="connsiteY31" fmla="*/ 6596869 h 6857999"/>
              <a:gd name="connsiteX32" fmla="*/ 11649610 w 12191999"/>
              <a:gd name="connsiteY32" fmla="*/ 6523030 h 6857999"/>
              <a:gd name="connsiteX33" fmla="*/ 11651001 w 12191999"/>
              <a:gd name="connsiteY33" fmla="*/ 6522732 h 6857999"/>
              <a:gd name="connsiteX34" fmla="*/ 11655573 w 12191999"/>
              <a:gd name="connsiteY34" fmla="*/ 6521638 h 6857999"/>
              <a:gd name="connsiteX35" fmla="*/ 11695226 w 12191999"/>
              <a:gd name="connsiteY35" fmla="*/ 6474234 h 6857999"/>
              <a:gd name="connsiteX36" fmla="*/ 11682207 w 12191999"/>
              <a:gd name="connsiteY36" fmla="*/ 6440942 h 6857999"/>
              <a:gd name="connsiteX37" fmla="*/ 11634306 w 12191999"/>
              <a:gd name="connsiteY37" fmla="*/ 6423749 h 6857999"/>
              <a:gd name="connsiteX38" fmla="*/ 11347693 w 12191999"/>
              <a:gd name="connsiteY38" fmla="*/ 6423749 h 6857999"/>
              <a:gd name="connsiteX39" fmla="*/ 11347693 w 12191999"/>
              <a:gd name="connsiteY39" fmla="*/ 6596869 h 6857999"/>
              <a:gd name="connsiteX40" fmla="*/ 11368960 w 12191999"/>
              <a:gd name="connsiteY40" fmla="*/ 6596869 h 6857999"/>
              <a:gd name="connsiteX41" fmla="*/ 11368960 w 12191999"/>
              <a:gd name="connsiteY41" fmla="*/ 6528396 h 6857999"/>
              <a:gd name="connsiteX42" fmla="*/ 11372936 w 12191999"/>
              <a:gd name="connsiteY42" fmla="*/ 6524421 h 6857999"/>
              <a:gd name="connsiteX43" fmla="*/ 11461682 w 12191999"/>
              <a:gd name="connsiteY43" fmla="*/ 6524421 h 6857999"/>
              <a:gd name="connsiteX44" fmla="*/ 11461682 w 12191999"/>
              <a:gd name="connsiteY44" fmla="*/ 6505837 h 6857999"/>
              <a:gd name="connsiteX45" fmla="*/ 11372936 w 12191999"/>
              <a:gd name="connsiteY45" fmla="*/ 6505837 h 6857999"/>
              <a:gd name="connsiteX46" fmla="*/ 11368960 w 12191999"/>
              <a:gd name="connsiteY46" fmla="*/ 6501862 h 6857999"/>
              <a:gd name="connsiteX47" fmla="*/ 11368960 w 12191999"/>
              <a:gd name="connsiteY47" fmla="*/ 6447799 h 6857999"/>
              <a:gd name="connsiteX48" fmla="*/ 11372936 w 12191999"/>
              <a:gd name="connsiteY48" fmla="*/ 6443824 h 6857999"/>
              <a:gd name="connsiteX49" fmla="*/ 11482651 w 12191999"/>
              <a:gd name="connsiteY49" fmla="*/ 6443824 h 6857999"/>
              <a:gd name="connsiteX50" fmla="*/ 11482651 w 12191999"/>
              <a:gd name="connsiteY50" fmla="*/ 6423749 h 6857999"/>
              <a:gd name="connsiteX51" fmla="*/ 11196337 w 12191999"/>
              <a:gd name="connsiteY51" fmla="*/ 6423749 h 6857999"/>
              <a:gd name="connsiteX52" fmla="*/ 11116634 w 12191999"/>
              <a:gd name="connsiteY52" fmla="*/ 6596869 h 6857999"/>
              <a:gd name="connsiteX53" fmla="*/ 11138498 w 12191999"/>
              <a:gd name="connsiteY53" fmla="*/ 6596869 h 6857999"/>
              <a:gd name="connsiteX54" fmla="*/ 11202896 w 12191999"/>
              <a:gd name="connsiteY54" fmla="*/ 6452371 h 6857999"/>
              <a:gd name="connsiteX55" fmla="*/ 11208759 w 12191999"/>
              <a:gd name="connsiteY55" fmla="*/ 6452371 h 6857999"/>
              <a:gd name="connsiteX56" fmla="*/ 11242250 w 12191999"/>
              <a:gd name="connsiteY56" fmla="*/ 6526309 h 6857999"/>
              <a:gd name="connsiteX57" fmla="*/ 11190275 w 12191999"/>
              <a:gd name="connsiteY57" fmla="*/ 6526309 h 6857999"/>
              <a:gd name="connsiteX58" fmla="*/ 11182026 w 12191999"/>
              <a:gd name="connsiteY58" fmla="*/ 6544893 h 6857999"/>
              <a:gd name="connsiteX59" fmla="*/ 11250400 w 12191999"/>
              <a:gd name="connsiteY59" fmla="*/ 6544893 h 6857999"/>
              <a:gd name="connsiteX60" fmla="*/ 11273356 w 12191999"/>
              <a:gd name="connsiteY60" fmla="*/ 6596869 h 6857999"/>
              <a:gd name="connsiteX61" fmla="*/ 11296512 w 12191999"/>
              <a:gd name="connsiteY61" fmla="*/ 6596869 h 6857999"/>
              <a:gd name="connsiteX62" fmla="*/ 11216909 w 12191999"/>
              <a:gd name="connsiteY62" fmla="*/ 6423749 h 6857999"/>
              <a:gd name="connsiteX63" fmla="*/ 10943116 w 12191999"/>
              <a:gd name="connsiteY63" fmla="*/ 6408544 h 6857999"/>
              <a:gd name="connsiteX64" fmla="*/ 10945004 w 12191999"/>
              <a:gd name="connsiteY64" fmla="*/ 6410829 h 6857999"/>
              <a:gd name="connsiteX65" fmla="*/ 10787884 w 12191999"/>
              <a:gd name="connsiteY65" fmla="*/ 6544397 h 6857999"/>
              <a:gd name="connsiteX66" fmla="*/ 10834295 w 12191999"/>
              <a:gd name="connsiteY66" fmla="*/ 6667628 h 6857999"/>
              <a:gd name="connsiteX67" fmla="*/ 10721200 w 12191999"/>
              <a:gd name="connsiteY67" fmla="*/ 6612273 h 6857999"/>
              <a:gd name="connsiteX68" fmla="*/ 10684728 w 12191999"/>
              <a:gd name="connsiteY68" fmla="*/ 6491725 h 6857999"/>
              <a:gd name="connsiteX69" fmla="*/ 10769897 w 12191999"/>
              <a:gd name="connsiteY69" fmla="*/ 6535253 h 6857999"/>
              <a:gd name="connsiteX70" fmla="*/ 10783710 w 12191999"/>
              <a:gd name="connsiteY70" fmla="*/ 6523527 h 6857999"/>
              <a:gd name="connsiteX71" fmla="*/ 10697349 w 12191999"/>
              <a:gd name="connsiteY71" fmla="*/ 6479402 h 6857999"/>
              <a:gd name="connsiteX72" fmla="*/ 10697747 w 12191999"/>
              <a:gd name="connsiteY72" fmla="*/ 6476520 h 6857999"/>
              <a:gd name="connsiteX73" fmla="*/ 10842730 w 12191999"/>
              <a:gd name="connsiteY73" fmla="*/ 6352121 h 6857999"/>
              <a:gd name="connsiteX74" fmla="*/ 10944706 w 12191999"/>
              <a:gd name="connsiteY74" fmla="*/ 6390457 h 6857999"/>
              <a:gd name="connsiteX75" fmla="*/ 10691585 w 12191999"/>
              <a:gd name="connsiteY75" fmla="*/ 6460520 h 6857999"/>
              <a:gd name="connsiteX76" fmla="*/ 10739188 w 12191999"/>
              <a:gd name="connsiteY76" fmla="*/ 6389662 h 6857999"/>
              <a:gd name="connsiteX77" fmla="*/ 10842730 w 12191999"/>
              <a:gd name="connsiteY77" fmla="*/ 6352121 h 6857999"/>
              <a:gd name="connsiteX78" fmla="*/ 10855624 w 12191999"/>
              <a:gd name="connsiteY78" fmla="*/ 6335537 h 6857999"/>
              <a:gd name="connsiteX79" fmla="*/ 10728157 w 12191999"/>
              <a:gd name="connsiteY79" fmla="*/ 6376643 h 6857999"/>
              <a:gd name="connsiteX80" fmla="*/ 10708181 w 12191999"/>
              <a:gd name="connsiteY80" fmla="*/ 6623304 h 6857999"/>
              <a:gd name="connsiteX81" fmla="*/ 10954843 w 12191999"/>
              <a:gd name="connsiteY81" fmla="*/ 6643280 h 6857999"/>
              <a:gd name="connsiteX82" fmla="*/ 10974818 w 12191999"/>
              <a:gd name="connsiteY82" fmla="*/ 6396618 h 6857999"/>
              <a:gd name="connsiteX83" fmla="*/ 10855624 w 12191999"/>
              <a:gd name="connsiteY83" fmla="*/ 6335537 h 6857999"/>
              <a:gd name="connsiteX84" fmla="*/ 4180808 w 12191999"/>
              <a:gd name="connsiteY84" fmla="*/ 3404002 h 6857999"/>
              <a:gd name="connsiteX85" fmla="*/ 4313778 w 12191999"/>
              <a:gd name="connsiteY85" fmla="*/ 3474130 h 6857999"/>
              <a:gd name="connsiteX86" fmla="*/ 4313778 w 12191999"/>
              <a:gd name="connsiteY86" fmla="*/ 3640772 h 6857999"/>
              <a:gd name="connsiteX87" fmla="*/ 4180808 w 12191999"/>
              <a:gd name="connsiteY87" fmla="*/ 3711595 h 6857999"/>
              <a:gd name="connsiteX88" fmla="*/ 4072899 w 12191999"/>
              <a:gd name="connsiteY88" fmla="*/ 3666462 h 6857999"/>
              <a:gd name="connsiteX89" fmla="*/ 4029736 w 12191999"/>
              <a:gd name="connsiteY89" fmla="*/ 3557451 h 6857999"/>
              <a:gd name="connsiteX90" fmla="*/ 4072899 w 12191999"/>
              <a:gd name="connsiteY90" fmla="*/ 3449134 h 6857999"/>
              <a:gd name="connsiteX91" fmla="*/ 4180808 w 12191999"/>
              <a:gd name="connsiteY91" fmla="*/ 3404002 h 6857999"/>
              <a:gd name="connsiteX92" fmla="*/ 8706674 w 12191999"/>
              <a:gd name="connsiteY92" fmla="*/ 3403307 h 6857999"/>
              <a:gd name="connsiteX93" fmla="*/ 8839644 w 12191999"/>
              <a:gd name="connsiteY93" fmla="*/ 3535926 h 6857999"/>
              <a:gd name="connsiteX94" fmla="*/ 8564653 w 12191999"/>
              <a:gd name="connsiteY94" fmla="*/ 3535926 h 6857999"/>
              <a:gd name="connsiteX95" fmla="*/ 8609209 w 12191999"/>
              <a:gd name="connsiteY95" fmla="*/ 3441496 h 6857999"/>
              <a:gd name="connsiteX96" fmla="*/ 8706674 w 12191999"/>
              <a:gd name="connsiteY96" fmla="*/ 3403307 h 6857999"/>
              <a:gd name="connsiteX97" fmla="*/ 5845374 w 12191999"/>
              <a:gd name="connsiteY97" fmla="*/ 3399836 h 6857999"/>
              <a:gd name="connsiteX98" fmla="*/ 5983914 w 12191999"/>
              <a:gd name="connsiteY98" fmla="*/ 3472741 h 6857999"/>
              <a:gd name="connsiteX99" fmla="*/ 5983914 w 12191999"/>
              <a:gd name="connsiteY99" fmla="*/ 3626885 h 6857999"/>
              <a:gd name="connsiteX100" fmla="*/ 5845374 w 12191999"/>
              <a:gd name="connsiteY100" fmla="*/ 3700485 h 6857999"/>
              <a:gd name="connsiteX101" fmla="*/ 5740947 w 12191999"/>
              <a:gd name="connsiteY101" fmla="*/ 3656742 h 6857999"/>
              <a:gd name="connsiteX102" fmla="*/ 5699873 w 12191999"/>
              <a:gd name="connsiteY102" fmla="*/ 3551896 h 6857999"/>
              <a:gd name="connsiteX103" fmla="*/ 5740947 w 12191999"/>
              <a:gd name="connsiteY103" fmla="*/ 3443579 h 6857999"/>
              <a:gd name="connsiteX104" fmla="*/ 5845374 w 12191999"/>
              <a:gd name="connsiteY104" fmla="*/ 3399836 h 6857999"/>
              <a:gd name="connsiteX105" fmla="*/ 8062708 w 12191999"/>
              <a:gd name="connsiteY105" fmla="*/ 3363730 h 6857999"/>
              <a:gd name="connsiteX106" fmla="*/ 8062708 w 12191999"/>
              <a:gd name="connsiteY106" fmla="*/ 3639383 h 6857999"/>
              <a:gd name="connsiteX107" fmla="*/ 7929737 w 12191999"/>
              <a:gd name="connsiteY107" fmla="*/ 3711595 h 6857999"/>
              <a:gd name="connsiteX108" fmla="*/ 7811387 w 12191999"/>
              <a:gd name="connsiteY108" fmla="*/ 3584530 h 6857999"/>
              <a:gd name="connsiteX109" fmla="*/ 7811387 w 12191999"/>
              <a:gd name="connsiteY109" fmla="*/ 3364424 h 6857999"/>
              <a:gd name="connsiteX110" fmla="*/ 7754300 w 12191999"/>
              <a:gd name="connsiteY110" fmla="*/ 3364424 h 6857999"/>
              <a:gd name="connsiteX111" fmla="*/ 7754300 w 12191999"/>
              <a:gd name="connsiteY111" fmla="*/ 3588002 h 6857999"/>
              <a:gd name="connsiteX112" fmla="*/ 7799552 w 12191999"/>
              <a:gd name="connsiteY112" fmla="*/ 3716455 h 6857999"/>
              <a:gd name="connsiteX113" fmla="*/ 7919991 w 12191999"/>
              <a:gd name="connsiteY113" fmla="*/ 3764364 h 6857999"/>
              <a:gd name="connsiteX114" fmla="*/ 8062708 w 12191999"/>
              <a:gd name="connsiteY114" fmla="*/ 3706734 h 6857999"/>
              <a:gd name="connsiteX115" fmla="*/ 8062708 w 12191999"/>
              <a:gd name="connsiteY115" fmla="*/ 3751866 h 6857999"/>
              <a:gd name="connsiteX116" fmla="*/ 8119795 w 12191999"/>
              <a:gd name="connsiteY116" fmla="*/ 3751866 h 6857999"/>
              <a:gd name="connsiteX117" fmla="*/ 8119795 w 12191999"/>
              <a:gd name="connsiteY117" fmla="*/ 3363730 h 6857999"/>
              <a:gd name="connsiteX118" fmla="*/ 7202229 w 12191999"/>
              <a:gd name="connsiteY118" fmla="*/ 3363730 h 6857999"/>
              <a:gd name="connsiteX119" fmla="*/ 7202229 w 12191999"/>
              <a:gd name="connsiteY119" fmla="*/ 3639383 h 6857999"/>
              <a:gd name="connsiteX120" fmla="*/ 7069259 w 12191999"/>
              <a:gd name="connsiteY120" fmla="*/ 3711595 h 6857999"/>
              <a:gd name="connsiteX121" fmla="*/ 6950908 w 12191999"/>
              <a:gd name="connsiteY121" fmla="*/ 3584530 h 6857999"/>
              <a:gd name="connsiteX122" fmla="*/ 6950908 w 12191999"/>
              <a:gd name="connsiteY122" fmla="*/ 3364424 h 6857999"/>
              <a:gd name="connsiteX123" fmla="*/ 6893125 w 12191999"/>
              <a:gd name="connsiteY123" fmla="*/ 3364424 h 6857999"/>
              <a:gd name="connsiteX124" fmla="*/ 6893125 w 12191999"/>
              <a:gd name="connsiteY124" fmla="*/ 3588002 h 6857999"/>
              <a:gd name="connsiteX125" fmla="*/ 6938377 w 12191999"/>
              <a:gd name="connsiteY125" fmla="*/ 3716455 h 6857999"/>
              <a:gd name="connsiteX126" fmla="*/ 7058816 w 12191999"/>
              <a:gd name="connsiteY126" fmla="*/ 3764364 h 6857999"/>
              <a:gd name="connsiteX127" fmla="*/ 7201533 w 12191999"/>
              <a:gd name="connsiteY127" fmla="*/ 3706734 h 6857999"/>
              <a:gd name="connsiteX128" fmla="*/ 7201533 w 12191999"/>
              <a:gd name="connsiteY128" fmla="*/ 3751866 h 6857999"/>
              <a:gd name="connsiteX129" fmla="*/ 7258620 w 12191999"/>
              <a:gd name="connsiteY129" fmla="*/ 3751866 h 6857999"/>
              <a:gd name="connsiteX130" fmla="*/ 7258620 w 12191999"/>
              <a:gd name="connsiteY130" fmla="*/ 3363730 h 6857999"/>
              <a:gd name="connsiteX131" fmla="*/ 4970971 w 12191999"/>
              <a:gd name="connsiteY131" fmla="*/ 3363730 h 6857999"/>
              <a:gd name="connsiteX132" fmla="*/ 4970971 w 12191999"/>
              <a:gd name="connsiteY132" fmla="*/ 3751172 h 6857999"/>
              <a:gd name="connsiteX133" fmla="*/ 5028754 w 12191999"/>
              <a:gd name="connsiteY133" fmla="*/ 3751172 h 6857999"/>
              <a:gd name="connsiteX134" fmla="*/ 5028754 w 12191999"/>
              <a:gd name="connsiteY134" fmla="*/ 3363730 h 6857999"/>
              <a:gd name="connsiteX135" fmla="*/ 8460923 w 12191999"/>
              <a:gd name="connsiteY135" fmla="*/ 3354009 h 6857999"/>
              <a:gd name="connsiteX136" fmla="*/ 8309156 w 12191999"/>
              <a:gd name="connsiteY136" fmla="*/ 3431081 h 6857999"/>
              <a:gd name="connsiteX137" fmla="*/ 8309156 w 12191999"/>
              <a:gd name="connsiteY137" fmla="*/ 3363730 h 6857999"/>
              <a:gd name="connsiteX138" fmla="*/ 8252069 w 12191999"/>
              <a:gd name="connsiteY138" fmla="*/ 3363730 h 6857999"/>
              <a:gd name="connsiteX139" fmla="*/ 8252069 w 12191999"/>
              <a:gd name="connsiteY139" fmla="*/ 3751172 h 6857999"/>
              <a:gd name="connsiteX140" fmla="*/ 8309156 w 12191999"/>
              <a:gd name="connsiteY140" fmla="*/ 3751172 h 6857999"/>
              <a:gd name="connsiteX141" fmla="*/ 8309156 w 12191999"/>
              <a:gd name="connsiteY141" fmla="*/ 3497738 h 6857999"/>
              <a:gd name="connsiteX142" fmla="*/ 8460923 w 12191999"/>
              <a:gd name="connsiteY142" fmla="*/ 3408168 h 6857999"/>
              <a:gd name="connsiteX143" fmla="*/ 4173149 w 12191999"/>
              <a:gd name="connsiteY143" fmla="*/ 3354009 h 6857999"/>
              <a:gd name="connsiteX144" fmla="*/ 4031128 w 12191999"/>
              <a:gd name="connsiteY144" fmla="*/ 3413722 h 6857999"/>
              <a:gd name="connsiteX145" fmla="*/ 3971953 w 12191999"/>
              <a:gd name="connsiteY145" fmla="*/ 3558145 h 6857999"/>
              <a:gd name="connsiteX146" fmla="*/ 4031128 w 12191999"/>
              <a:gd name="connsiteY146" fmla="*/ 3703262 h 6857999"/>
              <a:gd name="connsiteX147" fmla="*/ 4173149 w 12191999"/>
              <a:gd name="connsiteY147" fmla="*/ 3762976 h 6857999"/>
              <a:gd name="connsiteX148" fmla="*/ 4313778 w 12191999"/>
              <a:gd name="connsiteY148" fmla="*/ 3709512 h 6857999"/>
              <a:gd name="connsiteX149" fmla="*/ 4313778 w 12191999"/>
              <a:gd name="connsiteY149" fmla="*/ 3752561 h 6857999"/>
              <a:gd name="connsiteX150" fmla="*/ 4371560 w 12191999"/>
              <a:gd name="connsiteY150" fmla="*/ 3752561 h 6857999"/>
              <a:gd name="connsiteX151" fmla="*/ 4371560 w 12191999"/>
              <a:gd name="connsiteY151" fmla="*/ 3363730 h 6857999"/>
              <a:gd name="connsiteX152" fmla="*/ 4313778 w 12191999"/>
              <a:gd name="connsiteY152" fmla="*/ 3363730 h 6857999"/>
              <a:gd name="connsiteX153" fmla="*/ 4313778 w 12191999"/>
              <a:gd name="connsiteY153" fmla="*/ 3407473 h 6857999"/>
              <a:gd name="connsiteX154" fmla="*/ 4173149 w 12191999"/>
              <a:gd name="connsiteY154" fmla="*/ 3354009 h 6857999"/>
              <a:gd name="connsiteX155" fmla="*/ 8708763 w 12191999"/>
              <a:gd name="connsiteY155" fmla="*/ 3353315 h 6857999"/>
              <a:gd name="connsiteX156" fmla="*/ 8563261 w 12191999"/>
              <a:gd name="connsiteY156" fmla="*/ 3411639 h 6857999"/>
              <a:gd name="connsiteX157" fmla="*/ 8506870 w 12191999"/>
              <a:gd name="connsiteY157" fmla="*/ 3556757 h 6857999"/>
              <a:gd name="connsiteX158" fmla="*/ 8563261 w 12191999"/>
              <a:gd name="connsiteY158" fmla="*/ 3702568 h 6857999"/>
              <a:gd name="connsiteX159" fmla="*/ 8708763 w 12191999"/>
              <a:gd name="connsiteY159" fmla="*/ 3761587 h 6857999"/>
              <a:gd name="connsiteX160" fmla="*/ 8884896 w 12191999"/>
              <a:gd name="connsiteY160" fmla="*/ 3652576 h 6857999"/>
              <a:gd name="connsiteX161" fmla="*/ 8822936 w 12191999"/>
              <a:gd name="connsiteY161" fmla="*/ 3652576 h 6857999"/>
              <a:gd name="connsiteX162" fmla="*/ 8710155 w 12191999"/>
              <a:gd name="connsiteY162" fmla="*/ 3712289 h 6857999"/>
              <a:gd name="connsiteX163" fmla="*/ 8564653 w 12191999"/>
              <a:gd name="connsiteY163" fmla="*/ 3579670 h 6857999"/>
              <a:gd name="connsiteX164" fmla="*/ 8893250 w 12191999"/>
              <a:gd name="connsiteY164" fmla="*/ 3579670 h 6857999"/>
              <a:gd name="connsiteX165" fmla="*/ 8893250 w 12191999"/>
              <a:gd name="connsiteY165" fmla="*/ 3578281 h 6857999"/>
              <a:gd name="connsiteX166" fmla="*/ 8896731 w 12191999"/>
              <a:gd name="connsiteY166" fmla="*/ 3579670 h 6857999"/>
              <a:gd name="connsiteX167" fmla="*/ 8897428 w 12191999"/>
              <a:gd name="connsiteY167" fmla="*/ 3555368 h 6857999"/>
              <a:gd name="connsiteX168" fmla="*/ 8843822 w 12191999"/>
              <a:gd name="connsiteY168" fmla="*/ 3410251 h 6857999"/>
              <a:gd name="connsiteX169" fmla="*/ 8708763 w 12191999"/>
              <a:gd name="connsiteY169" fmla="*/ 3353315 h 6857999"/>
              <a:gd name="connsiteX170" fmla="*/ 5375453 w 12191999"/>
              <a:gd name="connsiteY170" fmla="*/ 3351232 h 6857999"/>
              <a:gd name="connsiteX171" fmla="*/ 5232040 w 12191999"/>
              <a:gd name="connsiteY171" fmla="*/ 3409556 h 6857999"/>
              <a:gd name="connsiteX172" fmla="*/ 5232040 w 12191999"/>
              <a:gd name="connsiteY172" fmla="*/ 3363730 h 6857999"/>
              <a:gd name="connsiteX173" fmla="*/ 5174953 w 12191999"/>
              <a:gd name="connsiteY173" fmla="*/ 3363730 h 6857999"/>
              <a:gd name="connsiteX174" fmla="*/ 5174953 w 12191999"/>
              <a:gd name="connsiteY174" fmla="*/ 3751172 h 6857999"/>
              <a:gd name="connsiteX175" fmla="*/ 5232040 w 12191999"/>
              <a:gd name="connsiteY175" fmla="*/ 3751172 h 6857999"/>
              <a:gd name="connsiteX176" fmla="*/ 5232040 w 12191999"/>
              <a:gd name="connsiteY176" fmla="*/ 3476213 h 6857999"/>
              <a:gd name="connsiteX177" fmla="*/ 5365706 w 12191999"/>
              <a:gd name="connsiteY177" fmla="*/ 3404002 h 6857999"/>
              <a:gd name="connsiteX178" fmla="*/ 5483361 w 12191999"/>
              <a:gd name="connsiteY178" fmla="*/ 3530372 h 6857999"/>
              <a:gd name="connsiteX179" fmla="*/ 5483361 w 12191999"/>
              <a:gd name="connsiteY179" fmla="*/ 3750478 h 6857999"/>
              <a:gd name="connsiteX180" fmla="*/ 5541144 w 12191999"/>
              <a:gd name="connsiteY180" fmla="*/ 3750478 h 6857999"/>
              <a:gd name="connsiteX181" fmla="*/ 5541144 w 12191999"/>
              <a:gd name="connsiteY181" fmla="*/ 3527594 h 6857999"/>
              <a:gd name="connsiteX182" fmla="*/ 5495196 w 12191999"/>
              <a:gd name="connsiteY182" fmla="*/ 3399141 h 6857999"/>
              <a:gd name="connsiteX183" fmla="*/ 5375453 w 12191999"/>
              <a:gd name="connsiteY183" fmla="*/ 3351232 h 6857999"/>
              <a:gd name="connsiteX184" fmla="*/ 5838413 w 12191999"/>
              <a:gd name="connsiteY184" fmla="*/ 3349843 h 6857999"/>
              <a:gd name="connsiteX185" fmla="*/ 5697784 w 12191999"/>
              <a:gd name="connsiteY185" fmla="*/ 3407473 h 6857999"/>
              <a:gd name="connsiteX186" fmla="*/ 5641394 w 12191999"/>
              <a:gd name="connsiteY186" fmla="*/ 3551896 h 6857999"/>
              <a:gd name="connsiteX187" fmla="*/ 5697784 w 12191999"/>
              <a:gd name="connsiteY187" fmla="*/ 3692847 h 6857999"/>
              <a:gd name="connsiteX188" fmla="*/ 5838413 w 12191999"/>
              <a:gd name="connsiteY188" fmla="*/ 3750478 h 6857999"/>
              <a:gd name="connsiteX189" fmla="*/ 5983914 w 12191999"/>
              <a:gd name="connsiteY189" fmla="*/ 3694930 h 6857999"/>
              <a:gd name="connsiteX190" fmla="*/ 5983914 w 12191999"/>
              <a:gd name="connsiteY190" fmla="*/ 3762976 h 6857999"/>
              <a:gd name="connsiteX191" fmla="*/ 5847463 w 12191999"/>
              <a:gd name="connsiteY191" fmla="*/ 3901150 h 6857999"/>
              <a:gd name="connsiteX192" fmla="*/ 5715189 w 12191999"/>
              <a:gd name="connsiteY192" fmla="*/ 3809497 h 6857999"/>
              <a:gd name="connsiteX193" fmla="*/ 5655317 w 12191999"/>
              <a:gd name="connsiteY193" fmla="*/ 3809497 h 6857999"/>
              <a:gd name="connsiteX194" fmla="*/ 5719366 w 12191999"/>
              <a:gd name="connsiteY194" fmla="*/ 3913648 h 6857999"/>
              <a:gd name="connsiteX195" fmla="*/ 5846767 w 12191999"/>
              <a:gd name="connsiteY195" fmla="*/ 3953920 h 6857999"/>
              <a:gd name="connsiteX196" fmla="*/ 5986003 w 12191999"/>
              <a:gd name="connsiteY196" fmla="*/ 3901844 h 6857999"/>
              <a:gd name="connsiteX197" fmla="*/ 6039609 w 12191999"/>
              <a:gd name="connsiteY197" fmla="*/ 3762976 h 6857999"/>
              <a:gd name="connsiteX198" fmla="*/ 6039609 w 12191999"/>
              <a:gd name="connsiteY198" fmla="*/ 3363730 h 6857999"/>
              <a:gd name="connsiteX199" fmla="*/ 5983914 w 12191999"/>
              <a:gd name="connsiteY199" fmla="*/ 3363730 h 6857999"/>
              <a:gd name="connsiteX200" fmla="*/ 5983914 w 12191999"/>
              <a:gd name="connsiteY200" fmla="*/ 3405390 h 6857999"/>
              <a:gd name="connsiteX201" fmla="*/ 5838413 w 12191999"/>
              <a:gd name="connsiteY201" fmla="*/ 3349843 h 6857999"/>
              <a:gd name="connsiteX202" fmla="*/ 7441715 w 12191999"/>
              <a:gd name="connsiteY202" fmla="*/ 3220696 h 6857999"/>
              <a:gd name="connsiteX203" fmla="*/ 7441715 w 12191999"/>
              <a:gd name="connsiteY203" fmla="*/ 3363730 h 6857999"/>
              <a:gd name="connsiteX204" fmla="*/ 7338680 w 12191999"/>
              <a:gd name="connsiteY204" fmla="*/ 3363730 h 6857999"/>
              <a:gd name="connsiteX205" fmla="*/ 7338680 w 12191999"/>
              <a:gd name="connsiteY205" fmla="*/ 3413028 h 6857999"/>
              <a:gd name="connsiteX206" fmla="*/ 7441715 w 12191999"/>
              <a:gd name="connsiteY206" fmla="*/ 3413028 h 6857999"/>
              <a:gd name="connsiteX207" fmla="*/ 7441715 w 12191999"/>
              <a:gd name="connsiteY207" fmla="*/ 3611610 h 6857999"/>
              <a:gd name="connsiteX208" fmla="*/ 7576078 w 12191999"/>
              <a:gd name="connsiteY208" fmla="*/ 3762976 h 6857999"/>
              <a:gd name="connsiteX209" fmla="*/ 7660316 w 12191999"/>
              <a:gd name="connsiteY209" fmla="*/ 3749783 h 6857999"/>
              <a:gd name="connsiteX210" fmla="*/ 7650569 w 12191999"/>
              <a:gd name="connsiteY210" fmla="*/ 3700485 h 6857999"/>
              <a:gd name="connsiteX211" fmla="*/ 7585824 w 12191999"/>
              <a:gd name="connsiteY211" fmla="*/ 3710206 h 6857999"/>
              <a:gd name="connsiteX212" fmla="*/ 7498106 w 12191999"/>
              <a:gd name="connsiteY212" fmla="*/ 3611610 h 6857999"/>
              <a:gd name="connsiteX213" fmla="*/ 7498106 w 12191999"/>
              <a:gd name="connsiteY213" fmla="*/ 3413028 h 6857999"/>
              <a:gd name="connsiteX214" fmla="*/ 7645000 w 12191999"/>
              <a:gd name="connsiteY214" fmla="*/ 3413028 h 6857999"/>
              <a:gd name="connsiteX215" fmla="*/ 7645000 w 12191999"/>
              <a:gd name="connsiteY215" fmla="*/ 3363730 h 6857999"/>
              <a:gd name="connsiteX216" fmla="*/ 7498802 w 12191999"/>
              <a:gd name="connsiteY216" fmla="*/ 3363730 h 6857999"/>
              <a:gd name="connsiteX217" fmla="*/ 7498802 w 12191999"/>
              <a:gd name="connsiteY217" fmla="*/ 3220696 h 6857999"/>
              <a:gd name="connsiteX218" fmla="*/ 6425292 w 12191999"/>
              <a:gd name="connsiteY218" fmla="*/ 3181118 h 6857999"/>
              <a:gd name="connsiteX219" fmla="*/ 6425292 w 12191999"/>
              <a:gd name="connsiteY219" fmla="*/ 3751172 h 6857999"/>
              <a:gd name="connsiteX220" fmla="*/ 6485164 w 12191999"/>
              <a:gd name="connsiteY220" fmla="*/ 3751172 h 6857999"/>
              <a:gd name="connsiteX221" fmla="*/ 6485164 w 12191999"/>
              <a:gd name="connsiteY221" fmla="*/ 3509541 h 6857999"/>
              <a:gd name="connsiteX222" fmla="*/ 6778952 w 12191999"/>
              <a:gd name="connsiteY222" fmla="*/ 3509541 h 6857999"/>
              <a:gd name="connsiteX223" fmla="*/ 6778952 w 12191999"/>
              <a:gd name="connsiteY223" fmla="*/ 3453994 h 6857999"/>
              <a:gd name="connsiteX224" fmla="*/ 6485164 w 12191999"/>
              <a:gd name="connsiteY224" fmla="*/ 3453994 h 6857999"/>
              <a:gd name="connsiteX225" fmla="*/ 6485164 w 12191999"/>
              <a:gd name="connsiteY225" fmla="*/ 3235277 h 6857999"/>
              <a:gd name="connsiteX226" fmla="*/ 6815153 w 12191999"/>
              <a:gd name="connsiteY226" fmla="*/ 3235277 h 6857999"/>
              <a:gd name="connsiteX227" fmla="*/ 6815153 w 12191999"/>
              <a:gd name="connsiteY227" fmla="*/ 3181118 h 6857999"/>
              <a:gd name="connsiteX228" fmla="*/ 3302228 w 12191999"/>
              <a:gd name="connsiteY228" fmla="*/ 3181118 h 6857999"/>
              <a:gd name="connsiteX229" fmla="*/ 3302228 w 12191999"/>
              <a:gd name="connsiteY229" fmla="*/ 3751172 h 6857999"/>
              <a:gd name="connsiteX230" fmla="*/ 3362100 w 12191999"/>
              <a:gd name="connsiteY230" fmla="*/ 3751172 h 6857999"/>
              <a:gd name="connsiteX231" fmla="*/ 3360707 w 12191999"/>
              <a:gd name="connsiteY231" fmla="*/ 3309571 h 6857999"/>
              <a:gd name="connsiteX232" fmla="*/ 3559118 w 12191999"/>
              <a:gd name="connsiteY232" fmla="*/ 3638689 h 6857999"/>
              <a:gd name="connsiteX233" fmla="*/ 3599497 w 12191999"/>
              <a:gd name="connsiteY233" fmla="*/ 3638689 h 6857999"/>
              <a:gd name="connsiteX234" fmla="*/ 3795820 w 12191999"/>
              <a:gd name="connsiteY234" fmla="*/ 3310266 h 6857999"/>
              <a:gd name="connsiteX235" fmla="*/ 3795123 w 12191999"/>
              <a:gd name="connsiteY235" fmla="*/ 3751172 h 6857999"/>
              <a:gd name="connsiteX236" fmla="*/ 3854995 w 12191999"/>
              <a:gd name="connsiteY236" fmla="*/ 3751172 h 6857999"/>
              <a:gd name="connsiteX237" fmla="*/ 3854995 w 12191999"/>
              <a:gd name="connsiteY237" fmla="*/ 3181118 h 6857999"/>
              <a:gd name="connsiteX238" fmla="*/ 3854299 w 12191999"/>
              <a:gd name="connsiteY238" fmla="*/ 3181118 h 6857999"/>
              <a:gd name="connsiteX239" fmla="*/ 3809047 w 12191999"/>
              <a:gd name="connsiteY239" fmla="*/ 3181118 h 6857999"/>
              <a:gd name="connsiteX240" fmla="*/ 3578611 w 12191999"/>
              <a:gd name="connsiteY240" fmla="*/ 3566477 h 6857999"/>
              <a:gd name="connsiteX241" fmla="*/ 3348176 w 12191999"/>
              <a:gd name="connsiteY241" fmla="*/ 3181118 h 6857999"/>
              <a:gd name="connsiteX242" fmla="*/ 4998819 w 12191999"/>
              <a:gd name="connsiteY242" fmla="*/ 3178341 h 6857999"/>
              <a:gd name="connsiteX243" fmla="*/ 4959136 w 12191999"/>
              <a:gd name="connsiteY243" fmla="*/ 3217224 h 6857999"/>
              <a:gd name="connsiteX244" fmla="*/ 5038502 w 12191999"/>
              <a:gd name="connsiteY244" fmla="*/ 3217224 h 6857999"/>
              <a:gd name="connsiteX245" fmla="*/ 4998819 w 12191999"/>
              <a:gd name="connsiteY245" fmla="*/ 3178341 h 6857999"/>
              <a:gd name="connsiteX246" fmla="*/ 4503139 w 12191999"/>
              <a:gd name="connsiteY246" fmla="*/ 3156122 h 6857999"/>
              <a:gd name="connsiteX247" fmla="*/ 4503139 w 12191999"/>
              <a:gd name="connsiteY247" fmla="*/ 3751172 h 6857999"/>
              <a:gd name="connsiteX248" fmla="*/ 4560226 w 12191999"/>
              <a:gd name="connsiteY248" fmla="*/ 3751172 h 6857999"/>
              <a:gd name="connsiteX249" fmla="*/ 4560226 w 12191999"/>
              <a:gd name="connsiteY249" fmla="*/ 3644938 h 6857999"/>
              <a:gd name="connsiteX250" fmla="*/ 4642375 w 12191999"/>
              <a:gd name="connsiteY250" fmla="*/ 3565783 h 6857999"/>
              <a:gd name="connsiteX251" fmla="*/ 4809458 w 12191999"/>
              <a:gd name="connsiteY251" fmla="*/ 3751172 h 6857999"/>
              <a:gd name="connsiteX252" fmla="*/ 4883949 w 12191999"/>
              <a:gd name="connsiteY252" fmla="*/ 3751172 h 6857999"/>
              <a:gd name="connsiteX253" fmla="*/ 4683449 w 12191999"/>
              <a:gd name="connsiteY253" fmla="*/ 3526900 h 6857999"/>
              <a:gd name="connsiteX254" fmla="*/ 4852621 w 12191999"/>
              <a:gd name="connsiteY254" fmla="*/ 3364424 h 6857999"/>
              <a:gd name="connsiteX255" fmla="*/ 4778826 w 12191999"/>
              <a:gd name="connsiteY255" fmla="*/ 3364424 h 6857999"/>
              <a:gd name="connsiteX256" fmla="*/ 4560226 w 12191999"/>
              <a:gd name="connsiteY256" fmla="*/ 3569949 h 6857999"/>
              <a:gd name="connsiteX257" fmla="*/ 4560226 w 12191999"/>
              <a:gd name="connsiteY257" fmla="*/ 3156122 h 6857999"/>
              <a:gd name="connsiteX258" fmla="*/ 0 w 12191999"/>
              <a:gd name="connsiteY258" fmla="*/ 0 h 6857999"/>
              <a:gd name="connsiteX259" fmla="*/ 12191999 w 12191999"/>
              <a:gd name="connsiteY259" fmla="*/ 0 h 6857999"/>
              <a:gd name="connsiteX260" fmla="*/ 12191999 w 12191999"/>
              <a:gd name="connsiteY260" fmla="*/ 6857999 h 6857999"/>
              <a:gd name="connsiteX261" fmla="*/ 0 w 12191999"/>
              <a:gd name="connsiteY2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2191999" h="6857999">
                <a:moveTo>
                  <a:pt x="10976110" y="6427327"/>
                </a:moveTo>
                <a:cubicBezTo>
                  <a:pt x="11016160" y="6492520"/>
                  <a:pt x="11003837" y="6579279"/>
                  <a:pt x="10943812" y="6630261"/>
                </a:cubicBezTo>
                <a:cubicBezTo>
                  <a:pt x="10920855" y="6649739"/>
                  <a:pt x="10893923" y="6661566"/>
                  <a:pt x="10866196" y="6665839"/>
                </a:cubicBezTo>
                <a:close/>
                <a:moveTo>
                  <a:pt x="10956035" y="6423848"/>
                </a:moveTo>
                <a:lnTo>
                  <a:pt x="10957924" y="6426134"/>
                </a:lnTo>
                <a:lnTo>
                  <a:pt x="10851388" y="6657292"/>
                </a:lnTo>
                <a:cubicBezTo>
                  <a:pt x="10849997" y="6657193"/>
                  <a:pt x="10849898" y="6657193"/>
                  <a:pt x="10848506" y="6657193"/>
                </a:cubicBezTo>
                <a:lnTo>
                  <a:pt x="10807959" y="6549664"/>
                </a:lnTo>
                <a:close/>
                <a:moveTo>
                  <a:pt x="11734580" y="6423749"/>
                </a:moveTo>
                <a:lnTo>
                  <a:pt x="11806432" y="6526111"/>
                </a:lnTo>
                <a:lnTo>
                  <a:pt x="11806432" y="6596869"/>
                </a:lnTo>
                <a:lnTo>
                  <a:pt x="11827600" y="6596869"/>
                </a:lnTo>
                <a:lnTo>
                  <a:pt x="11827600" y="6526111"/>
                </a:lnTo>
                <a:lnTo>
                  <a:pt x="11899451" y="6423749"/>
                </a:lnTo>
                <a:lnTo>
                  <a:pt x="11875103" y="6423749"/>
                </a:lnTo>
                <a:lnTo>
                  <a:pt x="11819550" y="6503949"/>
                </a:lnTo>
                <a:lnTo>
                  <a:pt x="11814680" y="6503949"/>
                </a:lnTo>
                <a:lnTo>
                  <a:pt x="11758928" y="6423749"/>
                </a:lnTo>
                <a:close/>
                <a:moveTo>
                  <a:pt x="11539795" y="6423749"/>
                </a:moveTo>
                <a:lnTo>
                  <a:pt x="11539795" y="6596869"/>
                </a:lnTo>
                <a:lnTo>
                  <a:pt x="11561062" y="6596869"/>
                </a:lnTo>
                <a:lnTo>
                  <a:pt x="11561062" y="6446308"/>
                </a:lnTo>
                <a:lnTo>
                  <a:pt x="11565038" y="6442333"/>
                </a:lnTo>
                <a:lnTo>
                  <a:pt x="11634306" y="6442333"/>
                </a:lnTo>
                <a:cubicBezTo>
                  <a:pt x="11644442" y="6442333"/>
                  <a:pt x="11656070" y="6443625"/>
                  <a:pt x="11665710" y="6453265"/>
                </a:cubicBezTo>
                <a:cubicBezTo>
                  <a:pt x="11671176" y="6459029"/>
                  <a:pt x="11674157" y="6466383"/>
                  <a:pt x="11674157" y="6474035"/>
                </a:cubicBezTo>
                <a:cubicBezTo>
                  <a:pt x="11674157" y="6491924"/>
                  <a:pt x="11659151" y="6505936"/>
                  <a:pt x="11640070" y="6505936"/>
                </a:cubicBezTo>
                <a:lnTo>
                  <a:pt x="11579547" y="6505936"/>
                </a:lnTo>
                <a:lnTo>
                  <a:pt x="11579547" y="6524520"/>
                </a:lnTo>
                <a:lnTo>
                  <a:pt x="11627349" y="6524520"/>
                </a:lnTo>
                <a:lnTo>
                  <a:pt x="11676840" y="6596869"/>
                </a:lnTo>
                <a:lnTo>
                  <a:pt x="11701089" y="6596869"/>
                </a:lnTo>
                <a:lnTo>
                  <a:pt x="11649610" y="6523030"/>
                </a:lnTo>
                <a:lnTo>
                  <a:pt x="11651001" y="6522732"/>
                </a:lnTo>
                <a:cubicBezTo>
                  <a:pt x="11653486" y="6522235"/>
                  <a:pt x="11654977" y="6521837"/>
                  <a:pt x="11655573" y="6521638"/>
                </a:cubicBezTo>
                <a:cubicBezTo>
                  <a:pt x="11680021" y="6514980"/>
                  <a:pt x="11695226" y="6496793"/>
                  <a:pt x="11695226" y="6474234"/>
                </a:cubicBezTo>
                <a:cubicBezTo>
                  <a:pt x="11695226" y="6461514"/>
                  <a:pt x="11690754" y="6449986"/>
                  <a:pt x="11682207" y="6440942"/>
                </a:cubicBezTo>
                <a:cubicBezTo>
                  <a:pt x="11671176" y="6429414"/>
                  <a:pt x="11655474" y="6423749"/>
                  <a:pt x="11634306" y="6423749"/>
                </a:cubicBezTo>
                <a:close/>
                <a:moveTo>
                  <a:pt x="11347693" y="6423749"/>
                </a:moveTo>
                <a:lnTo>
                  <a:pt x="11347693" y="6596869"/>
                </a:lnTo>
                <a:lnTo>
                  <a:pt x="11368960" y="6596869"/>
                </a:lnTo>
                <a:lnTo>
                  <a:pt x="11368960" y="6528396"/>
                </a:lnTo>
                <a:lnTo>
                  <a:pt x="11372936" y="6524421"/>
                </a:lnTo>
                <a:lnTo>
                  <a:pt x="11461682" y="6524421"/>
                </a:lnTo>
                <a:lnTo>
                  <a:pt x="11461682" y="6505837"/>
                </a:lnTo>
                <a:lnTo>
                  <a:pt x="11372936" y="6505837"/>
                </a:lnTo>
                <a:lnTo>
                  <a:pt x="11368960" y="6501862"/>
                </a:lnTo>
                <a:lnTo>
                  <a:pt x="11368960" y="6447799"/>
                </a:lnTo>
                <a:lnTo>
                  <a:pt x="11372936" y="6443824"/>
                </a:lnTo>
                <a:lnTo>
                  <a:pt x="11482651" y="6443824"/>
                </a:lnTo>
                <a:lnTo>
                  <a:pt x="11482651" y="6423749"/>
                </a:lnTo>
                <a:close/>
                <a:moveTo>
                  <a:pt x="11196337" y="6423749"/>
                </a:moveTo>
                <a:lnTo>
                  <a:pt x="11116634" y="6596869"/>
                </a:lnTo>
                <a:lnTo>
                  <a:pt x="11138498" y="6596869"/>
                </a:lnTo>
                <a:lnTo>
                  <a:pt x="11202896" y="6452371"/>
                </a:lnTo>
                <a:lnTo>
                  <a:pt x="11208759" y="6452371"/>
                </a:lnTo>
                <a:lnTo>
                  <a:pt x="11242250" y="6526309"/>
                </a:lnTo>
                <a:lnTo>
                  <a:pt x="11190275" y="6526309"/>
                </a:lnTo>
                <a:lnTo>
                  <a:pt x="11182026" y="6544893"/>
                </a:lnTo>
                <a:lnTo>
                  <a:pt x="11250400" y="6544893"/>
                </a:lnTo>
                <a:lnTo>
                  <a:pt x="11273356" y="6596869"/>
                </a:lnTo>
                <a:lnTo>
                  <a:pt x="11296512" y="6596869"/>
                </a:lnTo>
                <a:lnTo>
                  <a:pt x="11216909" y="6423749"/>
                </a:lnTo>
                <a:close/>
                <a:moveTo>
                  <a:pt x="10943116" y="6408544"/>
                </a:moveTo>
                <a:lnTo>
                  <a:pt x="10945004" y="6410829"/>
                </a:lnTo>
                <a:lnTo>
                  <a:pt x="10787884" y="6544397"/>
                </a:lnTo>
                <a:lnTo>
                  <a:pt x="10834295" y="6667628"/>
                </a:lnTo>
                <a:cubicBezTo>
                  <a:pt x="10792058" y="6665739"/>
                  <a:pt x="10750617" y="6646957"/>
                  <a:pt x="10721200" y="6612273"/>
                </a:cubicBezTo>
                <a:cubicBezTo>
                  <a:pt x="10691684" y="6577589"/>
                  <a:pt x="10679858" y="6533763"/>
                  <a:pt x="10684728" y="6491725"/>
                </a:cubicBezTo>
                <a:lnTo>
                  <a:pt x="10769897" y="6535253"/>
                </a:lnTo>
                <a:lnTo>
                  <a:pt x="10783710" y="6523527"/>
                </a:lnTo>
                <a:lnTo>
                  <a:pt x="10697349" y="6479402"/>
                </a:lnTo>
                <a:cubicBezTo>
                  <a:pt x="10697548" y="6478010"/>
                  <a:pt x="10697548" y="6477911"/>
                  <a:pt x="10697747" y="6476520"/>
                </a:cubicBezTo>
                <a:close/>
                <a:moveTo>
                  <a:pt x="10842730" y="6352121"/>
                </a:moveTo>
                <a:cubicBezTo>
                  <a:pt x="10879364" y="6352444"/>
                  <a:pt x="10915737" y="6365413"/>
                  <a:pt x="10944706" y="6390457"/>
                </a:cubicBezTo>
                <a:lnTo>
                  <a:pt x="10691585" y="6460520"/>
                </a:lnTo>
                <a:cubicBezTo>
                  <a:pt x="10700330" y="6433786"/>
                  <a:pt x="10716331" y="6409140"/>
                  <a:pt x="10739188" y="6389662"/>
                </a:cubicBezTo>
                <a:cubicBezTo>
                  <a:pt x="10769201" y="6364121"/>
                  <a:pt x="10806096" y="6351798"/>
                  <a:pt x="10842730" y="6352121"/>
                </a:cubicBezTo>
                <a:close/>
                <a:moveTo>
                  <a:pt x="10855624" y="6335537"/>
                </a:moveTo>
                <a:cubicBezTo>
                  <a:pt x="10810990" y="6331922"/>
                  <a:pt x="10764977" y="6345338"/>
                  <a:pt x="10728157" y="6376643"/>
                </a:cubicBezTo>
                <a:cubicBezTo>
                  <a:pt x="10654516" y="6439252"/>
                  <a:pt x="10645572" y="6549664"/>
                  <a:pt x="10708181" y="6623304"/>
                </a:cubicBezTo>
                <a:cubicBezTo>
                  <a:pt x="10770791" y="6696945"/>
                  <a:pt x="10881202" y="6705889"/>
                  <a:pt x="10954843" y="6643280"/>
                </a:cubicBezTo>
                <a:cubicBezTo>
                  <a:pt x="11028484" y="6580670"/>
                  <a:pt x="11037428" y="6470259"/>
                  <a:pt x="10974818" y="6396618"/>
                </a:cubicBezTo>
                <a:cubicBezTo>
                  <a:pt x="10943513" y="6359798"/>
                  <a:pt x="10900258" y="6339151"/>
                  <a:pt x="10855624" y="6335537"/>
                </a:cubicBezTo>
                <a:close/>
                <a:moveTo>
                  <a:pt x="4180808" y="3404002"/>
                </a:moveTo>
                <a:cubicBezTo>
                  <a:pt x="4236501" y="3404002"/>
                  <a:pt x="4281057" y="3427609"/>
                  <a:pt x="4313778" y="3474130"/>
                </a:cubicBezTo>
                <a:lnTo>
                  <a:pt x="4313778" y="3640772"/>
                </a:lnTo>
                <a:cubicBezTo>
                  <a:pt x="4281057" y="3687987"/>
                  <a:pt x="4236501" y="3711595"/>
                  <a:pt x="4180808" y="3711595"/>
                </a:cubicBezTo>
                <a:cubicBezTo>
                  <a:pt x="4137644" y="3711595"/>
                  <a:pt x="4102835" y="3696319"/>
                  <a:pt x="4072899" y="3666462"/>
                </a:cubicBezTo>
                <a:cubicBezTo>
                  <a:pt x="4044356" y="3636606"/>
                  <a:pt x="4029736" y="3600500"/>
                  <a:pt x="4029736" y="3557451"/>
                </a:cubicBezTo>
                <a:cubicBezTo>
                  <a:pt x="4029736" y="3515790"/>
                  <a:pt x="4044356" y="3479685"/>
                  <a:pt x="4072899" y="3449134"/>
                </a:cubicBezTo>
                <a:cubicBezTo>
                  <a:pt x="4102139" y="3419277"/>
                  <a:pt x="4137644" y="3404002"/>
                  <a:pt x="4180808" y="3404002"/>
                </a:cubicBezTo>
                <a:close/>
                <a:moveTo>
                  <a:pt x="8706674" y="3403307"/>
                </a:moveTo>
                <a:cubicBezTo>
                  <a:pt x="8781165" y="3403307"/>
                  <a:pt x="8832683" y="3456077"/>
                  <a:pt x="8839644" y="3535926"/>
                </a:cubicBezTo>
                <a:lnTo>
                  <a:pt x="8564653" y="3535926"/>
                </a:lnTo>
                <a:cubicBezTo>
                  <a:pt x="8568831" y="3498432"/>
                  <a:pt x="8584147" y="3466492"/>
                  <a:pt x="8609209" y="3441496"/>
                </a:cubicBezTo>
                <a:cubicBezTo>
                  <a:pt x="8634968" y="3415805"/>
                  <a:pt x="8666992" y="3403307"/>
                  <a:pt x="8706674" y="3403307"/>
                </a:cubicBezTo>
                <a:close/>
                <a:moveTo>
                  <a:pt x="5845374" y="3399836"/>
                </a:moveTo>
                <a:cubicBezTo>
                  <a:pt x="5905246" y="3399836"/>
                  <a:pt x="5951194" y="3424138"/>
                  <a:pt x="5983914" y="3472741"/>
                </a:cubicBezTo>
                <a:lnTo>
                  <a:pt x="5983914" y="3626885"/>
                </a:lnTo>
                <a:cubicBezTo>
                  <a:pt x="5951194" y="3676183"/>
                  <a:pt x="5905246" y="3700485"/>
                  <a:pt x="5845374" y="3700485"/>
                </a:cubicBezTo>
                <a:cubicBezTo>
                  <a:pt x="5804300" y="3700485"/>
                  <a:pt x="5768795" y="3685904"/>
                  <a:pt x="5740947" y="3656742"/>
                </a:cubicBezTo>
                <a:cubicBezTo>
                  <a:pt x="5713100" y="3627579"/>
                  <a:pt x="5699873" y="3592168"/>
                  <a:pt x="5699873" y="3551896"/>
                </a:cubicBezTo>
                <a:cubicBezTo>
                  <a:pt x="5699873" y="3508847"/>
                  <a:pt x="5713100" y="3473436"/>
                  <a:pt x="5740947" y="3443579"/>
                </a:cubicBezTo>
                <a:cubicBezTo>
                  <a:pt x="5768795" y="3414417"/>
                  <a:pt x="5802907" y="3399836"/>
                  <a:pt x="5845374" y="3399836"/>
                </a:cubicBezTo>
                <a:close/>
                <a:moveTo>
                  <a:pt x="8062708" y="3363730"/>
                </a:moveTo>
                <a:lnTo>
                  <a:pt x="8062708" y="3639383"/>
                </a:lnTo>
                <a:cubicBezTo>
                  <a:pt x="8029291" y="3685210"/>
                  <a:pt x="7979862" y="3711595"/>
                  <a:pt x="7929737" y="3711595"/>
                </a:cubicBezTo>
                <a:cubicBezTo>
                  <a:pt x="7858031" y="3711595"/>
                  <a:pt x="7811387" y="3664379"/>
                  <a:pt x="7811387" y="3584530"/>
                </a:cubicBezTo>
                <a:lnTo>
                  <a:pt x="7811387" y="3364424"/>
                </a:lnTo>
                <a:lnTo>
                  <a:pt x="7754300" y="3364424"/>
                </a:lnTo>
                <a:lnTo>
                  <a:pt x="7754300" y="3588002"/>
                </a:lnTo>
                <a:cubicBezTo>
                  <a:pt x="7754300" y="3641466"/>
                  <a:pt x="7769616" y="3684515"/>
                  <a:pt x="7799552" y="3716455"/>
                </a:cubicBezTo>
                <a:cubicBezTo>
                  <a:pt x="7830880" y="3748395"/>
                  <a:pt x="7869866" y="3764364"/>
                  <a:pt x="7919991" y="3764364"/>
                </a:cubicBezTo>
                <a:cubicBezTo>
                  <a:pt x="7976381" y="3764364"/>
                  <a:pt x="8024418" y="3744923"/>
                  <a:pt x="8062708" y="3706734"/>
                </a:cubicBezTo>
                <a:lnTo>
                  <a:pt x="8062708" y="3751866"/>
                </a:lnTo>
                <a:lnTo>
                  <a:pt x="8119795" y="3751866"/>
                </a:lnTo>
                <a:lnTo>
                  <a:pt x="8119795" y="3363730"/>
                </a:lnTo>
                <a:close/>
                <a:moveTo>
                  <a:pt x="7202229" y="3363730"/>
                </a:moveTo>
                <a:lnTo>
                  <a:pt x="7202229" y="3639383"/>
                </a:lnTo>
                <a:cubicBezTo>
                  <a:pt x="7168812" y="3685210"/>
                  <a:pt x="7119384" y="3711595"/>
                  <a:pt x="7069259" y="3711595"/>
                </a:cubicBezTo>
                <a:cubicBezTo>
                  <a:pt x="6997552" y="3711595"/>
                  <a:pt x="6950908" y="3664379"/>
                  <a:pt x="6950908" y="3584530"/>
                </a:cubicBezTo>
                <a:lnTo>
                  <a:pt x="6950908" y="3364424"/>
                </a:lnTo>
                <a:lnTo>
                  <a:pt x="6893125" y="3364424"/>
                </a:lnTo>
                <a:lnTo>
                  <a:pt x="6893125" y="3588002"/>
                </a:lnTo>
                <a:cubicBezTo>
                  <a:pt x="6893125" y="3641466"/>
                  <a:pt x="6908441" y="3684515"/>
                  <a:pt x="6938377" y="3716455"/>
                </a:cubicBezTo>
                <a:cubicBezTo>
                  <a:pt x="6969705" y="3748395"/>
                  <a:pt x="7008691" y="3764364"/>
                  <a:pt x="7058816" y="3764364"/>
                </a:cubicBezTo>
                <a:cubicBezTo>
                  <a:pt x="7115207" y="3764364"/>
                  <a:pt x="7163243" y="3744923"/>
                  <a:pt x="7201533" y="3706734"/>
                </a:cubicBezTo>
                <a:lnTo>
                  <a:pt x="7201533" y="3751866"/>
                </a:lnTo>
                <a:lnTo>
                  <a:pt x="7258620" y="3751866"/>
                </a:lnTo>
                <a:lnTo>
                  <a:pt x="7258620" y="3363730"/>
                </a:lnTo>
                <a:close/>
                <a:moveTo>
                  <a:pt x="4970971" y="3363730"/>
                </a:moveTo>
                <a:lnTo>
                  <a:pt x="4970971" y="3751172"/>
                </a:lnTo>
                <a:lnTo>
                  <a:pt x="5028754" y="3751172"/>
                </a:lnTo>
                <a:lnTo>
                  <a:pt x="5028754" y="3363730"/>
                </a:lnTo>
                <a:close/>
                <a:moveTo>
                  <a:pt x="8460923" y="3354009"/>
                </a:moveTo>
                <a:cubicBezTo>
                  <a:pt x="8397570" y="3354009"/>
                  <a:pt x="8346749" y="3379700"/>
                  <a:pt x="8309156" y="3431081"/>
                </a:cubicBezTo>
                <a:lnTo>
                  <a:pt x="8309156" y="3363730"/>
                </a:lnTo>
                <a:lnTo>
                  <a:pt x="8252069" y="3363730"/>
                </a:lnTo>
                <a:lnTo>
                  <a:pt x="8252069" y="3751172"/>
                </a:lnTo>
                <a:lnTo>
                  <a:pt x="8309156" y="3751172"/>
                </a:lnTo>
                <a:lnTo>
                  <a:pt x="8309156" y="3497738"/>
                </a:lnTo>
                <a:cubicBezTo>
                  <a:pt x="8345357" y="3440107"/>
                  <a:pt x="8395482" y="3409556"/>
                  <a:pt x="8460923" y="3408168"/>
                </a:cubicBezTo>
                <a:close/>
                <a:moveTo>
                  <a:pt x="4173149" y="3354009"/>
                </a:moveTo>
                <a:cubicBezTo>
                  <a:pt x="4117455" y="3354009"/>
                  <a:pt x="4070811" y="3374145"/>
                  <a:pt x="4031128" y="3413722"/>
                </a:cubicBezTo>
                <a:cubicBezTo>
                  <a:pt x="3991446" y="3453300"/>
                  <a:pt x="3971953" y="3501904"/>
                  <a:pt x="3971953" y="3558145"/>
                </a:cubicBezTo>
                <a:cubicBezTo>
                  <a:pt x="3971953" y="3615081"/>
                  <a:pt x="3991446" y="3663685"/>
                  <a:pt x="4031128" y="3703262"/>
                </a:cubicBezTo>
                <a:cubicBezTo>
                  <a:pt x="4070811" y="3742840"/>
                  <a:pt x="4117455" y="3762976"/>
                  <a:pt x="4173149" y="3762976"/>
                </a:cubicBezTo>
                <a:cubicBezTo>
                  <a:pt x="4229540" y="3762976"/>
                  <a:pt x="4275488" y="3745617"/>
                  <a:pt x="4313778" y="3709512"/>
                </a:cubicBezTo>
                <a:lnTo>
                  <a:pt x="4313778" y="3752561"/>
                </a:lnTo>
                <a:lnTo>
                  <a:pt x="4371560" y="3752561"/>
                </a:lnTo>
                <a:lnTo>
                  <a:pt x="4371560" y="3363730"/>
                </a:lnTo>
                <a:lnTo>
                  <a:pt x="4313778" y="3363730"/>
                </a:lnTo>
                <a:lnTo>
                  <a:pt x="4313778" y="3407473"/>
                </a:lnTo>
                <a:cubicBezTo>
                  <a:pt x="4276184" y="3371368"/>
                  <a:pt x="4229540" y="3354009"/>
                  <a:pt x="4173149" y="3354009"/>
                </a:cubicBezTo>
                <a:close/>
                <a:moveTo>
                  <a:pt x="8708763" y="3353315"/>
                </a:moveTo>
                <a:cubicBezTo>
                  <a:pt x="8649587" y="3353315"/>
                  <a:pt x="8600855" y="3372756"/>
                  <a:pt x="8563261" y="3411639"/>
                </a:cubicBezTo>
                <a:cubicBezTo>
                  <a:pt x="8525667" y="3451217"/>
                  <a:pt x="8506870" y="3499126"/>
                  <a:pt x="8506870" y="3556757"/>
                </a:cubicBezTo>
                <a:cubicBezTo>
                  <a:pt x="8506870" y="3614387"/>
                  <a:pt x="8525667" y="3662991"/>
                  <a:pt x="8563261" y="3702568"/>
                </a:cubicBezTo>
                <a:cubicBezTo>
                  <a:pt x="8600855" y="3742146"/>
                  <a:pt x="8649587" y="3761587"/>
                  <a:pt x="8708763" y="3761587"/>
                </a:cubicBezTo>
                <a:cubicBezTo>
                  <a:pt x="8793697" y="3761587"/>
                  <a:pt x="8862619" y="3718538"/>
                  <a:pt x="8884896" y="3652576"/>
                </a:cubicBezTo>
                <a:lnTo>
                  <a:pt x="8822936" y="3652576"/>
                </a:lnTo>
                <a:cubicBezTo>
                  <a:pt x="8803443" y="3692153"/>
                  <a:pt x="8766545" y="3712289"/>
                  <a:pt x="8710155" y="3712289"/>
                </a:cubicBezTo>
                <a:cubicBezTo>
                  <a:pt x="8628702" y="3712289"/>
                  <a:pt x="8573704" y="3656742"/>
                  <a:pt x="8564653" y="3579670"/>
                </a:cubicBezTo>
                <a:lnTo>
                  <a:pt x="8893250" y="3579670"/>
                </a:lnTo>
                <a:lnTo>
                  <a:pt x="8893250" y="3578281"/>
                </a:lnTo>
                <a:lnTo>
                  <a:pt x="8896731" y="3579670"/>
                </a:lnTo>
                <a:cubicBezTo>
                  <a:pt x="8897428" y="3574809"/>
                  <a:pt x="8897428" y="3566477"/>
                  <a:pt x="8897428" y="3555368"/>
                </a:cubicBezTo>
                <a:cubicBezTo>
                  <a:pt x="8896731" y="3497043"/>
                  <a:pt x="8878631" y="3448439"/>
                  <a:pt x="8843822" y="3410251"/>
                </a:cubicBezTo>
                <a:cubicBezTo>
                  <a:pt x="8808316" y="3372756"/>
                  <a:pt x="8763065" y="3353315"/>
                  <a:pt x="8708763" y="3353315"/>
                </a:cubicBezTo>
                <a:close/>
                <a:moveTo>
                  <a:pt x="5375453" y="3351232"/>
                </a:moveTo>
                <a:cubicBezTo>
                  <a:pt x="5317670" y="3351232"/>
                  <a:pt x="5269634" y="3370673"/>
                  <a:pt x="5232040" y="3409556"/>
                </a:cubicBezTo>
                <a:lnTo>
                  <a:pt x="5232040" y="3363730"/>
                </a:lnTo>
                <a:lnTo>
                  <a:pt x="5174953" y="3363730"/>
                </a:lnTo>
                <a:lnTo>
                  <a:pt x="5174953" y="3751172"/>
                </a:lnTo>
                <a:lnTo>
                  <a:pt x="5232040" y="3751172"/>
                </a:lnTo>
                <a:lnTo>
                  <a:pt x="5232040" y="3476213"/>
                </a:lnTo>
                <a:cubicBezTo>
                  <a:pt x="5267545" y="3428304"/>
                  <a:pt x="5312101" y="3404002"/>
                  <a:pt x="5365706" y="3404002"/>
                </a:cubicBezTo>
                <a:cubicBezTo>
                  <a:pt x="5437413" y="3404002"/>
                  <a:pt x="5483361" y="3451217"/>
                  <a:pt x="5483361" y="3530372"/>
                </a:cubicBezTo>
                <a:lnTo>
                  <a:pt x="5483361" y="3750478"/>
                </a:lnTo>
                <a:lnTo>
                  <a:pt x="5541144" y="3750478"/>
                </a:lnTo>
                <a:lnTo>
                  <a:pt x="5541144" y="3527594"/>
                </a:lnTo>
                <a:cubicBezTo>
                  <a:pt x="5541144" y="3474130"/>
                  <a:pt x="5525132" y="3431081"/>
                  <a:pt x="5495196" y="3399141"/>
                </a:cubicBezTo>
                <a:cubicBezTo>
                  <a:pt x="5463868" y="3367202"/>
                  <a:pt x="5424882" y="3351232"/>
                  <a:pt x="5375453" y="3351232"/>
                </a:cubicBezTo>
                <a:close/>
                <a:moveTo>
                  <a:pt x="5838413" y="3349843"/>
                </a:moveTo>
                <a:cubicBezTo>
                  <a:pt x="5782022" y="3349843"/>
                  <a:pt x="5736074" y="3369285"/>
                  <a:pt x="5697784" y="3407473"/>
                </a:cubicBezTo>
                <a:cubicBezTo>
                  <a:pt x="5660191" y="3446356"/>
                  <a:pt x="5641394" y="3493572"/>
                  <a:pt x="5641394" y="3551896"/>
                </a:cubicBezTo>
                <a:cubicBezTo>
                  <a:pt x="5641394" y="3606055"/>
                  <a:pt x="5660191" y="3653270"/>
                  <a:pt x="5697784" y="3692847"/>
                </a:cubicBezTo>
                <a:cubicBezTo>
                  <a:pt x="5735378" y="3731731"/>
                  <a:pt x="5782718" y="3750478"/>
                  <a:pt x="5838413" y="3750478"/>
                </a:cubicBezTo>
                <a:cubicBezTo>
                  <a:pt x="5896196" y="3750478"/>
                  <a:pt x="5944928" y="3731731"/>
                  <a:pt x="5983914" y="3694930"/>
                </a:cubicBezTo>
                <a:lnTo>
                  <a:pt x="5983914" y="3762976"/>
                </a:lnTo>
                <a:cubicBezTo>
                  <a:pt x="5983914" y="3847685"/>
                  <a:pt x="5929612" y="3901150"/>
                  <a:pt x="5847463" y="3901150"/>
                </a:cubicBezTo>
                <a:cubicBezTo>
                  <a:pt x="5777845" y="3901150"/>
                  <a:pt x="5726328" y="3864350"/>
                  <a:pt x="5715189" y="3809497"/>
                </a:cubicBezTo>
                <a:lnTo>
                  <a:pt x="5655317" y="3809497"/>
                </a:lnTo>
                <a:cubicBezTo>
                  <a:pt x="5662975" y="3852546"/>
                  <a:pt x="5683861" y="3886568"/>
                  <a:pt x="5719366" y="3913648"/>
                </a:cubicBezTo>
                <a:cubicBezTo>
                  <a:pt x="5754871" y="3940727"/>
                  <a:pt x="5797338" y="3953920"/>
                  <a:pt x="5846767" y="3953920"/>
                </a:cubicBezTo>
                <a:cubicBezTo>
                  <a:pt x="5904550" y="3953920"/>
                  <a:pt x="5951194" y="3936561"/>
                  <a:pt x="5986003" y="3901844"/>
                </a:cubicBezTo>
                <a:cubicBezTo>
                  <a:pt x="6022204" y="3867821"/>
                  <a:pt x="6039609" y="3820606"/>
                  <a:pt x="6039609" y="3762976"/>
                </a:cubicBezTo>
                <a:lnTo>
                  <a:pt x="6039609" y="3363730"/>
                </a:lnTo>
                <a:lnTo>
                  <a:pt x="5983914" y="3363730"/>
                </a:lnTo>
                <a:lnTo>
                  <a:pt x="5983914" y="3405390"/>
                </a:lnTo>
                <a:cubicBezTo>
                  <a:pt x="5944928" y="3368590"/>
                  <a:pt x="5896196" y="3349843"/>
                  <a:pt x="5838413" y="3349843"/>
                </a:cubicBezTo>
                <a:close/>
                <a:moveTo>
                  <a:pt x="7441715" y="3220696"/>
                </a:moveTo>
                <a:lnTo>
                  <a:pt x="7441715" y="3363730"/>
                </a:lnTo>
                <a:lnTo>
                  <a:pt x="7338680" y="3363730"/>
                </a:lnTo>
                <a:lnTo>
                  <a:pt x="7338680" y="3413028"/>
                </a:lnTo>
                <a:lnTo>
                  <a:pt x="7441715" y="3413028"/>
                </a:lnTo>
                <a:lnTo>
                  <a:pt x="7441715" y="3611610"/>
                </a:lnTo>
                <a:cubicBezTo>
                  <a:pt x="7441715" y="3712983"/>
                  <a:pt x="7486271" y="3762976"/>
                  <a:pt x="7576078" y="3762976"/>
                </a:cubicBezTo>
                <a:cubicBezTo>
                  <a:pt x="7600444" y="3762976"/>
                  <a:pt x="7628988" y="3758810"/>
                  <a:pt x="7660316" y="3749783"/>
                </a:cubicBezTo>
                <a:lnTo>
                  <a:pt x="7650569" y="3700485"/>
                </a:lnTo>
                <a:cubicBezTo>
                  <a:pt x="7626203" y="3707429"/>
                  <a:pt x="7605317" y="3710206"/>
                  <a:pt x="7585824" y="3710206"/>
                </a:cubicBezTo>
                <a:cubicBezTo>
                  <a:pt x="7525257" y="3710206"/>
                  <a:pt x="7498106" y="3681044"/>
                  <a:pt x="7498106" y="3611610"/>
                </a:cubicBezTo>
                <a:lnTo>
                  <a:pt x="7498106" y="3413028"/>
                </a:lnTo>
                <a:lnTo>
                  <a:pt x="7645000" y="3413028"/>
                </a:lnTo>
                <a:lnTo>
                  <a:pt x="7645000" y="3363730"/>
                </a:lnTo>
                <a:lnTo>
                  <a:pt x="7498802" y="3363730"/>
                </a:lnTo>
                <a:lnTo>
                  <a:pt x="7498802" y="3220696"/>
                </a:lnTo>
                <a:close/>
                <a:moveTo>
                  <a:pt x="6425292" y="3181118"/>
                </a:moveTo>
                <a:lnTo>
                  <a:pt x="6425292" y="3751172"/>
                </a:lnTo>
                <a:lnTo>
                  <a:pt x="6485164" y="3751172"/>
                </a:lnTo>
                <a:lnTo>
                  <a:pt x="6485164" y="3509541"/>
                </a:lnTo>
                <a:lnTo>
                  <a:pt x="6778952" y="3509541"/>
                </a:lnTo>
                <a:lnTo>
                  <a:pt x="6778952" y="3453994"/>
                </a:lnTo>
                <a:lnTo>
                  <a:pt x="6485164" y="3453994"/>
                </a:lnTo>
                <a:lnTo>
                  <a:pt x="6485164" y="3235277"/>
                </a:lnTo>
                <a:lnTo>
                  <a:pt x="6815153" y="3235277"/>
                </a:lnTo>
                <a:lnTo>
                  <a:pt x="6815153" y="3181118"/>
                </a:lnTo>
                <a:close/>
                <a:moveTo>
                  <a:pt x="3302228" y="3181118"/>
                </a:moveTo>
                <a:lnTo>
                  <a:pt x="3302228" y="3751172"/>
                </a:lnTo>
                <a:lnTo>
                  <a:pt x="3362100" y="3751172"/>
                </a:lnTo>
                <a:lnTo>
                  <a:pt x="3360707" y="3309571"/>
                </a:lnTo>
                <a:lnTo>
                  <a:pt x="3559118" y="3638689"/>
                </a:lnTo>
                <a:lnTo>
                  <a:pt x="3599497" y="3638689"/>
                </a:lnTo>
                <a:lnTo>
                  <a:pt x="3795820" y="3310266"/>
                </a:lnTo>
                <a:lnTo>
                  <a:pt x="3795123" y="3751172"/>
                </a:lnTo>
                <a:lnTo>
                  <a:pt x="3854995" y="3751172"/>
                </a:lnTo>
                <a:lnTo>
                  <a:pt x="3854995" y="3181118"/>
                </a:lnTo>
                <a:lnTo>
                  <a:pt x="3854299" y="3181118"/>
                </a:lnTo>
                <a:lnTo>
                  <a:pt x="3809047" y="3181118"/>
                </a:lnTo>
                <a:lnTo>
                  <a:pt x="3578611" y="3566477"/>
                </a:lnTo>
                <a:lnTo>
                  <a:pt x="3348176" y="3181118"/>
                </a:lnTo>
                <a:close/>
                <a:moveTo>
                  <a:pt x="4998819" y="3178341"/>
                </a:moveTo>
                <a:cubicBezTo>
                  <a:pt x="4975845" y="3178341"/>
                  <a:pt x="4959832" y="3194311"/>
                  <a:pt x="4959136" y="3217224"/>
                </a:cubicBezTo>
                <a:cubicBezTo>
                  <a:pt x="4957048" y="3267217"/>
                  <a:pt x="5041286" y="3267217"/>
                  <a:pt x="5038502" y="3217224"/>
                </a:cubicBezTo>
                <a:cubicBezTo>
                  <a:pt x="5037805" y="3196394"/>
                  <a:pt x="5021793" y="3178341"/>
                  <a:pt x="4998819" y="3178341"/>
                </a:cubicBezTo>
                <a:close/>
                <a:moveTo>
                  <a:pt x="4503139" y="3156122"/>
                </a:moveTo>
                <a:lnTo>
                  <a:pt x="4503139" y="3751172"/>
                </a:lnTo>
                <a:lnTo>
                  <a:pt x="4560226" y="3751172"/>
                </a:lnTo>
                <a:lnTo>
                  <a:pt x="4560226" y="3644938"/>
                </a:lnTo>
                <a:lnTo>
                  <a:pt x="4642375" y="3565783"/>
                </a:lnTo>
                <a:lnTo>
                  <a:pt x="4809458" y="3751172"/>
                </a:lnTo>
                <a:lnTo>
                  <a:pt x="4883949" y="3751172"/>
                </a:lnTo>
                <a:lnTo>
                  <a:pt x="4683449" y="3526900"/>
                </a:lnTo>
                <a:lnTo>
                  <a:pt x="4852621" y="3364424"/>
                </a:lnTo>
                <a:lnTo>
                  <a:pt x="4778826" y="3364424"/>
                </a:lnTo>
                <a:lnTo>
                  <a:pt x="4560226" y="3569949"/>
                </a:lnTo>
                <a:lnTo>
                  <a:pt x="4560226" y="3156122"/>
                </a:lnTo>
                <a:close/>
                <a:moveTo>
                  <a:pt x="0" y="0"/>
                </a:moveTo>
                <a:lnTo>
                  <a:pt x="12191999" y="0"/>
                </a:lnTo>
                <a:lnTo>
                  <a:pt x="12191999"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the icon to add an image</a:t>
            </a:r>
          </a:p>
        </p:txBody>
      </p:sp>
      <p:sp>
        <p:nvSpPr>
          <p:cNvPr id="13" name="textruta 5">
            <a:extLst>
              <a:ext uri="{FF2B5EF4-FFF2-40B4-BE49-F238E27FC236}">
                <a16:creationId xmlns:a16="http://schemas.microsoft.com/office/drawing/2014/main" id="{4006AEEC-80C1-6F4C-A805-A0E5CC3AD0C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7" name="Date Placeholder 3">
            <a:extLst>
              <a:ext uri="{FF2B5EF4-FFF2-40B4-BE49-F238E27FC236}">
                <a16:creationId xmlns:a16="http://schemas.microsoft.com/office/drawing/2014/main" id="{167D6492-2EDF-5541-B82D-FBC77949CEB9}"/>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B8616013-F104-41B7-8C0F-00CDB8D7AE48}" type="datetime1">
              <a:rPr lang="en-GB" smtClean="0"/>
              <a:t>27/05/2021</a:t>
            </a:fld>
            <a:endParaRPr lang="en-GB"/>
          </a:p>
        </p:txBody>
      </p:sp>
      <p:sp>
        <p:nvSpPr>
          <p:cNvPr id="8" name="Footer Placeholder 4">
            <a:extLst>
              <a:ext uri="{FF2B5EF4-FFF2-40B4-BE49-F238E27FC236}">
                <a16:creationId xmlns:a16="http://schemas.microsoft.com/office/drawing/2014/main" id="{F04F781E-A8FC-694F-A47D-EEE3E5502DE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9" name="Slide Number Placeholder 5">
            <a:extLst>
              <a:ext uri="{FF2B5EF4-FFF2-40B4-BE49-F238E27FC236}">
                <a16:creationId xmlns:a16="http://schemas.microsoft.com/office/drawing/2014/main" id="{F9A0B8CD-F392-9143-9706-3C10B4EAF8E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3708361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amp; logo">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D2AF8F09-9059-9C4E-8AE0-114C4887CEBC}"/>
              </a:ext>
            </a:extLst>
          </p:cNvPr>
          <p:cNvGrpSpPr/>
          <p:nvPr userDrawn="1"/>
        </p:nvGrpSpPr>
        <p:grpSpPr>
          <a:xfrm>
            <a:off x="10666502" y="6334963"/>
            <a:ext cx="1232056" cy="349818"/>
            <a:chOff x="2157473" y="2311143"/>
            <a:chExt cx="7872352" cy="2235200"/>
          </a:xfrm>
        </p:grpSpPr>
        <p:sp>
          <p:nvSpPr>
            <p:cNvPr id="7" name="Frihandsfigur 6">
              <a:extLst>
                <a:ext uri="{FF2B5EF4-FFF2-40B4-BE49-F238E27FC236}">
                  <a16:creationId xmlns:a16="http://schemas.microsoft.com/office/drawing/2014/main" id="{216C5597-362C-4B4D-9713-DF00C9F9B590}"/>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8" name="Frihandsfigur 7">
              <a:extLst>
                <a:ext uri="{FF2B5EF4-FFF2-40B4-BE49-F238E27FC236}">
                  <a16:creationId xmlns:a16="http://schemas.microsoft.com/office/drawing/2014/main" id="{D6854508-F7B2-664F-A5BD-D35D237D2A10}"/>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9" name="Frihandsfigur 8">
              <a:extLst>
                <a:ext uri="{FF2B5EF4-FFF2-40B4-BE49-F238E27FC236}">
                  <a16:creationId xmlns:a16="http://schemas.microsoft.com/office/drawing/2014/main" id="{E4FA3544-1959-1846-BEFD-8FEEF047DEEC}"/>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0" name="Frihandsfigur 9">
              <a:extLst>
                <a:ext uri="{FF2B5EF4-FFF2-40B4-BE49-F238E27FC236}">
                  <a16:creationId xmlns:a16="http://schemas.microsoft.com/office/drawing/2014/main" id="{F390959C-FCBA-6040-A0E1-CD9AB080E879}"/>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1" name="Frihandsfigur 10">
              <a:extLst>
                <a:ext uri="{FF2B5EF4-FFF2-40B4-BE49-F238E27FC236}">
                  <a16:creationId xmlns:a16="http://schemas.microsoft.com/office/drawing/2014/main" id="{79B8555F-4835-AD47-832A-35179A68C299}"/>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2" name="Date Placeholder 3">
            <a:extLst>
              <a:ext uri="{FF2B5EF4-FFF2-40B4-BE49-F238E27FC236}">
                <a16:creationId xmlns:a16="http://schemas.microsoft.com/office/drawing/2014/main" id="{574EE851-A65A-5845-98DB-82D2F563589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1B623218-1B9C-442B-B5A4-C09C019906CF}" type="datetime1">
              <a:rPr lang="en-GB" smtClean="0"/>
              <a:t>27/05/2021</a:t>
            </a:fld>
            <a:endParaRPr lang="en-GB"/>
          </a:p>
        </p:txBody>
      </p:sp>
      <p:sp>
        <p:nvSpPr>
          <p:cNvPr id="13" name="Footer Placeholder 4">
            <a:extLst>
              <a:ext uri="{FF2B5EF4-FFF2-40B4-BE49-F238E27FC236}">
                <a16:creationId xmlns:a16="http://schemas.microsoft.com/office/drawing/2014/main" id="{C32BDB87-B84E-E442-8C43-EBFD32540D2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4" name="Slide Number Placeholder 5">
            <a:extLst>
              <a:ext uri="{FF2B5EF4-FFF2-40B4-BE49-F238E27FC236}">
                <a16:creationId xmlns:a16="http://schemas.microsoft.com/office/drawing/2014/main" id="{91B86582-5203-1842-83AA-0EFE7B2FA41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1745713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4A3B062-CE39-5B4D-88FF-636DA59A3A2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005281E7-A9B6-4D23-B9DB-D97B4F2FD155}" type="datetime1">
              <a:rPr lang="en-GB" smtClean="0"/>
              <a:t>27/05/2021</a:t>
            </a:fld>
            <a:endParaRPr lang="en-GB"/>
          </a:p>
        </p:txBody>
      </p:sp>
      <p:sp>
        <p:nvSpPr>
          <p:cNvPr id="6" name="Footer Placeholder 4">
            <a:extLst>
              <a:ext uri="{FF2B5EF4-FFF2-40B4-BE49-F238E27FC236}">
                <a16:creationId xmlns:a16="http://schemas.microsoft.com/office/drawing/2014/main" id="{313019C4-76AC-5644-AD26-AB68D18FCD5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7" name="Slide Number Placeholder 5">
            <a:extLst>
              <a:ext uri="{FF2B5EF4-FFF2-40B4-BE49-F238E27FC236}">
                <a16:creationId xmlns:a16="http://schemas.microsoft.com/office/drawing/2014/main" id="{96EF8E3F-AFA5-154D-84E1-276D6E93C7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57336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chemeClr val="tx1"/>
        </a:solidFill>
        <a:effectLst/>
      </p:bgPr>
    </p:bg>
    <p:spTree>
      <p:nvGrpSpPr>
        <p:cNvPr id="1" name=""/>
        <p:cNvGrpSpPr/>
        <p:nvPr/>
      </p:nvGrpSpPr>
      <p:grpSpPr>
        <a:xfrm>
          <a:off x="0" y="0"/>
          <a:ext cx="0" cy="0"/>
          <a:chOff x="0" y="0"/>
          <a:chExt cx="0" cy="0"/>
        </a:xfrm>
      </p:grpSpPr>
      <p:sp>
        <p:nvSpPr>
          <p:cNvPr id="19" name="Platshållare för bild 18">
            <a:extLst>
              <a:ext uri="{FF2B5EF4-FFF2-40B4-BE49-F238E27FC236}">
                <a16:creationId xmlns:a16="http://schemas.microsoft.com/office/drawing/2014/main" id="{F8E101BF-B842-384B-AF98-60474FB15A42}"/>
              </a:ext>
            </a:extLst>
          </p:cNvPr>
          <p:cNvSpPr>
            <a:spLocks noGrp="1"/>
          </p:cNvSpPr>
          <p:nvPr>
            <p:ph type="pic" sz="quarter" idx="17" hasCustomPrompt="1"/>
          </p:nvPr>
        </p:nvSpPr>
        <p:spPr>
          <a:xfrm>
            <a:off x="2" y="2"/>
            <a:ext cx="12191999" cy="6857999"/>
          </a:xfrm>
          <a:custGeom>
            <a:avLst/>
            <a:gdLst>
              <a:gd name="connsiteX0" fmla="*/ 10976110 w 12191999"/>
              <a:gd name="connsiteY0" fmla="*/ 6427327 h 6857999"/>
              <a:gd name="connsiteX1" fmla="*/ 10943812 w 12191999"/>
              <a:gd name="connsiteY1" fmla="*/ 6630261 h 6857999"/>
              <a:gd name="connsiteX2" fmla="*/ 10866196 w 12191999"/>
              <a:gd name="connsiteY2" fmla="*/ 6665839 h 6857999"/>
              <a:gd name="connsiteX3" fmla="*/ 10956035 w 12191999"/>
              <a:gd name="connsiteY3" fmla="*/ 6423848 h 6857999"/>
              <a:gd name="connsiteX4" fmla="*/ 10957924 w 12191999"/>
              <a:gd name="connsiteY4" fmla="*/ 6426134 h 6857999"/>
              <a:gd name="connsiteX5" fmla="*/ 10851388 w 12191999"/>
              <a:gd name="connsiteY5" fmla="*/ 6657292 h 6857999"/>
              <a:gd name="connsiteX6" fmla="*/ 10848506 w 12191999"/>
              <a:gd name="connsiteY6" fmla="*/ 6657193 h 6857999"/>
              <a:gd name="connsiteX7" fmla="*/ 10807959 w 12191999"/>
              <a:gd name="connsiteY7" fmla="*/ 6549664 h 6857999"/>
              <a:gd name="connsiteX8" fmla="*/ 11734580 w 12191999"/>
              <a:gd name="connsiteY8" fmla="*/ 6423749 h 6857999"/>
              <a:gd name="connsiteX9" fmla="*/ 11806432 w 12191999"/>
              <a:gd name="connsiteY9" fmla="*/ 6526111 h 6857999"/>
              <a:gd name="connsiteX10" fmla="*/ 11806432 w 12191999"/>
              <a:gd name="connsiteY10" fmla="*/ 6596869 h 6857999"/>
              <a:gd name="connsiteX11" fmla="*/ 11827600 w 12191999"/>
              <a:gd name="connsiteY11" fmla="*/ 6596869 h 6857999"/>
              <a:gd name="connsiteX12" fmla="*/ 11827600 w 12191999"/>
              <a:gd name="connsiteY12" fmla="*/ 6526111 h 6857999"/>
              <a:gd name="connsiteX13" fmla="*/ 11899451 w 12191999"/>
              <a:gd name="connsiteY13" fmla="*/ 6423749 h 6857999"/>
              <a:gd name="connsiteX14" fmla="*/ 11875103 w 12191999"/>
              <a:gd name="connsiteY14" fmla="*/ 6423749 h 6857999"/>
              <a:gd name="connsiteX15" fmla="*/ 11819550 w 12191999"/>
              <a:gd name="connsiteY15" fmla="*/ 6503949 h 6857999"/>
              <a:gd name="connsiteX16" fmla="*/ 11814680 w 12191999"/>
              <a:gd name="connsiteY16" fmla="*/ 6503949 h 6857999"/>
              <a:gd name="connsiteX17" fmla="*/ 11758928 w 12191999"/>
              <a:gd name="connsiteY17" fmla="*/ 6423749 h 6857999"/>
              <a:gd name="connsiteX18" fmla="*/ 11539795 w 12191999"/>
              <a:gd name="connsiteY18" fmla="*/ 6423749 h 6857999"/>
              <a:gd name="connsiteX19" fmla="*/ 11539795 w 12191999"/>
              <a:gd name="connsiteY19" fmla="*/ 6596869 h 6857999"/>
              <a:gd name="connsiteX20" fmla="*/ 11561062 w 12191999"/>
              <a:gd name="connsiteY20" fmla="*/ 6596869 h 6857999"/>
              <a:gd name="connsiteX21" fmla="*/ 11561062 w 12191999"/>
              <a:gd name="connsiteY21" fmla="*/ 6446308 h 6857999"/>
              <a:gd name="connsiteX22" fmla="*/ 11565038 w 12191999"/>
              <a:gd name="connsiteY22" fmla="*/ 6442333 h 6857999"/>
              <a:gd name="connsiteX23" fmla="*/ 11634306 w 12191999"/>
              <a:gd name="connsiteY23" fmla="*/ 6442333 h 6857999"/>
              <a:gd name="connsiteX24" fmla="*/ 11665710 w 12191999"/>
              <a:gd name="connsiteY24" fmla="*/ 6453265 h 6857999"/>
              <a:gd name="connsiteX25" fmla="*/ 11674157 w 12191999"/>
              <a:gd name="connsiteY25" fmla="*/ 6474035 h 6857999"/>
              <a:gd name="connsiteX26" fmla="*/ 11640070 w 12191999"/>
              <a:gd name="connsiteY26" fmla="*/ 6505936 h 6857999"/>
              <a:gd name="connsiteX27" fmla="*/ 11579547 w 12191999"/>
              <a:gd name="connsiteY27" fmla="*/ 6505936 h 6857999"/>
              <a:gd name="connsiteX28" fmla="*/ 11579547 w 12191999"/>
              <a:gd name="connsiteY28" fmla="*/ 6524520 h 6857999"/>
              <a:gd name="connsiteX29" fmla="*/ 11627349 w 12191999"/>
              <a:gd name="connsiteY29" fmla="*/ 6524520 h 6857999"/>
              <a:gd name="connsiteX30" fmla="*/ 11676840 w 12191999"/>
              <a:gd name="connsiteY30" fmla="*/ 6596869 h 6857999"/>
              <a:gd name="connsiteX31" fmla="*/ 11701089 w 12191999"/>
              <a:gd name="connsiteY31" fmla="*/ 6596869 h 6857999"/>
              <a:gd name="connsiteX32" fmla="*/ 11649610 w 12191999"/>
              <a:gd name="connsiteY32" fmla="*/ 6523030 h 6857999"/>
              <a:gd name="connsiteX33" fmla="*/ 11651001 w 12191999"/>
              <a:gd name="connsiteY33" fmla="*/ 6522732 h 6857999"/>
              <a:gd name="connsiteX34" fmla="*/ 11655573 w 12191999"/>
              <a:gd name="connsiteY34" fmla="*/ 6521638 h 6857999"/>
              <a:gd name="connsiteX35" fmla="*/ 11695226 w 12191999"/>
              <a:gd name="connsiteY35" fmla="*/ 6474234 h 6857999"/>
              <a:gd name="connsiteX36" fmla="*/ 11682207 w 12191999"/>
              <a:gd name="connsiteY36" fmla="*/ 6440942 h 6857999"/>
              <a:gd name="connsiteX37" fmla="*/ 11634306 w 12191999"/>
              <a:gd name="connsiteY37" fmla="*/ 6423749 h 6857999"/>
              <a:gd name="connsiteX38" fmla="*/ 11347693 w 12191999"/>
              <a:gd name="connsiteY38" fmla="*/ 6423749 h 6857999"/>
              <a:gd name="connsiteX39" fmla="*/ 11347693 w 12191999"/>
              <a:gd name="connsiteY39" fmla="*/ 6596869 h 6857999"/>
              <a:gd name="connsiteX40" fmla="*/ 11368960 w 12191999"/>
              <a:gd name="connsiteY40" fmla="*/ 6596869 h 6857999"/>
              <a:gd name="connsiteX41" fmla="*/ 11368960 w 12191999"/>
              <a:gd name="connsiteY41" fmla="*/ 6528396 h 6857999"/>
              <a:gd name="connsiteX42" fmla="*/ 11372936 w 12191999"/>
              <a:gd name="connsiteY42" fmla="*/ 6524421 h 6857999"/>
              <a:gd name="connsiteX43" fmla="*/ 11461682 w 12191999"/>
              <a:gd name="connsiteY43" fmla="*/ 6524421 h 6857999"/>
              <a:gd name="connsiteX44" fmla="*/ 11461682 w 12191999"/>
              <a:gd name="connsiteY44" fmla="*/ 6505837 h 6857999"/>
              <a:gd name="connsiteX45" fmla="*/ 11372936 w 12191999"/>
              <a:gd name="connsiteY45" fmla="*/ 6505837 h 6857999"/>
              <a:gd name="connsiteX46" fmla="*/ 11368960 w 12191999"/>
              <a:gd name="connsiteY46" fmla="*/ 6501862 h 6857999"/>
              <a:gd name="connsiteX47" fmla="*/ 11368960 w 12191999"/>
              <a:gd name="connsiteY47" fmla="*/ 6447799 h 6857999"/>
              <a:gd name="connsiteX48" fmla="*/ 11372936 w 12191999"/>
              <a:gd name="connsiteY48" fmla="*/ 6443824 h 6857999"/>
              <a:gd name="connsiteX49" fmla="*/ 11482651 w 12191999"/>
              <a:gd name="connsiteY49" fmla="*/ 6443824 h 6857999"/>
              <a:gd name="connsiteX50" fmla="*/ 11482651 w 12191999"/>
              <a:gd name="connsiteY50" fmla="*/ 6423749 h 6857999"/>
              <a:gd name="connsiteX51" fmla="*/ 11196337 w 12191999"/>
              <a:gd name="connsiteY51" fmla="*/ 6423749 h 6857999"/>
              <a:gd name="connsiteX52" fmla="*/ 11116634 w 12191999"/>
              <a:gd name="connsiteY52" fmla="*/ 6596869 h 6857999"/>
              <a:gd name="connsiteX53" fmla="*/ 11138498 w 12191999"/>
              <a:gd name="connsiteY53" fmla="*/ 6596869 h 6857999"/>
              <a:gd name="connsiteX54" fmla="*/ 11202896 w 12191999"/>
              <a:gd name="connsiteY54" fmla="*/ 6452371 h 6857999"/>
              <a:gd name="connsiteX55" fmla="*/ 11208759 w 12191999"/>
              <a:gd name="connsiteY55" fmla="*/ 6452371 h 6857999"/>
              <a:gd name="connsiteX56" fmla="*/ 11242250 w 12191999"/>
              <a:gd name="connsiteY56" fmla="*/ 6526309 h 6857999"/>
              <a:gd name="connsiteX57" fmla="*/ 11190275 w 12191999"/>
              <a:gd name="connsiteY57" fmla="*/ 6526309 h 6857999"/>
              <a:gd name="connsiteX58" fmla="*/ 11182026 w 12191999"/>
              <a:gd name="connsiteY58" fmla="*/ 6544893 h 6857999"/>
              <a:gd name="connsiteX59" fmla="*/ 11250400 w 12191999"/>
              <a:gd name="connsiteY59" fmla="*/ 6544893 h 6857999"/>
              <a:gd name="connsiteX60" fmla="*/ 11273356 w 12191999"/>
              <a:gd name="connsiteY60" fmla="*/ 6596869 h 6857999"/>
              <a:gd name="connsiteX61" fmla="*/ 11296512 w 12191999"/>
              <a:gd name="connsiteY61" fmla="*/ 6596869 h 6857999"/>
              <a:gd name="connsiteX62" fmla="*/ 11216909 w 12191999"/>
              <a:gd name="connsiteY62" fmla="*/ 6423749 h 6857999"/>
              <a:gd name="connsiteX63" fmla="*/ 10943116 w 12191999"/>
              <a:gd name="connsiteY63" fmla="*/ 6408544 h 6857999"/>
              <a:gd name="connsiteX64" fmla="*/ 10945004 w 12191999"/>
              <a:gd name="connsiteY64" fmla="*/ 6410829 h 6857999"/>
              <a:gd name="connsiteX65" fmla="*/ 10787884 w 12191999"/>
              <a:gd name="connsiteY65" fmla="*/ 6544397 h 6857999"/>
              <a:gd name="connsiteX66" fmla="*/ 10834295 w 12191999"/>
              <a:gd name="connsiteY66" fmla="*/ 6667628 h 6857999"/>
              <a:gd name="connsiteX67" fmla="*/ 10721200 w 12191999"/>
              <a:gd name="connsiteY67" fmla="*/ 6612273 h 6857999"/>
              <a:gd name="connsiteX68" fmla="*/ 10684728 w 12191999"/>
              <a:gd name="connsiteY68" fmla="*/ 6491725 h 6857999"/>
              <a:gd name="connsiteX69" fmla="*/ 10769897 w 12191999"/>
              <a:gd name="connsiteY69" fmla="*/ 6535253 h 6857999"/>
              <a:gd name="connsiteX70" fmla="*/ 10783710 w 12191999"/>
              <a:gd name="connsiteY70" fmla="*/ 6523527 h 6857999"/>
              <a:gd name="connsiteX71" fmla="*/ 10697349 w 12191999"/>
              <a:gd name="connsiteY71" fmla="*/ 6479402 h 6857999"/>
              <a:gd name="connsiteX72" fmla="*/ 10697747 w 12191999"/>
              <a:gd name="connsiteY72" fmla="*/ 6476520 h 6857999"/>
              <a:gd name="connsiteX73" fmla="*/ 10842730 w 12191999"/>
              <a:gd name="connsiteY73" fmla="*/ 6352121 h 6857999"/>
              <a:gd name="connsiteX74" fmla="*/ 10944706 w 12191999"/>
              <a:gd name="connsiteY74" fmla="*/ 6390457 h 6857999"/>
              <a:gd name="connsiteX75" fmla="*/ 10691585 w 12191999"/>
              <a:gd name="connsiteY75" fmla="*/ 6460520 h 6857999"/>
              <a:gd name="connsiteX76" fmla="*/ 10739188 w 12191999"/>
              <a:gd name="connsiteY76" fmla="*/ 6389662 h 6857999"/>
              <a:gd name="connsiteX77" fmla="*/ 10842730 w 12191999"/>
              <a:gd name="connsiteY77" fmla="*/ 6352121 h 6857999"/>
              <a:gd name="connsiteX78" fmla="*/ 10855624 w 12191999"/>
              <a:gd name="connsiteY78" fmla="*/ 6335537 h 6857999"/>
              <a:gd name="connsiteX79" fmla="*/ 10728157 w 12191999"/>
              <a:gd name="connsiteY79" fmla="*/ 6376643 h 6857999"/>
              <a:gd name="connsiteX80" fmla="*/ 10708181 w 12191999"/>
              <a:gd name="connsiteY80" fmla="*/ 6623304 h 6857999"/>
              <a:gd name="connsiteX81" fmla="*/ 10954843 w 12191999"/>
              <a:gd name="connsiteY81" fmla="*/ 6643280 h 6857999"/>
              <a:gd name="connsiteX82" fmla="*/ 10974818 w 12191999"/>
              <a:gd name="connsiteY82" fmla="*/ 6396618 h 6857999"/>
              <a:gd name="connsiteX83" fmla="*/ 10855624 w 12191999"/>
              <a:gd name="connsiteY83" fmla="*/ 6335537 h 6857999"/>
              <a:gd name="connsiteX84" fmla="*/ 0 w 12191999"/>
              <a:gd name="connsiteY84" fmla="*/ 0 h 6857999"/>
              <a:gd name="connsiteX85" fmla="*/ 12191999 w 12191999"/>
              <a:gd name="connsiteY85" fmla="*/ 0 h 6857999"/>
              <a:gd name="connsiteX86" fmla="*/ 12191999 w 12191999"/>
              <a:gd name="connsiteY86" fmla="*/ 6857999 h 6857999"/>
              <a:gd name="connsiteX87" fmla="*/ 0 w 12191999"/>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191999" h="6857999">
                <a:moveTo>
                  <a:pt x="10976110" y="6427327"/>
                </a:moveTo>
                <a:cubicBezTo>
                  <a:pt x="11016160" y="6492520"/>
                  <a:pt x="11003837" y="6579279"/>
                  <a:pt x="10943812" y="6630261"/>
                </a:cubicBezTo>
                <a:cubicBezTo>
                  <a:pt x="10920855" y="6649739"/>
                  <a:pt x="10893923" y="6661566"/>
                  <a:pt x="10866196" y="6665839"/>
                </a:cubicBezTo>
                <a:close/>
                <a:moveTo>
                  <a:pt x="10956035" y="6423848"/>
                </a:moveTo>
                <a:lnTo>
                  <a:pt x="10957924" y="6426134"/>
                </a:lnTo>
                <a:lnTo>
                  <a:pt x="10851388" y="6657292"/>
                </a:lnTo>
                <a:cubicBezTo>
                  <a:pt x="10849997" y="6657193"/>
                  <a:pt x="10849898" y="6657193"/>
                  <a:pt x="10848506" y="6657193"/>
                </a:cubicBezTo>
                <a:lnTo>
                  <a:pt x="10807959" y="6549664"/>
                </a:lnTo>
                <a:close/>
                <a:moveTo>
                  <a:pt x="11734580" y="6423749"/>
                </a:moveTo>
                <a:lnTo>
                  <a:pt x="11806432" y="6526111"/>
                </a:lnTo>
                <a:lnTo>
                  <a:pt x="11806432" y="6596869"/>
                </a:lnTo>
                <a:lnTo>
                  <a:pt x="11827600" y="6596869"/>
                </a:lnTo>
                <a:lnTo>
                  <a:pt x="11827600" y="6526111"/>
                </a:lnTo>
                <a:lnTo>
                  <a:pt x="11899451" y="6423749"/>
                </a:lnTo>
                <a:lnTo>
                  <a:pt x="11875103" y="6423749"/>
                </a:lnTo>
                <a:lnTo>
                  <a:pt x="11819550" y="6503949"/>
                </a:lnTo>
                <a:lnTo>
                  <a:pt x="11814680" y="6503949"/>
                </a:lnTo>
                <a:lnTo>
                  <a:pt x="11758928" y="6423749"/>
                </a:lnTo>
                <a:close/>
                <a:moveTo>
                  <a:pt x="11539795" y="6423749"/>
                </a:moveTo>
                <a:lnTo>
                  <a:pt x="11539795" y="6596869"/>
                </a:lnTo>
                <a:lnTo>
                  <a:pt x="11561062" y="6596869"/>
                </a:lnTo>
                <a:lnTo>
                  <a:pt x="11561062" y="6446308"/>
                </a:lnTo>
                <a:lnTo>
                  <a:pt x="11565038" y="6442333"/>
                </a:lnTo>
                <a:lnTo>
                  <a:pt x="11634306" y="6442333"/>
                </a:lnTo>
                <a:cubicBezTo>
                  <a:pt x="11644442" y="6442333"/>
                  <a:pt x="11656070" y="6443625"/>
                  <a:pt x="11665710" y="6453265"/>
                </a:cubicBezTo>
                <a:cubicBezTo>
                  <a:pt x="11671176" y="6459029"/>
                  <a:pt x="11674157" y="6466383"/>
                  <a:pt x="11674157" y="6474035"/>
                </a:cubicBezTo>
                <a:cubicBezTo>
                  <a:pt x="11674157" y="6491924"/>
                  <a:pt x="11659151" y="6505936"/>
                  <a:pt x="11640070" y="6505936"/>
                </a:cubicBezTo>
                <a:lnTo>
                  <a:pt x="11579547" y="6505936"/>
                </a:lnTo>
                <a:lnTo>
                  <a:pt x="11579547" y="6524520"/>
                </a:lnTo>
                <a:lnTo>
                  <a:pt x="11627349" y="6524520"/>
                </a:lnTo>
                <a:lnTo>
                  <a:pt x="11676840" y="6596869"/>
                </a:lnTo>
                <a:lnTo>
                  <a:pt x="11701089" y="6596869"/>
                </a:lnTo>
                <a:lnTo>
                  <a:pt x="11649610" y="6523030"/>
                </a:lnTo>
                <a:lnTo>
                  <a:pt x="11651001" y="6522732"/>
                </a:lnTo>
                <a:cubicBezTo>
                  <a:pt x="11653486" y="6522235"/>
                  <a:pt x="11654977" y="6521837"/>
                  <a:pt x="11655573" y="6521638"/>
                </a:cubicBezTo>
                <a:cubicBezTo>
                  <a:pt x="11680021" y="6514980"/>
                  <a:pt x="11695226" y="6496793"/>
                  <a:pt x="11695226" y="6474234"/>
                </a:cubicBezTo>
                <a:cubicBezTo>
                  <a:pt x="11695226" y="6461514"/>
                  <a:pt x="11690754" y="6449986"/>
                  <a:pt x="11682207" y="6440942"/>
                </a:cubicBezTo>
                <a:cubicBezTo>
                  <a:pt x="11671176" y="6429414"/>
                  <a:pt x="11655474" y="6423749"/>
                  <a:pt x="11634306" y="6423749"/>
                </a:cubicBezTo>
                <a:close/>
                <a:moveTo>
                  <a:pt x="11347693" y="6423749"/>
                </a:moveTo>
                <a:lnTo>
                  <a:pt x="11347693" y="6596869"/>
                </a:lnTo>
                <a:lnTo>
                  <a:pt x="11368960" y="6596869"/>
                </a:lnTo>
                <a:lnTo>
                  <a:pt x="11368960" y="6528396"/>
                </a:lnTo>
                <a:lnTo>
                  <a:pt x="11372936" y="6524421"/>
                </a:lnTo>
                <a:lnTo>
                  <a:pt x="11461682" y="6524421"/>
                </a:lnTo>
                <a:lnTo>
                  <a:pt x="11461682" y="6505837"/>
                </a:lnTo>
                <a:lnTo>
                  <a:pt x="11372936" y="6505837"/>
                </a:lnTo>
                <a:lnTo>
                  <a:pt x="11368960" y="6501862"/>
                </a:lnTo>
                <a:lnTo>
                  <a:pt x="11368960" y="6447799"/>
                </a:lnTo>
                <a:lnTo>
                  <a:pt x="11372936" y="6443824"/>
                </a:lnTo>
                <a:lnTo>
                  <a:pt x="11482651" y="6443824"/>
                </a:lnTo>
                <a:lnTo>
                  <a:pt x="11482651" y="6423749"/>
                </a:lnTo>
                <a:close/>
                <a:moveTo>
                  <a:pt x="11196337" y="6423749"/>
                </a:moveTo>
                <a:lnTo>
                  <a:pt x="11116634" y="6596869"/>
                </a:lnTo>
                <a:lnTo>
                  <a:pt x="11138498" y="6596869"/>
                </a:lnTo>
                <a:lnTo>
                  <a:pt x="11202896" y="6452371"/>
                </a:lnTo>
                <a:lnTo>
                  <a:pt x="11208759" y="6452371"/>
                </a:lnTo>
                <a:lnTo>
                  <a:pt x="11242250" y="6526309"/>
                </a:lnTo>
                <a:lnTo>
                  <a:pt x="11190275" y="6526309"/>
                </a:lnTo>
                <a:lnTo>
                  <a:pt x="11182026" y="6544893"/>
                </a:lnTo>
                <a:lnTo>
                  <a:pt x="11250400" y="6544893"/>
                </a:lnTo>
                <a:lnTo>
                  <a:pt x="11273356" y="6596869"/>
                </a:lnTo>
                <a:lnTo>
                  <a:pt x="11296512" y="6596869"/>
                </a:lnTo>
                <a:lnTo>
                  <a:pt x="11216909" y="6423749"/>
                </a:lnTo>
                <a:close/>
                <a:moveTo>
                  <a:pt x="10943116" y="6408544"/>
                </a:moveTo>
                <a:lnTo>
                  <a:pt x="10945004" y="6410829"/>
                </a:lnTo>
                <a:lnTo>
                  <a:pt x="10787884" y="6544397"/>
                </a:lnTo>
                <a:lnTo>
                  <a:pt x="10834295" y="6667628"/>
                </a:lnTo>
                <a:cubicBezTo>
                  <a:pt x="10792058" y="6665739"/>
                  <a:pt x="10750617" y="6646957"/>
                  <a:pt x="10721200" y="6612273"/>
                </a:cubicBezTo>
                <a:cubicBezTo>
                  <a:pt x="10691684" y="6577589"/>
                  <a:pt x="10679858" y="6533763"/>
                  <a:pt x="10684728" y="6491725"/>
                </a:cubicBezTo>
                <a:lnTo>
                  <a:pt x="10769897" y="6535253"/>
                </a:lnTo>
                <a:lnTo>
                  <a:pt x="10783710" y="6523527"/>
                </a:lnTo>
                <a:lnTo>
                  <a:pt x="10697349" y="6479402"/>
                </a:lnTo>
                <a:cubicBezTo>
                  <a:pt x="10697548" y="6478010"/>
                  <a:pt x="10697548" y="6477911"/>
                  <a:pt x="10697747" y="6476520"/>
                </a:cubicBezTo>
                <a:close/>
                <a:moveTo>
                  <a:pt x="10842730" y="6352121"/>
                </a:moveTo>
                <a:cubicBezTo>
                  <a:pt x="10879364" y="6352444"/>
                  <a:pt x="10915737" y="6365413"/>
                  <a:pt x="10944706" y="6390457"/>
                </a:cubicBezTo>
                <a:lnTo>
                  <a:pt x="10691585" y="6460520"/>
                </a:lnTo>
                <a:cubicBezTo>
                  <a:pt x="10700330" y="6433786"/>
                  <a:pt x="10716331" y="6409140"/>
                  <a:pt x="10739188" y="6389662"/>
                </a:cubicBezTo>
                <a:cubicBezTo>
                  <a:pt x="10769201" y="6364121"/>
                  <a:pt x="10806096" y="6351798"/>
                  <a:pt x="10842730" y="6352121"/>
                </a:cubicBezTo>
                <a:close/>
                <a:moveTo>
                  <a:pt x="10855624" y="6335537"/>
                </a:moveTo>
                <a:cubicBezTo>
                  <a:pt x="10810990" y="6331922"/>
                  <a:pt x="10764977" y="6345338"/>
                  <a:pt x="10728157" y="6376643"/>
                </a:cubicBezTo>
                <a:cubicBezTo>
                  <a:pt x="10654516" y="6439252"/>
                  <a:pt x="10645572" y="6549664"/>
                  <a:pt x="10708181" y="6623304"/>
                </a:cubicBezTo>
                <a:cubicBezTo>
                  <a:pt x="10770791" y="6696945"/>
                  <a:pt x="10881202" y="6705889"/>
                  <a:pt x="10954843" y="6643280"/>
                </a:cubicBezTo>
                <a:cubicBezTo>
                  <a:pt x="11028484" y="6580670"/>
                  <a:pt x="11037428" y="6470259"/>
                  <a:pt x="10974818" y="6396618"/>
                </a:cubicBezTo>
                <a:cubicBezTo>
                  <a:pt x="10943513" y="6359798"/>
                  <a:pt x="10900258" y="6339151"/>
                  <a:pt x="10855624" y="6335537"/>
                </a:cubicBezTo>
                <a:close/>
                <a:moveTo>
                  <a:pt x="0" y="0"/>
                </a:moveTo>
                <a:lnTo>
                  <a:pt x="12191999" y="0"/>
                </a:lnTo>
                <a:lnTo>
                  <a:pt x="12191999"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the icon to add an image</a:t>
            </a:r>
          </a:p>
        </p:txBody>
      </p:sp>
      <p:sp>
        <p:nvSpPr>
          <p:cNvPr id="7" name="Text Placeholder 6">
            <a:extLst>
              <a:ext uri="{FF2B5EF4-FFF2-40B4-BE49-F238E27FC236}">
                <a16:creationId xmlns:a16="http://schemas.microsoft.com/office/drawing/2014/main" id="{14DED9CF-E080-41D7-AC39-4E31E8148327}"/>
              </a:ext>
            </a:extLst>
          </p:cNvPr>
          <p:cNvSpPr>
            <a:spLocks noGrp="1"/>
          </p:cNvSpPr>
          <p:nvPr>
            <p:ph type="body" sz="quarter" idx="13" hasCustomPrompt="1"/>
          </p:nvPr>
        </p:nvSpPr>
        <p:spPr>
          <a:xfrm>
            <a:off x="766800" y="1703881"/>
            <a:ext cx="8360555" cy="43815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SUB header or chapter number</a:t>
            </a:r>
          </a:p>
        </p:txBody>
      </p:sp>
      <p:sp>
        <p:nvSpPr>
          <p:cNvPr id="2" name="Title 1">
            <a:extLst>
              <a:ext uri="{FF2B5EF4-FFF2-40B4-BE49-F238E27FC236}">
                <a16:creationId xmlns:a16="http://schemas.microsoft.com/office/drawing/2014/main" id="{B649CAEF-55D8-4C0C-ADE7-6FFA245F74FE}"/>
              </a:ext>
            </a:extLst>
          </p:cNvPr>
          <p:cNvSpPr>
            <a:spLocks noGrp="1"/>
          </p:cNvSpPr>
          <p:nvPr>
            <p:ph type="title" hasCustomPrompt="1"/>
          </p:nvPr>
        </p:nvSpPr>
        <p:spPr>
          <a:xfrm>
            <a:off x="766800" y="2197080"/>
            <a:ext cx="8362143" cy="1081088"/>
          </a:xfrm>
          <a:prstGeom prst="rect">
            <a:avLst/>
          </a:prstGeom>
        </p:spPr>
        <p:txBody>
          <a:bodyPr anchor="t"/>
          <a:lstStyle>
            <a:lvl1pPr>
              <a:defRPr>
                <a:solidFill>
                  <a:schemeClr val="tx1"/>
                </a:solidFill>
              </a:defRPr>
            </a:lvl1pPr>
          </a:lstStyle>
          <a:p>
            <a:r>
              <a:rPr lang="en-GB"/>
              <a:t>Click to add a headline of maximum two line</a:t>
            </a:r>
          </a:p>
        </p:txBody>
      </p:sp>
      <p:sp>
        <p:nvSpPr>
          <p:cNvPr id="14" name="textruta 5">
            <a:extLst>
              <a:ext uri="{FF2B5EF4-FFF2-40B4-BE49-F238E27FC236}">
                <a16:creationId xmlns:a16="http://schemas.microsoft.com/office/drawing/2014/main" id="{913D2689-41EC-7B4E-8F97-80A9EAC9C8D8}"/>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1" name="Date Placeholder 3">
            <a:extLst>
              <a:ext uri="{FF2B5EF4-FFF2-40B4-BE49-F238E27FC236}">
                <a16:creationId xmlns:a16="http://schemas.microsoft.com/office/drawing/2014/main" id="{F5CE0469-7239-8141-B3EE-BC250668B74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11A6C59A-4546-4168-8B01-610A17934B85}" type="datetime1">
              <a:rPr lang="en-GB" smtClean="0"/>
              <a:t>27/05/2021</a:t>
            </a:fld>
            <a:endParaRPr lang="en-GB"/>
          </a:p>
        </p:txBody>
      </p:sp>
      <p:sp>
        <p:nvSpPr>
          <p:cNvPr id="12" name="Footer Placeholder 4">
            <a:extLst>
              <a:ext uri="{FF2B5EF4-FFF2-40B4-BE49-F238E27FC236}">
                <a16:creationId xmlns:a16="http://schemas.microsoft.com/office/drawing/2014/main" id="{67453B43-D084-7E4A-97BF-5B7E6E20506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5" name="Slide Number Placeholder 5">
            <a:extLst>
              <a:ext uri="{FF2B5EF4-FFF2-40B4-BE49-F238E27FC236}">
                <a16:creationId xmlns:a16="http://schemas.microsoft.com/office/drawing/2014/main" id="{3508ACA3-040E-3F41-8A85-27B30B6763AC}"/>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397009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picture &amp; two columns">
    <p:bg>
      <p:bgPr>
        <a:solidFill>
          <a:schemeClr val="tx1"/>
        </a:solidFill>
        <a:effectLst/>
      </p:bgPr>
    </p:bg>
    <p:spTree>
      <p:nvGrpSpPr>
        <p:cNvPr id="1" name=""/>
        <p:cNvGrpSpPr/>
        <p:nvPr/>
      </p:nvGrpSpPr>
      <p:grpSpPr>
        <a:xfrm>
          <a:off x="0" y="0"/>
          <a:ext cx="0" cy="0"/>
          <a:chOff x="0" y="0"/>
          <a:chExt cx="0" cy="0"/>
        </a:xfrm>
      </p:grpSpPr>
      <p:sp>
        <p:nvSpPr>
          <p:cNvPr id="30" name="Platshållare för bild 29">
            <a:extLst>
              <a:ext uri="{FF2B5EF4-FFF2-40B4-BE49-F238E27FC236}">
                <a16:creationId xmlns:a16="http://schemas.microsoft.com/office/drawing/2014/main" id="{DCF45547-1ECB-8D46-A799-5C1837E2FCD6}"/>
              </a:ext>
            </a:extLst>
          </p:cNvPr>
          <p:cNvSpPr>
            <a:spLocks noGrp="1"/>
          </p:cNvSpPr>
          <p:nvPr>
            <p:ph type="pic" sz="quarter" idx="21" hasCustomPrompt="1"/>
          </p:nvPr>
        </p:nvSpPr>
        <p:spPr>
          <a:xfrm>
            <a:off x="6093562" y="2"/>
            <a:ext cx="6098438" cy="6857999"/>
          </a:xfrm>
          <a:custGeom>
            <a:avLst/>
            <a:gdLst>
              <a:gd name="connsiteX0" fmla="*/ 4882549 w 6098438"/>
              <a:gd name="connsiteY0" fmla="*/ 6427327 h 6857999"/>
              <a:gd name="connsiteX1" fmla="*/ 4850251 w 6098438"/>
              <a:gd name="connsiteY1" fmla="*/ 6630261 h 6857999"/>
              <a:gd name="connsiteX2" fmla="*/ 4772635 w 6098438"/>
              <a:gd name="connsiteY2" fmla="*/ 6665839 h 6857999"/>
              <a:gd name="connsiteX3" fmla="*/ 4862474 w 6098438"/>
              <a:gd name="connsiteY3" fmla="*/ 6423848 h 6857999"/>
              <a:gd name="connsiteX4" fmla="*/ 4864363 w 6098438"/>
              <a:gd name="connsiteY4" fmla="*/ 6426134 h 6857999"/>
              <a:gd name="connsiteX5" fmla="*/ 4757827 w 6098438"/>
              <a:gd name="connsiteY5" fmla="*/ 6657292 h 6857999"/>
              <a:gd name="connsiteX6" fmla="*/ 4754945 w 6098438"/>
              <a:gd name="connsiteY6" fmla="*/ 6657193 h 6857999"/>
              <a:gd name="connsiteX7" fmla="*/ 4714398 w 6098438"/>
              <a:gd name="connsiteY7" fmla="*/ 6549664 h 6857999"/>
              <a:gd name="connsiteX8" fmla="*/ 5641019 w 6098438"/>
              <a:gd name="connsiteY8" fmla="*/ 6423749 h 6857999"/>
              <a:gd name="connsiteX9" fmla="*/ 5712871 w 6098438"/>
              <a:gd name="connsiteY9" fmla="*/ 6526111 h 6857999"/>
              <a:gd name="connsiteX10" fmla="*/ 5712871 w 6098438"/>
              <a:gd name="connsiteY10" fmla="*/ 6596869 h 6857999"/>
              <a:gd name="connsiteX11" fmla="*/ 5734039 w 6098438"/>
              <a:gd name="connsiteY11" fmla="*/ 6596869 h 6857999"/>
              <a:gd name="connsiteX12" fmla="*/ 5734039 w 6098438"/>
              <a:gd name="connsiteY12" fmla="*/ 6526111 h 6857999"/>
              <a:gd name="connsiteX13" fmla="*/ 5805890 w 6098438"/>
              <a:gd name="connsiteY13" fmla="*/ 6423749 h 6857999"/>
              <a:gd name="connsiteX14" fmla="*/ 5781542 w 6098438"/>
              <a:gd name="connsiteY14" fmla="*/ 6423749 h 6857999"/>
              <a:gd name="connsiteX15" fmla="*/ 5725989 w 6098438"/>
              <a:gd name="connsiteY15" fmla="*/ 6503949 h 6857999"/>
              <a:gd name="connsiteX16" fmla="*/ 5721119 w 6098438"/>
              <a:gd name="connsiteY16" fmla="*/ 6503949 h 6857999"/>
              <a:gd name="connsiteX17" fmla="*/ 5665367 w 6098438"/>
              <a:gd name="connsiteY17" fmla="*/ 6423749 h 6857999"/>
              <a:gd name="connsiteX18" fmla="*/ 5446234 w 6098438"/>
              <a:gd name="connsiteY18" fmla="*/ 6423749 h 6857999"/>
              <a:gd name="connsiteX19" fmla="*/ 5446234 w 6098438"/>
              <a:gd name="connsiteY19" fmla="*/ 6596869 h 6857999"/>
              <a:gd name="connsiteX20" fmla="*/ 5467501 w 6098438"/>
              <a:gd name="connsiteY20" fmla="*/ 6596869 h 6857999"/>
              <a:gd name="connsiteX21" fmla="*/ 5467501 w 6098438"/>
              <a:gd name="connsiteY21" fmla="*/ 6446308 h 6857999"/>
              <a:gd name="connsiteX22" fmla="*/ 5471477 w 6098438"/>
              <a:gd name="connsiteY22" fmla="*/ 6442333 h 6857999"/>
              <a:gd name="connsiteX23" fmla="*/ 5540745 w 6098438"/>
              <a:gd name="connsiteY23" fmla="*/ 6442333 h 6857999"/>
              <a:gd name="connsiteX24" fmla="*/ 5572149 w 6098438"/>
              <a:gd name="connsiteY24" fmla="*/ 6453265 h 6857999"/>
              <a:gd name="connsiteX25" fmla="*/ 5580596 w 6098438"/>
              <a:gd name="connsiteY25" fmla="*/ 6474035 h 6857999"/>
              <a:gd name="connsiteX26" fmla="*/ 5546509 w 6098438"/>
              <a:gd name="connsiteY26" fmla="*/ 6505936 h 6857999"/>
              <a:gd name="connsiteX27" fmla="*/ 5485986 w 6098438"/>
              <a:gd name="connsiteY27" fmla="*/ 6505936 h 6857999"/>
              <a:gd name="connsiteX28" fmla="*/ 5485986 w 6098438"/>
              <a:gd name="connsiteY28" fmla="*/ 6524520 h 6857999"/>
              <a:gd name="connsiteX29" fmla="*/ 5533788 w 6098438"/>
              <a:gd name="connsiteY29" fmla="*/ 6524520 h 6857999"/>
              <a:gd name="connsiteX30" fmla="*/ 5583279 w 6098438"/>
              <a:gd name="connsiteY30" fmla="*/ 6596869 h 6857999"/>
              <a:gd name="connsiteX31" fmla="*/ 5607528 w 6098438"/>
              <a:gd name="connsiteY31" fmla="*/ 6596869 h 6857999"/>
              <a:gd name="connsiteX32" fmla="*/ 5556049 w 6098438"/>
              <a:gd name="connsiteY32" fmla="*/ 6523030 h 6857999"/>
              <a:gd name="connsiteX33" fmla="*/ 5557440 w 6098438"/>
              <a:gd name="connsiteY33" fmla="*/ 6522732 h 6857999"/>
              <a:gd name="connsiteX34" fmla="*/ 5562012 w 6098438"/>
              <a:gd name="connsiteY34" fmla="*/ 6521638 h 6857999"/>
              <a:gd name="connsiteX35" fmla="*/ 5601665 w 6098438"/>
              <a:gd name="connsiteY35" fmla="*/ 6474234 h 6857999"/>
              <a:gd name="connsiteX36" fmla="*/ 5588646 w 6098438"/>
              <a:gd name="connsiteY36" fmla="*/ 6440942 h 6857999"/>
              <a:gd name="connsiteX37" fmla="*/ 5540745 w 6098438"/>
              <a:gd name="connsiteY37" fmla="*/ 6423749 h 6857999"/>
              <a:gd name="connsiteX38" fmla="*/ 5254132 w 6098438"/>
              <a:gd name="connsiteY38" fmla="*/ 6423749 h 6857999"/>
              <a:gd name="connsiteX39" fmla="*/ 5254132 w 6098438"/>
              <a:gd name="connsiteY39" fmla="*/ 6596869 h 6857999"/>
              <a:gd name="connsiteX40" fmla="*/ 5275399 w 6098438"/>
              <a:gd name="connsiteY40" fmla="*/ 6596869 h 6857999"/>
              <a:gd name="connsiteX41" fmla="*/ 5275399 w 6098438"/>
              <a:gd name="connsiteY41" fmla="*/ 6528396 h 6857999"/>
              <a:gd name="connsiteX42" fmla="*/ 5279375 w 6098438"/>
              <a:gd name="connsiteY42" fmla="*/ 6524421 h 6857999"/>
              <a:gd name="connsiteX43" fmla="*/ 5368121 w 6098438"/>
              <a:gd name="connsiteY43" fmla="*/ 6524421 h 6857999"/>
              <a:gd name="connsiteX44" fmla="*/ 5368121 w 6098438"/>
              <a:gd name="connsiteY44" fmla="*/ 6505837 h 6857999"/>
              <a:gd name="connsiteX45" fmla="*/ 5279375 w 6098438"/>
              <a:gd name="connsiteY45" fmla="*/ 6505837 h 6857999"/>
              <a:gd name="connsiteX46" fmla="*/ 5275399 w 6098438"/>
              <a:gd name="connsiteY46" fmla="*/ 6501862 h 6857999"/>
              <a:gd name="connsiteX47" fmla="*/ 5275399 w 6098438"/>
              <a:gd name="connsiteY47" fmla="*/ 6447799 h 6857999"/>
              <a:gd name="connsiteX48" fmla="*/ 5279375 w 6098438"/>
              <a:gd name="connsiteY48" fmla="*/ 6443824 h 6857999"/>
              <a:gd name="connsiteX49" fmla="*/ 5389090 w 6098438"/>
              <a:gd name="connsiteY49" fmla="*/ 6443824 h 6857999"/>
              <a:gd name="connsiteX50" fmla="*/ 5389090 w 6098438"/>
              <a:gd name="connsiteY50" fmla="*/ 6423749 h 6857999"/>
              <a:gd name="connsiteX51" fmla="*/ 5102776 w 6098438"/>
              <a:gd name="connsiteY51" fmla="*/ 6423749 h 6857999"/>
              <a:gd name="connsiteX52" fmla="*/ 5023073 w 6098438"/>
              <a:gd name="connsiteY52" fmla="*/ 6596869 h 6857999"/>
              <a:gd name="connsiteX53" fmla="*/ 5044937 w 6098438"/>
              <a:gd name="connsiteY53" fmla="*/ 6596869 h 6857999"/>
              <a:gd name="connsiteX54" fmla="*/ 5109335 w 6098438"/>
              <a:gd name="connsiteY54" fmla="*/ 6452371 h 6857999"/>
              <a:gd name="connsiteX55" fmla="*/ 5115198 w 6098438"/>
              <a:gd name="connsiteY55" fmla="*/ 6452371 h 6857999"/>
              <a:gd name="connsiteX56" fmla="*/ 5148689 w 6098438"/>
              <a:gd name="connsiteY56" fmla="*/ 6526309 h 6857999"/>
              <a:gd name="connsiteX57" fmla="*/ 5096714 w 6098438"/>
              <a:gd name="connsiteY57" fmla="*/ 6526309 h 6857999"/>
              <a:gd name="connsiteX58" fmla="*/ 5088465 w 6098438"/>
              <a:gd name="connsiteY58" fmla="*/ 6544893 h 6857999"/>
              <a:gd name="connsiteX59" fmla="*/ 5156839 w 6098438"/>
              <a:gd name="connsiteY59" fmla="*/ 6544893 h 6857999"/>
              <a:gd name="connsiteX60" fmla="*/ 5179795 w 6098438"/>
              <a:gd name="connsiteY60" fmla="*/ 6596869 h 6857999"/>
              <a:gd name="connsiteX61" fmla="*/ 5202951 w 6098438"/>
              <a:gd name="connsiteY61" fmla="*/ 6596869 h 6857999"/>
              <a:gd name="connsiteX62" fmla="*/ 5123348 w 6098438"/>
              <a:gd name="connsiteY62" fmla="*/ 6423749 h 6857999"/>
              <a:gd name="connsiteX63" fmla="*/ 4849555 w 6098438"/>
              <a:gd name="connsiteY63" fmla="*/ 6408544 h 6857999"/>
              <a:gd name="connsiteX64" fmla="*/ 4851443 w 6098438"/>
              <a:gd name="connsiteY64" fmla="*/ 6410829 h 6857999"/>
              <a:gd name="connsiteX65" fmla="*/ 4694323 w 6098438"/>
              <a:gd name="connsiteY65" fmla="*/ 6544397 h 6857999"/>
              <a:gd name="connsiteX66" fmla="*/ 4740734 w 6098438"/>
              <a:gd name="connsiteY66" fmla="*/ 6667628 h 6857999"/>
              <a:gd name="connsiteX67" fmla="*/ 4627639 w 6098438"/>
              <a:gd name="connsiteY67" fmla="*/ 6612273 h 6857999"/>
              <a:gd name="connsiteX68" fmla="*/ 4591167 w 6098438"/>
              <a:gd name="connsiteY68" fmla="*/ 6491725 h 6857999"/>
              <a:gd name="connsiteX69" fmla="*/ 4676336 w 6098438"/>
              <a:gd name="connsiteY69" fmla="*/ 6535253 h 6857999"/>
              <a:gd name="connsiteX70" fmla="*/ 4690149 w 6098438"/>
              <a:gd name="connsiteY70" fmla="*/ 6523527 h 6857999"/>
              <a:gd name="connsiteX71" fmla="*/ 4603788 w 6098438"/>
              <a:gd name="connsiteY71" fmla="*/ 6479402 h 6857999"/>
              <a:gd name="connsiteX72" fmla="*/ 4604186 w 6098438"/>
              <a:gd name="connsiteY72" fmla="*/ 6476520 h 6857999"/>
              <a:gd name="connsiteX73" fmla="*/ 4749169 w 6098438"/>
              <a:gd name="connsiteY73" fmla="*/ 6352121 h 6857999"/>
              <a:gd name="connsiteX74" fmla="*/ 4851145 w 6098438"/>
              <a:gd name="connsiteY74" fmla="*/ 6390457 h 6857999"/>
              <a:gd name="connsiteX75" fmla="*/ 4598024 w 6098438"/>
              <a:gd name="connsiteY75" fmla="*/ 6460520 h 6857999"/>
              <a:gd name="connsiteX76" fmla="*/ 4645627 w 6098438"/>
              <a:gd name="connsiteY76" fmla="*/ 6389662 h 6857999"/>
              <a:gd name="connsiteX77" fmla="*/ 4749169 w 6098438"/>
              <a:gd name="connsiteY77" fmla="*/ 6352121 h 6857999"/>
              <a:gd name="connsiteX78" fmla="*/ 4762063 w 6098438"/>
              <a:gd name="connsiteY78" fmla="*/ 6335537 h 6857999"/>
              <a:gd name="connsiteX79" fmla="*/ 4634596 w 6098438"/>
              <a:gd name="connsiteY79" fmla="*/ 6376643 h 6857999"/>
              <a:gd name="connsiteX80" fmla="*/ 4614620 w 6098438"/>
              <a:gd name="connsiteY80" fmla="*/ 6623304 h 6857999"/>
              <a:gd name="connsiteX81" fmla="*/ 4861282 w 6098438"/>
              <a:gd name="connsiteY81" fmla="*/ 6643280 h 6857999"/>
              <a:gd name="connsiteX82" fmla="*/ 4881257 w 6098438"/>
              <a:gd name="connsiteY82" fmla="*/ 6396618 h 6857999"/>
              <a:gd name="connsiteX83" fmla="*/ 4762063 w 6098438"/>
              <a:gd name="connsiteY83" fmla="*/ 6335537 h 6857999"/>
              <a:gd name="connsiteX84" fmla="*/ 0 w 6098438"/>
              <a:gd name="connsiteY84" fmla="*/ 0 h 6857999"/>
              <a:gd name="connsiteX85" fmla="*/ 6098438 w 6098438"/>
              <a:gd name="connsiteY85" fmla="*/ 0 h 6857999"/>
              <a:gd name="connsiteX86" fmla="*/ 6098438 w 6098438"/>
              <a:gd name="connsiteY86" fmla="*/ 6857999 h 6857999"/>
              <a:gd name="connsiteX87" fmla="*/ 0 w 6098438"/>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98438" h="6857999">
                <a:moveTo>
                  <a:pt x="4882549" y="6427327"/>
                </a:moveTo>
                <a:cubicBezTo>
                  <a:pt x="4922599" y="6492520"/>
                  <a:pt x="4910276" y="6579279"/>
                  <a:pt x="4850251" y="6630261"/>
                </a:cubicBezTo>
                <a:cubicBezTo>
                  <a:pt x="4827294" y="6649739"/>
                  <a:pt x="4800362" y="6661566"/>
                  <a:pt x="4772635" y="6665839"/>
                </a:cubicBezTo>
                <a:close/>
                <a:moveTo>
                  <a:pt x="4862474" y="6423848"/>
                </a:moveTo>
                <a:lnTo>
                  <a:pt x="4864363" y="6426134"/>
                </a:lnTo>
                <a:lnTo>
                  <a:pt x="4757827" y="6657292"/>
                </a:lnTo>
                <a:cubicBezTo>
                  <a:pt x="4756436" y="6657193"/>
                  <a:pt x="4756337" y="6657193"/>
                  <a:pt x="4754945" y="6657193"/>
                </a:cubicBezTo>
                <a:lnTo>
                  <a:pt x="4714398" y="6549664"/>
                </a:lnTo>
                <a:close/>
                <a:moveTo>
                  <a:pt x="5641019" y="6423749"/>
                </a:moveTo>
                <a:lnTo>
                  <a:pt x="5712871" y="6526111"/>
                </a:lnTo>
                <a:lnTo>
                  <a:pt x="5712871" y="6596869"/>
                </a:lnTo>
                <a:lnTo>
                  <a:pt x="5734039" y="6596869"/>
                </a:lnTo>
                <a:lnTo>
                  <a:pt x="5734039" y="6526111"/>
                </a:lnTo>
                <a:lnTo>
                  <a:pt x="5805890" y="6423749"/>
                </a:lnTo>
                <a:lnTo>
                  <a:pt x="5781542" y="6423749"/>
                </a:lnTo>
                <a:lnTo>
                  <a:pt x="5725989" y="6503949"/>
                </a:lnTo>
                <a:lnTo>
                  <a:pt x="5721119" y="6503949"/>
                </a:lnTo>
                <a:lnTo>
                  <a:pt x="5665367" y="6423749"/>
                </a:lnTo>
                <a:close/>
                <a:moveTo>
                  <a:pt x="5446234" y="6423749"/>
                </a:moveTo>
                <a:lnTo>
                  <a:pt x="5446234" y="6596869"/>
                </a:lnTo>
                <a:lnTo>
                  <a:pt x="5467501" y="6596869"/>
                </a:lnTo>
                <a:lnTo>
                  <a:pt x="5467501" y="6446308"/>
                </a:lnTo>
                <a:lnTo>
                  <a:pt x="5471477" y="6442333"/>
                </a:lnTo>
                <a:lnTo>
                  <a:pt x="5540745" y="6442333"/>
                </a:lnTo>
                <a:cubicBezTo>
                  <a:pt x="5550881" y="6442333"/>
                  <a:pt x="5562509" y="6443625"/>
                  <a:pt x="5572149" y="6453265"/>
                </a:cubicBezTo>
                <a:cubicBezTo>
                  <a:pt x="5577615" y="6459029"/>
                  <a:pt x="5580596" y="6466383"/>
                  <a:pt x="5580596" y="6474035"/>
                </a:cubicBezTo>
                <a:cubicBezTo>
                  <a:pt x="5580596" y="6491924"/>
                  <a:pt x="5565590" y="6505936"/>
                  <a:pt x="5546509" y="6505936"/>
                </a:cubicBezTo>
                <a:lnTo>
                  <a:pt x="5485986" y="6505936"/>
                </a:lnTo>
                <a:lnTo>
                  <a:pt x="5485986" y="6524520"/>
                </a:lnTo>
                <a:lnTo>
                  <a:pt x="5533788" y="6524520"/>
                </a:lnTo>
                <a:lnTo>
                  <a:pt x="5583279" y="6596869"/>
                </a:lnTo>
                <a:lnTo>
                  <a:pt x="5607528" y="6596869"/>
                </a:lnTo>
                <a:lnTo>
                  <a:pt x="5556049" y="6523030"/>
                </a:lnTo>
                <a:lnTo>
                  <a:pt x="5557440" y="6522732"/>
                </a:lnTo>
                <a:cubicBezTo>
                  <a:pt x="5559925" y="6522235"/>
                  <a:pt x="5561416" y="6521837"/>
                  <a:pt x="5562012" y="6521638"/>
                </a:cubicBezTo>
                <a:cubicBezTo>
                  <a:pt x="5586460" y="6514980"/>
                  <a:pt x="5601665" y="6496793"/>
                  <a:pt x="5601665" y="6474234"/>
                </a:cubicBezTo>
                <a:cubicBezTo>
                  <a:pt x="5601665" y="6461514"/>
                  <a:pt x="5597193" y="6449986"/>
                  <a:pt x="5588646" y="6440942"/>
                </a:cubicBezTo>
                <a:cubicBezTo>
                  <a:pt x="5577615" y="6429414"/>
                  <a:pt x="5561913" y="6423749"/>
                  <a:pt x="5540745" y="6423749"/>
                </a:cubicBezTo>
                <a:close/>
                <a:moveTo>
                  <a:pt x="5254132" y="6423749"/>
                </a:moveTo>
                <a:lnTo>
                  <a:pt x="5254132" y="6596869"/>
                </a:lnTo>
                <a:lnTo>
                  <a:pt x="5275399" y="6596869"/>
                </a:lnTo>
                <a:lnTo>
                  <a:pt x="5275399" y="6528396"/>
                </a:lnTo>
                <a:lnTo>
                  <a:pt x="5279375" y="6524421"/>
                </a:lnTo>
                <a:lnTo>
                  <a:pt x="5368121" y="6524421"/>
                </a:lnTo>
                <a:lnTo>
                  <a:pt x="5368121" y="6505837"/>
                </a:lnTo>
                <a:lnTo>
                  <a:pt x="5279375" y="6505837"/>
                </a:lnTo>
                <a:lnTo>
                  <a:pt x="5275399" y="6501862"/>
                </a:lnTo>
                <a:lnTo>
                  <a:pt x="5275399" y="6447799"/>
                </a:lnTo>
                <a:lnTo>
                  <a:pt x="5279375" y="6443824"/>
                </a:lnTo>
                <a:lnTo>
                  <a:pt x="5389090" y="6443824"/>
                </a:lnTo>
                <a:lnTo>
                  <a:pt x="5389090" y="6423749"/>
                </a:lnTo>
                <a:close/>
                <a:moveTo>
                  <a:pt x="5102776" y="6423749"/>
                </a:moveTo>
                <a:lnTo>
                  <a:pt x="5023073" y="6596869"/>
                </a:lnTo>
                <a:lnTo>
                  <a:pt x="5044937" y="6596869"/>
                </a:lnTo>
                <a:lnTo>
                  <a:pt x="5109335" y="6452371"/>
                </a:lnTo>
                <a:lnTo>
                  <a:pt x="5115198" y="6452371"/>
                </a:lnTo>
                <a:lnTo>
                  <a:pt x="5148689" y="6526309"/>
                </a:lnTo>
                <a:lnTo>
                  <a:pt x="5096714" y="6526309"/>
                </a:lnTo>
                <a:lnTo>
                  <a:pt x="5088465" y="6544893"/>
                </a:lnTo>
                <a:lnTo>
                  <a:pt x="5156839" y="6544893"/>
                </a:lnTo>
                <a:lnTo>
                  <a:pt x="5179795" y="6596869"/>
                </a:lnTo>
                <a:lnTo>
                  <a:pt x="5202951" y="6596869"/>
                </a:lnTo>
                <a:lnTo>
                  <a:pt x="5123348" y="6423749"/>
                </a:lnTo>
                <a:close/>
                <a:moveTo>
                  <a:pt x="4849555" y="6408544"/>
                </a:moveTo>
                <a:lnTo>
                  <a:pt x="4851443" y="6410829"/>
                </a:lnTo>
                <a:lnTo>
                  <a:pt x="4694323" y="6544397"/>
                </a:lnTo>
                <a:lnTo>
                  <a:pt x="4740734" y="6667628"/>
                </a:lnTo>
                <a:cubicBezTo>
                  <a:pt x="4698497" y="6665739"/>
                  <a:pt x="4657056" y="6646957"/>
                  <a:pt x="4627639" y="6612273"/>
                </a:cubicBezTo>
                <a:cubicBezTo>
                  <a:pt x="4598123" y="6577589"/>
                  <a:pt x="4586297" y="6533763"/>
                  <a:pt x="4591167" y="6491725"/>
                </a:cubicBezTo>
                <a:lnTo>
                  <a:pt x="4676336" y="6535253"/>
                </a:lnTo>
                <a:lnTo>
                  <a:pt x="4690149" y="6523527"/>
                </a:lnTo>
                <a:lnTo>
                  <a:pt x="4603788" y="6479402"/>
                </a:lnTo>
                <a:cubicBezTo>
                  <a:pt x="4603987" y="6478010"/>
                  <a:pt x="4603987" y="6477911"/>
                  <a:pt x="4604186" y="6476520"/>
                </a:cubicBezTo>
                <a:close/>
                <a:moveTo>
                  <a:pt x="4749169" y="6352121"/>
                </a:moveTo>
                <a:cubicBezTo>
                  <a:pt x="4785803" y="6352444"/>
                  <a:pt x="4822176" y="6365413"/>
                  <a:pt x="4851145" y="6390457"/>
                </a:cubicBezTo>
                <a:lnTo>
                  <a:pt x="4598024" y="6460520"/>
                </a:lnTo>
                <a:cubicBezTo>
                  <a:pt x="4606769" y="6433786"/>
                  <a:pt x="4622770" y="6409140"/>
                  <a:pt x="4645627" y="6389662"/>
                </a:cubicBezTo>
                <a:cubicBezTo>
                  <a:pt x="4675640" y="6364121"/>
                  <a:pt x="4712535" y="6351798"/>
                  <a:pt x="4749169" y="6352121"/>
                </a:cubicBezTo>
                <a:close/>
                <a:moveTo>
                  <a:pt x="4762063" y="6335537"/>
                </a:moveTo>
                <a:cubicBezTo>
                  <a:pt x="4717430" y="6331922"/>
                  <a:pt x="4671417" y="6345338"/>
                  <a:pt x="4634596" y="6376643"/>
                </a:cubicBezTo>
                <a:cubicBezTo>
                  <a:pt x="4560955" y="6439252"/>
                  <a:pt x="4552011" y="6549664"/>
                  <a:pt x="4614620" y="6623304"/>
                </a:cubicBezTo>
                <a:cubicBezTo>
                  <a:pt x="4677230" y="6696945"/>
                  <a:pt x="4787641" y="6705889"/>
                  <a:pt x="4861282" y="6643280"/>
                </a:cubicBezTo>
                <a:cubicBezTo>
                  <a:pt x="4934923" y="6580670"/>
                  <a:pt x="4943867" y="6470259"/>
                  <a:pt x="4881257" y="6396618"/>
                </a:cubicBezTo>
                <a:cubicBezTo>
                  <a:pt x="4849953" y="6359798"/>
                  <a:pt x="4806698" y="6339151"/>
                  <a:pt x="4762063" y="6335537"/>
                </a:cubicBezTo>
                <a:close/>
                <a:moveTo>
                  <a:pt x="0" y="0"/>
                </a:moveTo>
                <a:lnTo>
                  <a:pt x="6098438" y="0"/>
                </a:lnTo>
                <a:lnTo>
                  <a:pt x="6098438"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icon to add an image</a:t>
            </a:r>
          </a:p>
        </p:txBody>
      </p:sp>
      <p:sp>
        <p:nvSpPr>
          <p:cNvPr id="6" name="Rektangel 5">
            <a:extLst>
              <a:ext uri="{FF2B5EF4-FFF2-40B4-BE49-F238E27FC236}">
                <a16:creationId xmlns:a16="http://schemas.microsoft.com/office/drawing/2014/main" id="{29001466-3C43-2B4E-9DD0-A57E8E9CB6A7}"/>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5352" y="959479"/>
            <a:ext cx="4563256" cy="2092325"/>
          </a:xfrm>
          <a:prstGeom prst="rect">
            <a:avLst/>
          </a:prstGeom>
        </p:spPr>
        <p:txBody>
          <a:bodyPr/>
          <a:lstStyle>
            <a:lvl1pPr>
              <a:defRPr>
                <a:solidFill>
                  <a:schemeClr val="tx1"/>
                </a:solidFill>
              </a:defRPr>
            </a:lvl1pPr>
          </a:lstStyle>
          <a:p>
            <a:r>
              <a:rPr lang="en-GB"/>
              <a:t>Click to add </a:t>
            </a:r>
            <a:br>
              <a:rPr lang="en-GB"/>
            </a:br>
            <a:r>
              <a:rPr lang="en-GB"/>
              <a:t>a headline of maximum four </a:t>
            </a:r>
            <a:br>
              <a:rPr lang="en-GB"/>
            </a:br>
            <a:r>
              <a:rPr lang="en-GB"/>
              <a:t>lines</a:t>
            </a:r>
          </a:p>
        </p:txBody>
      </p:sp>
      <p:sp>
        <p:nvSpPr>
          <p:cNvPr id="23" name="Text Placeholder 6">
            <a:extLst>
              <a:ext uri="{FF2B5EF4-FFF2-40B4-BE49-F238E27FC236}">
                <a16:creationId xmlns:a16="http://schemas.microsoft.com/office/drawing/2014/main" id="{4DDC5608-1E5B-4798-882C-8871279D4D49}"/>
              </a:ext>
            </a:extLst>
          </p:cNvPr>
          <p:cNvSpPr>
            <a:spLocks noGrp="1"/>
          </p:cNvSpPr>
          <p:nvPr>
            <p:ph type="body" sz="quarter" idx="13" hasCustomPrompt="1"/>
          </p:nvPr>
        </p:nvSpPr>
        <p:spPr>
          <a:xfrm>
            <a:off x="766800" y="4110087"/>
            <a:ext cx="227576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24" name="Text Placeholder 6">
            <a:extLst>
              <a:ext uri="{FF2B5EF4-FFF2-40B4-BE49-F238E27FC236}">
                <a16:creationId xmlns:a16="http://schemas.microsoft.com/office/drawing/2014/main" id="{555B9F54-AAFB-477C-B45F-A05CC5BB86ED}"/>
              </a:ext>
            </a:extLst>
          </p:cNvPr>
          <p:cNvSpPr>
            <a:spLocks noGrp="1"/>
          </p:cNvSpPr>
          <p:nvPr>
            <p:ph type="body" sz="quarter" idx="17" hasCustomPrompt="1"/>
          </p:nvPr>
        </p:nvSpPr>
        <p:spPr>
          <a:xfrm>
            <a:off x="3352800" y="4114899"/>
            <a:ext cx="2275759"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p>
        </p:txBody>
      </p:sp>
      <p:sp>
        <p:nvSpPr>
          <p:cNvPr id="20" name="textruta 5">
            <a:extLst>
              <a:ext uri="{FF2B5EF4-FFF2-40B4-BE49-F238E27FC236}">
                <a16:creationId xmlns:a16="http://schemas.microsoft.com/office/drawing/2014/main" id="{AF74CC4A-6D6D-984C-9B18-2DEC8C0CBDE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8" name="Platshållare för text 7">
            <a:extLst>
              <a:ext uri="{FF2B5EF4-FFF2-40B4-BE49-F238E27FC236}">
                <a16:creationId xmlns:a16="http://schemas.microsoft.com/office/drawing/2014/main" id="{830B1FC9-5F0E-BF43-BD9E-24576FEB40D8}"/>
              </a:ext>
            </a:extLst>
          </p:cNvPr>
          <p:cNvSpPr>
            <a:spLocks noGrp="1"/>
          </p:cNvSpPr>
          <p:nvPr>
            <p:ph type="body" sz="quarter" idx="19" hasCustomPrompt="1"/>
          </p:nvPr>
        </p:nvSpPr>
        <p:spPr>
          <a:xfrm>
            <a:off x="3352800" y="4583113"/>
            <a:ext cx="2276475" cy="1506536"/>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2" name="Platshållare för text 7">
            <a:extLst>
              <a:ext uri="{FF2B5EF4-FFF2-40B4-BE49-F238E27FC236}">
                <a16:creationId xmlns:a16="http://schemas.microsoft.com/office/drawing/2014/main" id="{626C82B9-EE0D-A04D-A01A-0E7F84E5E3BA}"/>
              </a:ext>
            </a:extLst>
          </p:cNvPr>
          <p:cNvSpPr>
            <a:spLocks noGrp="1"/>
          </p:cNvSpPr>
          <p:nvPr>
            <p:ph type="body" sz="quarter" idx="20" hasCustomPrompt="1"/>
          </p:nvPr>
        </p:nvSpPr>
        <p:spPr>
          <a:xfrm>
            <a:off x="766800" y="4583112"/>
            <a:ext cx="2276475" cy="1506537"/>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Date Placeholder 3">
            <a:extLst>
              <a:ext uri="{FF2B5EF4-FFF2-40B4-BE49-F238E27FC236}">
                <a16:creationId xmlns:a16="http://schemas.microsoft.com/office/drawing/2014/main" id="{67BDDCB3-EA5C-784A-AA5E-6367A625F84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B74041B5-4289-4F22-B1C0-8965D6F2EF37}" type="datetime1">
              <a:rPr lang="en-GB" smtClean="0"/>
              <a:t>27/05/2021</a:t>
            </a:fld>
            <a:endParaRPr lang="en-GB"/>
          </a:p>
        </p:txBody>
      </p:sp>
      <p:sp>
        <p:nvSpPr>
          <p:cNvPr id="14" name="Footer Placeholder 4">
            <a:extLst>
              <a:ext uri="{FF2B5EF4-FFF2-40B4-BE49-F238E27FC236}">
                <a16:creationId xmlns:a16="http://schemas.microsoft.com/office/drawing/2014/main" id="{CBFAA423-76AA-A947-8C3F-8C8577C52FA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5" name="Slide Number Placeholder 5">
            <a:extLst>
              <a:ext uri="{FF2B5EF4-FFF2-40B4-BE49-F238E27FC236}">
                <a16:creationId xmlns:a16="http://schemas.microsoft.com/office/drawing/2014/main" id="{12A89CE3-55D8-6547-A297-6C0D276AE7F0}"/>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3401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tx1"/>
        </a:solidFill>
        <a:effectLst/>
      </p:bgPr>
    </p:bg>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id="{16F63F33-77DE-E342-A593-3F675A3BDF53}"/>
              </a:ext>
            </a:extLst>
          </p:cNvPr>
          <p:cNvSpPr>
            <a:spLocks noGrp="1"/>
          </p:cNvSpPr>
          <p:nvPr>
            <p:ph type="pic" sz="quarter" idx="14" hasCustomPrompt="1"/>
          </p:nvPr>
        </p:nvSpPr>
        <p:spPr>
          <a:xfrm>
            <a:off x="2" y="2"/>
            <a:ext cx="12191999" cy="6857999"/>
          </a:xfrm>
          <a:custGeom>
            <a:avLst/>
            <a:gdLst>
              <a:gd name="connsiteX0" fmla="*/ 10976110 w 12191999"/>
              <a:gd name="connsiteY0" fmla="*/ 6427327 h 6857999"/>
              <a:gd name="connsiteX1" fmla="*/ 10943812 w 12191999"/>
              <a:gd name="connsiteY1" fmla="*/ 6630261 h 6857999"/>
              <a:gd name="connsiteX2" fmla="*/ 10866196 w 12191999"/>
              <a:gd name="connsiteY2" fmla="*/ 6665839 h 6857999"/>
              <a:gd name="connsiteX3" fmla="*/ 10956035 w 12191999"/>
              <a:gd name="connsiteY3" fmla="*/ 6423848 h 6857999"/>
              <a:gd name="connsiteX4" fmla="*/ 10957924 w 12191999"/>
              <a:gd name="connsiteY4" fmla="*/ 6426134 h 6857999"/>
              <a:gd name="connsiteX5" fmla="*/ 10851388 w 12191999"/>
              <a:gd name="connsiteY5" fmla="*/ 6657292 h 6857999"/>
              <a:gd name="connsiteX6" fmla="*/ 10848506 w 12191999"/>
              <a:gd name="connsiteY6" fmla="*/ 6657193 h 6857999"/>
              <a:gd name="connsiteX7" fmla="*/ 10807959 w 12191999"/>
              <a:gd name="connsiteY7" fmla="*/ 6549664 h 6857999"/>
              <a:gd name="connsiteX8" fmla="*/ 11734580 w 12191999"/>
              <a:gd name="connsiteY8" fmla="*/ 6423749 h 6857999"/>
              <a:gd name="connsiteX9" fmla="*/ 11806432 w 12191999"/>
              <a:gd name="connsiteY9" fmla="*/ 6526111 h 6857999"/>
              <a:gd name="connsiteX10" fmla="*/ 11806432 w 12191999"/>
              <a:gd name="connsiteY10" fmla="*/ 6596869 h 6857999"/>
              <a:gd name="connsiteX11" fmla="*/ 11827600 w 12191999"/>
              <a:gd name="connsiteY11" fmla="*/ 6596869 h 6857999"/>
              <a:gd name="connsiteX12" fmla="*/ 11827600 w 12191999"/>
              <a:gd name="connsiteY12" fmla="*/ 6526111 h 6857999"/>
              <a:gd name="connsiteX13" fmla="*/ 11899451 w 12191999"/>
              <a:gd name="connsiteY13" fmla="*/ 6423749 h 6857999"/>
              <a:gd name="connsiteX14" fmla="*/ 11875103 w 12191999"/>
              <a:gd name="connsiteY14" fmla="*/ 6423749 h 6857999"/>
              <a:gd name="connsiteX15" fmla="*/ 11819550 w 12191999"/>
              <a:gd name="connsiteY15" fmla="*/ 6503949 h 6857999"/>
              <a:gd name="connsiteX16" fmla="*/ 11814680 w 12191999"/>
              <a:gd name="connsiteY16" fmla="*/ 6503949 h 6857999"/>
              <a:gd name="connsiteX17" fmla="*/ 11758928 w 12191999"/>
              <a:gd name="connsiteY17" fmla="*/ 6423749 h 6857999"/>
              <a:gd name="connsiteX18" fmla="*/ 11539795 w 12191999"/>
              <a:gd name="connsiteY18" fmla="*/ 6423749 h 6857999"/>
              <a:gd name="connsiteX19" fmla="*/ 11539795 w 12191999"/>
              <a:gd name="connsiteY19" fmla="*/ 6596869 h 6857999"/>
              <a:gd name="connsiteX20" fmla="*/ 11561062 w 12191999"/>
              <a:gd name="connsiteY20" fmla="*/ 6596869 h 6857999"/>
              <a:gd name="connsiteX21" fmla="*/ 11561062 w 12191999"/>
              <a:gd name="connsiteY21" fmla="*/ 6446308 h 6857999"/>
              <a:gd name="connsiteX22" fmla="*/ 11565038 w 12191999"/>
              <a:gd name="connsiteY22" fmla="*/ 6442333 h 6857999"/>
              <a:gd name="connsiteX23" fmla="*/ 11634306 w 12191999"/>
              <a:gd name="connsiteY23" fmla="*/ 6442333 h 6857999"/>
              <a:gd name="connsiteX24" fmla="*/ 11665710 w 12191999"/>
              <a:gd name="connsiteY24" fmla="*/ 6453265 h 6857999"/>
              <a:gd name="connsiteX25" fmla="*/ 11674157 w 12191999"/>
              <a:gd name="connsiteY25" fmla="*/ 6474035 h 6857999"/>
              <a:gd name="connsiteX26" fmla="*/ 11640070 w 12191999"/>
              <a:gd name="connsiteY26" fmla="*/ 6505936 h 6857999"/>
              <a:gd name="connsiteX27" fmla="*/ 11579547 w 12191999"/>
              <a:gd name="connsiteY27" fmla="*/ 6505936 h 6857999"/>
              <a:gd name="connsiteX28" fmla="*/ 11579547 w 12191999"/>
              <a:gd name="connsiteY28" fmla="*/ 6524520 h 6857999"/>
              <a:gd name="connsiteX29" fmla="*/ 11627349 w 12191999"/>
              <a:gd name="connsiteY29" fmla="*/ 6524520 h 6857999"/>
              <a:gd name="connsiteX30" fmla="*/ 11676840 w 12191999"/>
              <a:gd name="connsiteY30" fmla="*/ 6596869 h 6857999"/>
              <a:gd name="connsiteX31" fmla="*/ 11701089 w 12191999"/>
              <a:gd name="connsiteY31" fmla="*/ 6596869 h 6857999"/>
              <a:gd name="connsiteX32" fmla="*/ 11649610 w 12191999"/>
              <a:gd name="connsiteY32" fmla="*/ 6523030 h 6857999"/>
              <a:gd name="connsiteX33" fmla="*/ 11651001 w 12191999"/>
              <a:gd name="connsiteY33" fmla="*/ 6522732 h 6857999"/>
              <a:gd name="connsiteX34" fmla="*/ 11655573 w 12191999"/>
              <a:gd name="connsiteY34" fmla="*/ 6521638 h 6857999"/>
              <a:gd name="connsiteX35" fmla="*/ 11695226 w 12191999"/>
              <a:gd name="connsiteY35" fmla="*/ 6474234 h 6857999"/>
              <a:gd name="connsiteX36" fmla="*/ 11682207 w 12191999"/>
              <a:gd name="connsiteY36" fmla="*/ 6440942 h 6857999"/>
              <a:gd name="connsiteX37" fmla="*/ 11634306 w 12191999"/>
              <a:gd name="connsiteY37" fmla="*/ 6423749 h 6857999"/>
              <a:gd name="connsiteX38" fmla="*/ 11347693 w 12191999"/>
              <a:gd name="connsiteY38" fmla="*/ 6423749 h 6857999"/>
              <a:gd name="connsiteX39" fmla="*/ 11347693 w 12191999"/>
              <a:gd name="connsiteY39" fmla="*/ 6596869 h 6857999"/>
              <a:gd name="connsiteX40" fmla="*/ 11368960 w 12191999"/>
              <a:gd name="connsiteY40" fmla="*/ 6596869 h 6857999"/>
              <a:gd name="connsiteX41" fmla="*/ 11368960 w 12191999"/>
              <a:gd name="connsiteY41" fmla="*/ 6528396 h 6857999"/>
              <a:gd name="connsiteX42" fmla="*/ 11372936 w 12191999"/>
              <a:gd name="connsiteY42" fmla="*/ 6524421 h 6857999"/>
              <a:gd name="connsiteX43" fmla="*/ 11461682 w 12191999"/>
              <a:gd name="connsiteY43" fmla="*/ 6524421 h 6857999"/>
              <a:gd name="connsiteX44" fmla="*/ 11461682 w 12191999"/>
              <a:gd name="connsiteY44" fmla="*/ 6505837 h 6857999"/>
              <a:gd name="connsiteX45" fmla="*/ 11372936 w 12191999"/>
              <a:gd name="connsiteY45" fmla="*/ 6505837 h 6857999"/>
              <a:gd name="connsiteX46" fmla="*/ 11368960 w 12191999"/>
              <a:gd name="connsiteY46" fmla="*/ 6501862 h 6857999"/>
              <a:gd name="connsiteX47" fmla="*/ 11368960 w 12191999"/>
              <a:gd name="connsiteY47" fmla="*/ 6447799 h 6857999"/>
              <a:gd name="connsiteX48" fmla="*/ 11372936 w 12191999"/>
              <a:gd name="connsiteY48" fmla="*/ 6443824 h 6857999"/>
              <a:gd name="connsiteX49" fmla="*/ 11482651 w 12191999"/>
              <a:gd name="connsiteY49" fmla="*/ 6443824 h 6857999"/>
              <a:gd name="connsiteX50" fmla="*/ 11482651 w 12191999"/>
              <a:gd name="connsiteY50" fmla="*/ 6423749 h 6857999"/>
              <a:gd name="connsiteX51" fmla="*/ 11196337 w 12191999"/>
              <a:gd name="connsiteY51" fmla="*/ 6423749 h 6857999"/>
              <a:gd name="connsiteX52" fmla="*/ 11116634 w 12191999"/>
              <a:gd name="connsiteY52" fmla="*/ 6596869 h 6857999"/>
              <a:gd name="connsiteX53" fmla="*/ 11138498 w 12191999"/>
              <a:gd name="connsiteY53" fmla="*/ 6596869 h 6857999"/>
              <a:gd name="connsiteX54" fmla="*/ 11202896 w 12191999"/>
              <a:gd name="connsiteY54" fmla="*/ 6452371 h 6857999"/>
              <a:gd name="connsiteX55" fmla="*/ 11208759 w 12191999"/>
              <a:gd name="connsiteY55" fmla="*/ 6452371 h 6857999"/>
              <a:gd name="connsiteX56" fmla="*/ 11242250 w 12191999"/>
              <a:gd name="connsiteY56" fmla="*/ 6526309 h 6857999"/>
              <a:gd name="connsiteX57" fmla="*/ 11190275 w 12191999"/>
              <a:gd name="connsiteY57" fmla="*/ 6526309 h 6857999"/>
              <a:gd name="connsiteX58" fmla="*/ 11182026 w 12191999"/>
              <a:gd name="connsiteY58" fmla="*/ 6544893 h 6857999"/>
              <a:gd name="connsiteX59" fmla="*/ 11250400 w 12191999"/>
              <a:gd name="connsiteY59" fmla="*/ 6544893 h 6857999"/>
              <a:gd name="connsiteX60" fmla="*/ 11273356 w 12191999"/>
              <a:gd name="connsiteY60" fmla="*/ 6596869 h 6857999"/>
              <a:gd name="connsiteX61" fmla="*/ 11296512 w 12191999"/>
              <a:gd name="connsiteY61" fmla="*/ 6596869 h 6857999"/>
              <a:gd name="connsiteX62" fmla="*/ 11216909 w 12191999"/>
              <a:gd name="connsiteY62" fmla="*/ 6423749 h 6857999"/>
              <a:gd name="connsiteX63" fmla="*/ 10943116 w 12191999"/>
              <a:gd name="connsiteY63" fmla="*/ 6408544 h 6857999"/>
              <a:gd name="connsiteX64" fmla="*/ 10945004 w 12191999"/>
              <a:gd name="connsiteY64" fmla="*/ 6410829 h 6857999"/>
              <a:gd name="connsiteX65" fmla="*/ 10787884 w 12191999"/>
              <a:gd name="connsiteY65" fmla="*/ 6544397 h 6857999"/>
              <a:gd name="connsiteX66" fmla="*/ 10834295 w 12191999"/>
              <a:gd name="connsiteY66" fmla="*/ 6667628 h 6857999"/>
              <a:gd name="connsiteX67" fmla="*/ 10721200 w 12191999"/>
              <a:gd name="connsiteY67" fmla="*/ 6612273 h 6857999"/>
              <a:gd name="connsiteX68" fmla="*/ 10684728 w 12191999"/>
              <a:gd name="connsiteY68" fmla="*/ 6491725 h 6857999"/>
              <a:gd name="connsiteX69" fmla="*/ 10769897 w 12191999"/>
              <a:gd name="connsiteY69" fmla="*/ 6535253 h 6857999"/>
              <a:gd name="connsiteX70" fmla="*/ 10783710 w 12191999"/>
              <a:gd name="connsiteY70" fmla="*/ 6523527 h 6857999"/>
              <a:gd name="connsiteX71" fmla="*/ 10697349 w 12191999"/>
              <a:gd name="connsiteY71" fmla="*/ 6479402 h 6857999"/>
              <a:gd name="connsiteX72" fmla="*/ 10697747 w 12191999"/>
              <a:gd name="connsiteY72" fmla="*/ 6476520 h 6857999"/>
              <a:gd name="connsiteX73" fmla="*/ 10842730 w 12191999"/>
              <a:gd name="connsiteY73" fmla="*/ 6352121 h 6857999"/>
              <a:gd name="connsiteX74" fmla="*/ 10944706 w 12191999"/>
              <a:gd name="connsiteY74" fmla="*/ 6390457 h 6857999"/>
              <a:gd name="connsiteX75" fmla="*/ 10691585 w 12191999"/>
              <a:gd name="connsiteY75" fmla="*/ 6460520 h 6857999"/>
              <a:gd name="connsiteX76" fmla="*/ 10739188 w 12191999"/>
              <a:gd name="connsiteY76" fmla="*/ 6389662 h 6857999"/>
              <a:gd name="connsiteX77" fmla="*/ 10842730 w 12191999"/>
              <a:gd name="connsiteY77" fmla="*/ 6352121 h 6857999"/>
              <a:gd name="connsiteX78" fmla="*/ 10855624 w 12191999"/>
              <a:gd name="connsiteY78" fmla="*/ 6335537 h 6857999"/>
              <a:gd name="connsiteX79" fmla="*/ 10728157 w 12191999"/>
              <a:gd name="connsiteY79" fmla="*/ 6376643 h 6857999"/>
              <a:gd name="connsiteX80" fmla="*/ 10708181 w 12191999"/>
              <a:gd name="connsiteY80" fmla="*/ 6623304 h 6857999"/>
              <a:gd name="connsiteX81" fmla="*/ 10954843 w 12191999"/>
              <a:gd name="connsiteY81" fmla="*/ 6643280 h 6857999"/>
              <a:gd name="connsiteX82" fmla="*/ 10974818 w 12191999"/>
              <a:gd name="connsiteY82" fmla="*/ 6396618 h 6857999"/>
              <a:gd name="connsiteX83" fmla="*/ 10855624 w 12191999"/>
              <a:gd name="connsiteY83" fmla="*/ 6335537 h 6857999"/>
              <a:gd name="connsiteX84" fmla="*/ 0 w 12191999"/>
              <a:gd name="connsiteY84" fmla="*/ 0 h 6857999"/>
              <a:gd name="connsiteX85" fmla="*/ 12191999 w 12191999"/>
              <a:gd name="connsiteY85" fmla="*/ 0 h 6857999"/>
              <a:gd name="connsiteX86" fmla="*/ 12191999 w 12191999"/>
              <a:gd name="connsiteY86" fmla="*/ 6857999 h 6857999"/>
              <a:gd name="connsiteX87" fmla="*/ 0 w 12191999"/>
              <a:gd name="connsiteY8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191999" h="6857999">
                <a:moveTo>
                  <a:pt x="10976110" y="6427327"/>
                </a:moveTo>
                <a:cubicBezTo>
                  <a:pt x="11016160" y="6492520"/>
                  <a:pt x="11003837" y="6579279"/>
                  <a:pt x="10943812" y="6630261"/>
                </a:cubicBezTo>
                <a:cubicBezTo>
                  <a:pt x="10920855" y="6649739"/>
                  <a:pt x="10893923" y="6661566"/>
                  <a:pt x="10866196" y="6665839"/>
                </a:cubicBezTo>
                <a:close/>
                <a:moveTo>
                  <a:pt x="10956035" y="6423848"/>
                </a:moveTo>
                <a:lnTo>
                  <a:pt x="10957924" y="6426134"/>
                </a:lnTo>
                <a:lnTo>
                  <a:pt x="10851388" y="6657292"/>
                </a:lnTo>
                <a:cubicBezTo>
                  <a:pt x="10849997" y="6657193"/>
                  <a:pt x="10849898" y="6657193"/>
                  <a:pt x="10848506" y="6657193"/>
                </a:cubicBezTo>
                <a:lnTo>
                  <a:pt x="10807959" y="6549664"/>
                </a:lnTo>
                <a:close/>
                <a:moveTo>
                  <a:pt x="11734580" y="6423749"/>
                </a:moveTo>
                <a:lnTo>
                  <a:pt x="11806432" y="6526111"/>
                </a:lnTo>
                <a:lnTo>
                  <a:pt x="11806432" y="6596869"/>
                </a:lnTo>
                <a:lnTo>
                  <a:pt x="11827600" y="6596869"/>
                </a:lnTo>
                <a:lnTo>
                  <a:pt x="11827600" y="6526111"/>
                </a:lnTo>
                <a:lnTo>
                  <a:pt x="11899451" y="6423749"/>
                </a:lnTo>
                <a:lnTo>
                  <a:pt x="11875103" y="6423749"/>
                </a:lnTo>
                <a:lnTo>
                  <a:pt x="11819550" y="6503949"/>
                </a:lnTo>
                <a:lnTo>
                  <a:pt x="11814680" y="6503949"/>
                </a:lnTo>
                <a:lnTo>
                  <a:pt x="11758928" y="6423749"/>
                </a:lnTo>
                <a:close/>
                <a:moveTo>
                  <a:pt x="11539795" y="6423749"/>
                </a:moveTo>
                <a:lnTo>
                  <a:pt x="11539795" y="6596869"/>
                </a:lnTo>
                <a:lnTo>
                  <a:pt x="11561062" y="6596869"/>
                </a:lnTo>
                <a:lnTo>
                  <a:pt x="11561062" y="6446308"/>
                </a:lnTo>
                <a:lnTo>
                  <a:pt x="11565038" y="6442333"/>
                </a:lnTo>
                <a:lnTo>
                  <a:pt x="11634306" y="6442333"/>
                </a:lnTo>
                <a:cubicBezTo>
                  <a:pt x="11644442" y="6442333"/>
                  <a:pt x="11656070" y="6443625"/>
                  <a:pt x="11665710" y="6453265"/>
                </a:cubicBezTo>
                <a:cubicBezTo>
                  <a:pt x="11671176" y="6459029"/>
                  <a:pt x="11674157" y="6466383"/>
                  <a:pt x="11674157" y="6474035"/>
                </a:cubicBezTo>
                <a:cubicBezTo>
                  <a:pt x="11674157" y="6491924"/>
                  <a:pt x="11659151" y="6505936"/>
                  <a:pt x="11640070" y="6505936"/>
                </a:cubicBezTo>
                <a:lnTo>
                  <a:pt x="11579547" y="6505936"/>
                </a:lnTo>
                <a:lnTo>
                  <a:pt x="11579547" y="6524520"/>
                </a:lnTo>
                <a:lnTo>
                  <a:pt x="11627349" y="6524520"/>
                </a:lnTo>
                <a:lnTo>
                  <a:pt x="11676840" y="6596869"/>
                </a:lnTo>
                <a:lnTo>
                  <a:pt x="11701089" y="6596869"/>
                </a:lnTo>
                <a:lnTo>
                  <a:pt x="11649610" y="6523030"/>
                </a:lnTo>
                <a:lnTo>
                  <a:pt x="11651001" y="6522732"/>
                </a:lnTo>
                <a:cubicBezTo>
                  <a:pt x="11653486" y="6522235"/>
                  <a:pt x="11654977" y="6521837"/>
                  <a:pt x="11655573" y="6521638"/>
                </a:cubicBezTo>
                <a:cubicBezTo>
                  <a:pt x="11680021" y="6514980"/>
                  <a:pt x="11695226" y="6496793"/>
                  <a:pt x="11695226" y="6474234"/>
                </a:cubicBezTo>
                <a:cubicBezTo>
                  <a:pt x="11695226" y="6461514"/>
                  <a:pt x="11690754" y="6449986"/>
                  <a:pt x="11682207" y="6440942"/>
                </a:cubicBezTo>
                <a:cubicBezTo>
                  <a:pt x="11671176" y="6429414"/>
                  <a:pt x="11655474" y="6423749"/>
                  <a:pt x="11634306" y="6423749"/>
                </a:cubicBezTo>
                <a:close/>
                <a:moveTo>
                  <a:pt x="11347693" y="6423749"/>
                </a:moveTo>
                <a:lnTo>
                  <a:pt x="11347693" y="6596869"/>
                </a:lnTo>
                <a:lnTo>
                  <a:pt x="11368960" y="6596869"/>
                </a:lnTo>
                <a:lnTo>
                  <a:pt x="11368960" y="6528396"/>
                </a:lnTo>
                <a:lnTo>
                  <a:pt x="11372936" y="6524421"/>
                </a:lnTo>
                <a:lnTo>
                  <a:pt x="11461682" y="6524421"/>
                </a:lnTo>
                <a:lnTo>
                  <a:pt x="11461682" y="6505837"/>
                </a:lnTo>
                <a:lnTo>
                  <a:pt x="11372936" y="6505837"/>
                </a:lnTo>
                <a:lnTo>
                  <a:pt x="11368960" y="6501862"/>
                </a:lnTo>
                <a:lnTo>
                  <a:pt x="11368960" y="6447799"/>
                </a:lnTo>
                <a:lnTo>
                  <a:pt x="11372936" y="6443824"/>
                </a:lnTo>
                <a:lnTo>
                  <a:pt x="11482651" y="6443824"/>
                </a:lnTo>
                <a:lnTo>
                  <a:pt x="11482651" y="6423749"/>
                </a:lnTo>
                <a:close/>
                <a:moveTo>
                  <a:pt x="11196337" y="6423749"/>
                </a:moveTo>
                <a:lnTo>
                  <a:pt x="11116634" y="6596869"/>
                </a:lnTo>
                <a:lnTo>
                  <a:pt x="11138498" y="6596869"/>
                </a:lnTo>
                <a:lnTo>
                  <a:pt x="11202896" y="6452371"/>
                </a:lnTo>
                <a:lnTo>
                  <a:pt x="11208759" y="6452371"/>
                </a:lnTo>
                <a:lnTo>
                  <a:pt x="11242250" y="6526309"/>
                </a:lnTo>
                <a:lnTo>
                  <a:pt x="11190275" y="6526309"/>
                </a:lnTo>
                <a:lnTo>
                  <a:pt x="11182026" y="6544893"/>
                </a:lnTo>
                <a:lnTo>
                  <a:pt x="11250400" y="6544893"/>
                </a:lnTo>
                <a:lnTo>
                  <a:pt x="11273356" y="6596869"/>
                </a:lnTo>
                <a:lnTo>
                  <a:pt x="11296512" y="6596869"/>
                </a:lnTo>
                <a:lnTo>
                  <a:pt x="11216909" y="6423749"/>
                </a:lnTo>
                <a:close/>
                <a:moveTo>
                  <a:pt x="10943116" y="6408544"/>
                </a:moveTo>
                <a:lnTo>
                  <a:pt x="10945004" y="6410829"/>
                </a:lnTo>
                <a:lnTo>
                  <a:pt x="10787884" y="6544397"/>
                </a:lnTo>
                <a:lnTo>
                  <a:pt x="10834295" y="6667628"/>
                </a:lnTo>
                <a:cubicBezTo>
                  <a:pt x="10792058" y="6665739"/>
                  <a:pt x="10750617" y="6646957"/>
                  <a:pt x="10721200" y="6612273"/>
                </a:cubicBezTo>
                <a:cubicBezTo>
                  <a:pt x="10691684" y="6577589"/>
                  <a:pt x="10679858" y="6533763"/>
                  <a:pt x="10684728" y="6491725"/>
                </a:cubicBezTo>
                <a:lnTo>
                  <a:pt x="10769897" y="6535253"/>
                </a:lnTo>
                <a:lnTo>
                  <a:pt x="10783710" y="6523527"/>
                </a:lnTo>
                <a:lnTo>
                  <a:pt x="10697349" y="6479402"/>
                </a:lnTo>
                <a:cubicBezTo>
                  <a:pt x="10697548" y="6478010"/>
                  <a:pt x="10697548" y="6477911"/>
                  <a:pt x="10697747" y="6476520"/>
                </a:cubicBezTo>
                <a:close/>
                <a:moveTo>
                  <a:pt x="10842730" y="6352121"/>
                </a:moveTo>
                <a:cubicBezTo>
                  <a:pt x="10879364" y="6352444"/>
                  <a:pt x="10915737" y="6365413"/>
                  <a:pt x="10944706" y="6390457"/>
                </a:cubicBezTo>
                <a:lnTo>
                  <a:pt x="10691585" y="6460520"/>
                </a:lnTo>
                <a:cubicBezTo>
                  <a:pt x="10700330" y="6433786"/>
                  <a:pt x="10716331" y="6409140"/>
                  <a:pt x="10739188" y="6389662"/>
                </a:cubicBezTo>
                <a:cubicBezTo>
                  <a:pt x="10769201" y="6364121"/>
                  <a:pt x="10806096" y="6351798"/>
                  <a:pt x="10842730" y="6352121"/>
                </a:cubicBezTo>
                <a:close/>
                <a:moveTo>
                  <a:pt x="10855624" y="6335537"/>
                </a:moveTo>
                <a:cubicBezTo>
                  <a:pt x="10810990" y="6331922"/>
                  <a:pt x="10764977" y="6345338"/>
                  <a:pt x="10728157" y="6376643"/>
                </a:cubicBezTo>
                <a:cubicBezTo>
                  <a:pt x="10654516" y="6439252"/>
                  <a:pt x="10645572" y="6549664"/>
                  <a:pt x="10708181" y="6623304"/>
                </a:cubicBezTo>
                <a:cubicBezTo>
                  <a:pt x="10770791" y="6696945"/>
                  <a:pt x="10881202" y="6705889"/>
                  <a:pt x="10954843" y="6643280"/>
                </a:cubicBezTo>
                <a:cubicBezTo>
                  <a:pt x="11028484" y="6580670"/>
                  <a:pt x="11037428" y="6470259"/>
                  <a:pt x="10974818" y="6396618"/>
                </a:cubicBezTo>
                <a:cubicBezTo>
                  <a:pt x="10943513" y="6359798"/>
                  <a:pt x="10900258" y="6339151"/>
                  <a:pt x="10855624" y="6335537"/>
                </a:cubicBezTo>
                <a:close/>
                <a:moveTo>
                  <a:pt x="0" y="0"/>
                </a:moveTo>
                <a:lnTo>
                  <a:pt x="12191999" y="0"/>
                </a:lnTo>
                <a:lnTo>
                  <a:pt x="12191999" y="6857999"/>
                </a:lnTo>
                <a:lnTo>
                  <a:pt x="0" y="6857999"/>
                </a:lnTo>
                <a:close/>
              </a:path>
            </a:pathLst>
          </a:custGeom>
          <a:solidFill>
            <a:schemeClr val="accent1"/>
          </a:solidFill>
        </p:spPr>
        <p:txBody>
          <a:bodyPr wrap="square">
            <a:noAutofit/>
          </a:bodyPr>
          <a:lstStyle>
            <a:lvl1pPr marL="7938" indent="0">
              <a:buNone/>
              <a:defRPr sz="1000"/>
            </a:lvl1pPr>
          </a:lstStyle>
          <a:p>
            <a:r>
              <a:rPr lang="en-GB"/>
              <a:t>Click on the icon to add an image</a:t>
            </a:r>
          </a:p>
        </p:txBody>
      </p:sp>
      <p:sp>
        <p:nvSpPr>
          <p:cNvPr id="7" name="textruta 5">
            <a:extLst>
              <a:ext uri="{FF2B5EF4-FFF2-40B4-BE49-F238E27FC236}">
                <a16:creationId xmlns:a16="http://schemas.microsoft.com/office/drawing/2014/main" id="{AAC0D4B8-37EF-BB4A-A6DE-63CF1542428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a:t>
            </a:r>
            <a:r>
              <a:rPr lang="en-GB" sz="900" baseline="0" err="1">
                <a:solidFill>
                  <a:schemeClr val="tx1">
                    <a:lumMod val="65000"/>
                    <a:lumOff val="35000"/>
                  </a:schemeClr>
                </a:solidFill>
                <a:latin typeface="Arial" panose="020B0604020202020204" pitchFamily="34" charset="0"/>
                <a:cs typeface="Arial" panose="020B0604020202020204" pitchFamily="34" charset="0"/>
              </a:rPr>
              <a:t>color</a:t>
            </a:r>
            <a:r>
              <a:rPr lang="en-GB" sz="900" baseline="0">
                <a:solidFill>
                  <a:schemeClr val="tx1">
                    <a:lumMod val="65000"/>
                    <a:lumOff val="35000"/>
                  </a:schemeClr>
                </a:solidFill>
                <a:latin typeface="Arial" panose="020B0604020202020204" pitchFamily="34" charset="0"/>
                <a:cs typeface="Arial" panose="020B0604020202020204" pitchFamily="34" charset="0"/>
              </a:rPr>
              <a:t> of the logo, right click outside work area, choose Format Background from context menu and choose Solid fill – Black or White</a:t>
            </a:r>
          </a:p>
        </p:txBody>
      </p:sp>
      <p:sp>
        <p:nvSpPr>
          <p:cNvPr id="11" name="Date Placeholder 3">
            <a:extLst>
              <a:ext uri="{FF2B5EF4-FFF2-40B4-BE49-F238E27FC236}">
                <a16:creationId xmlns:a16="http://schemas.microsoft.com/office/drawing/2014/main" id="{B98C1A61-7AAC-1A41-8F66-84EA319A4C5A}"/>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616CFED8-B103-4588-9CD0-CEBBC0B756B8}" type="datetime1">
              <a:rPr lang="en-GB" smtClean="0"/>
              <a:t>27/05/2021</a:t>
            </a:fld>
            <a:endParaRPr lang="en-GB"/>
          </a:p>
        </p:txBody>
      </p:sp>
      <p:sp>
        <p:nvSpPr>
          <p:cNvPr id="12" name="Footer Placeholder 4">
            <a:extLst>
              <a:ext uri="{FF2B5EF4-FFF2-40B4-BE49-F238E27FC236}">
                <a16:creationId xmlns:a16="http://schemas.microsoft.com/office/drawing/2014/main" id="{5B694653-5CCB-2A42-A94E-FD4B74221A9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3" name="Slide Number Placeholder 5">
            <a:extLst>
              <a:ext uri="{FF2B5EF4-FFF2-40B4-BE49-F238E27FC236}">
                <a16:creationId xmlns:a16="http://schemas.microsoft.com/office/drawing/2014/main" id="{49206A96-67D6-724E-AC87-DE116D6584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418502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FBC685E-8A4F-4757-8C7D-B980F08D765C}"/>
              </a:ext>
            </a:extLst>
          </p:cNvPr>
          <p:cNvSpPr>
            <a:spLocks noGrp="1"/>
          </p:cNvSpPr>
          <p:nvPr>
            <p:ph type="body" sz="quarter" idx="15" hasCustomPrompt="1"/>
          </p:nvPr>
        </p:nvSpPr>
        <p:spPr>
          <a:xfrm>
            <a:off x="623397" y="1124519"/>
            <a:ext cx="5460303" cy="2041329"/>
          </a:xfrm>
          <a:prstGeom prst="rect">
            <a:avLst/>
          </a:prstGeom>
        </p:spPr>
        <p:txBody>
          <a:bodyPr>
            <a:noAutofit/>
          </a:bodyPr>
          <a:lstStyle>
            <a:lvl1pPr marL="136525" indent="-593725" algn="l">
              <a:lnSpc>
                <a:spcPct val="104000"/>
              </a:lnSpc>
              <a:buNone/>
              <a:tabLst/>
              <a:defRPr sz="2200" spc="10" baseline="0"/>
            </a:lvl1pPr>
            <a:lvl2pPr algn="ctr">
              <a:defRPr sz="1800"/>
            </a:lvl2pPr>
            <a:lvl3pPr algn="ctr">
              <a:defRPr sz="1600"/>
            </a:lvl3pPr>
            <a:lvl4pPr algn="ctr">
              <a:defRPr sz="1600"/>
            </a:lvl4pPr>
            <a:lvl5pPr algn="ctr">
              <a:defRPr sz="1600"/>
            </a:lvl5pPr>
          </a:lstStyle>
          <a:p>
            <a:pPr lvl="0"/>
            <a:r>
              <a:rPr lang="en-GB"/>
              <a:t>”Click here to add a quote</a:t>
            </a:r>
          </a:p>
        </p:txBody>
      </p:sp>
      <p:sp>
        <p:nvSpPr>
          <p:cNvPr id="6" name="Text Placeholder 5">
            <a:extLst>
              <a:ext uri="{FF2B5EF4-FFF2-40B4-BE49-F238E27FC236}">
                <a16:creationId xmlns:a16="http://schemas.microsoft.com/office/drawing/2014/main" id="{FB3A6365-587D-47AA-BBCA-5F4BFD660627}"/>
              </a:ext>
            </a:extLst>
          </p:cNvPr>
          <p:cNvSpPr>
            <a:spLocks noGrp="1"/>
          </p:cNvSpPr>
          <p:nvPr>
            <p:ph type="body" sz="quarter" idx="14" hasCustomPrompt="1"/>
          </p:nvPr>
        </p:nvSpPr>
        <p:spPr>
          <a:xfrm>
            <a:off x="766800" y="3380609"/>
            <a:ext cx="4343400" cy="349250"/>
          </a:xfrm>
          <a:prstGeom prst="rect">
            <a:avLst/>
          </a:prstGeom>
        </p:spPr>
        <p:txBody>
          <a:bodyPr/>
          <a:lstStyle>
            <a:lvl1pPr marL="0" indent="0" algn="l">
              <a:buNone/>
              <a:defRPr sz="900" cap="all" baseline="0"/>
            </a:lvl1pPr>
          </a:lstStyle>
          <a:p>
            <a:pPr lvl="0"/>
            <a:r>
              <a:rPr lang="en-GB"/>
              <a:t>Click here to add a name</a:t>
            </a:r>
          </a:p>
        </p:txBody>
      </p:sp>
      <p:grpSp>
        <p:nvGrpSpPr>
          <p:cNvPr id="9" name="Grupp 8">
            <a:extLst>
              <a:ext uri="{FF2B5EF4-FFF2-40B4-BE49-F238E27FC236}">
                <a16:creationId xmlns:a16="http://schemas.microsoft.com/office/drawing/2014/main" id="{AF781557-8FA2-CB43-AEB3-19FEECABC9E9}"/>
              </a:ext>
            </a:extLst>
          </p:cNvPr>
          <p:cNvGrpSpPr/>
          <p:nvPr userDrawn="1"/>
        </p:nvGrpSpPr>
        <p:grpSpPr>
          <a:xfrm>
            <a:off x="10666502" y="6334963"/>
            <a:ext cx="1232056" cy="349818"/>
            <a:chOff x="2157473" y="2311143"/>
            <a:chExt cx="7872352" cy="2235200"/>
          </a:xfrm>
        </p:grpSpPr>
        <p:sp>
          <p:nvSpPr>
            <p:cNvPr id="10" name="Frihandsfigur 9">
              <a:extLst>
                <a:ext uri="{FF2B5EF4-FFF2-40B4-BE49-F238E27FC236}">
                  <a16:creationId xmlns:a16="http://schemas.microsoft.com/office/drawing/2014/main" id="{4EAD97D9-CEBB-214F-B444-BF1920E8F22F}"/>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1" name="Frihandsfigur 10">
              <a:extLst>
                <a:ext uri="{FF2B5EF4-FFF2-40B4-BE49-F238E27FC236}">
                  <a16:creationId xmlns:a16="http://schemas.microsoft.com/office/drawing/2014/main" id="{08ABF236-30C0-8147-AB37-CDD9985E734A}"/>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010C4CDE-7C0A-9F44-BC07-7051ABDC8ACD}"/>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0E62C645-D558-F541-8C2C-2FB72FBE934F}"/>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4" name="Frihandsfigur 13">
              <a:extLst>
                <a:ext uri="{FF2B5EF4-FFF2-40B4-BE49-F238E27FC236}">
                  <a16:creationId xmlns:a16="http://schemas.microsoft.com/office/drawing/2014/main" id="{9E856C09-6E0C-D242-9DBD-B526BA73BD50}"/>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5" name="Date Placeholder 3">
            <a:extLst>
              <a:ext uri="{FF2B5EF4-FFF2-40B4-BE49-F238E27FC236}">
                <a16:creationId xmlns:a16="http://schemas.microsoft.com/office/drawing/2014/main" id="{0822ACC4-874B-6145-AD31-AD675BFDA9E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FBD99872-C627-452B-9E96-DE0314477D95}" type="datetime1">
              <a:rPr lang="en-GB" smtClean="0"/>
              <a:t>27/05/2021</a:t>
            </a:fld>
            <a:endParaRPr lang="en-GB"/>
          </a:p>
        </p:txBody>
      </p:sp>
      <p:sp>
        <p:nvSpPr>
          <p:cNvPr id="16" name="Footer Placeholder 4">
            <a:extLst>
              <a:ext uri="{FF2B5EF4-FFF2-40B4-BE49-F238E27FC236}">
                <a16:creationId xmlns:a16="http://schemas.microsoft.com/office/drawing/2014/main" id="{1BD04DD9-82C2-3342-AD81-4C0411C4143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7" name="Slide Number Placeholder 5">
            <a:extLst>
              <a:ext uri="{FF2B5EF4-FFF2-40B4-BE49-F238E27FC236}">
                <a16:creationId xmlns:a16="http://schemas.microsoft.com/office/drawing/2014/main" id="{BE2D9D83-37E5-944B-9F99-2BC5D1C7491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9279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81088"/>
          </a:xfrm>
        </p:spPr>
        <p:txBody>
          <a:bodyPr/>
          <a:lstStyle/>
          <a:p>
            <a:r>
              <a:rPr lang="en-GB"/>
              <a:t>Click here to add a headline of </a:t>
            </a:r>
            <a:br>
              <a:rPr lang="en-GB"/>
            </a:br>
            <a:r>
              <a:rPr lang="en-GB"/>
              <a:t>maximum two lines</a:t>
            </a:r>
          </a:p>
        </p:txBody>
      </p:sp>
      <p:grpSp>
        <p:nvGrpSpPr>
          <p:cNvPr id="7" name="Grupp 6">
            <a:extLst>
              <a:ext uri="{FF2B5EF4-FFF2-40B4-BE49-F238E27FC236}">
                <a16:creationId xmlns:a16="http://schemas.microsoft.com/office/drawing/2014/main" id="{0B7BF628-29A1-B146-9A18-D454A4C77E1D}"/>
              </a:ext>
            </a:extLst>
          </p:cNvPr>
          <p:cNvGrpSpPr/>
          <p:nvPr userDrawn="1"/>
        </p:nvGrpSpPr>
        <p:grpSpPr>
          <a:xfrm>
            <a:off x="10666502" y="6334963"/>
            <a:ext cx="1232056" cy="349818"/>
            <a:chOff x="2157473" y="2311143"/>
            <a:chExt cx="7872352" cy="2235200"/>
          </a:xfrm>
        </p:grpSpPr>
        <p:sp>
          <p:nvSpPr>
            <p:cNvPr id="8" name="Frihandsfigur 7">
              <a:extLst>
                <a:ext uri="{FF2B5EF4-FFF2-40B4-BE49-F238E27FC236}">
                  <a16:creationId xmlns:a16="http://schemas.microsoft.com/office/drawing/2014/main" id="{C2452704-226D-344D-8C09-76B4DE0CCE8E}"/>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9" name="Frihandsfigur 8">
              <a:extLst>
                <a:ext uri="{FF2B5EF4-FFF2-40B4-BE49-F238E27FC236}">
                  <a16:creationId xmlns:a16="http://schemas.microsoft.com/office/drawing/2014/main" id="{D27DC249-F44E-AF40-9F73-57C520D424A5}"/>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0" name="Frihandsfigur 9">
              <a:extLst>
                <a:ext uri="{FF2B5EF4-FFF2-40B4-BE49-F238E27FC236}">
                  <a16:creationId xmlns:a16="http://schemas.microsoft.com/office/drawing/2014/main" id="{7AA240F2-9241-2145-BEEA-48E20ACA3ADE}"/>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1" name="Frihandsfigur 10">
              <a:extLst>
                <a:ext uri="{FF2B5EF4-FFF2-40B4-BE49-F238E27FC236}">
                  <a16:creationId xmlns:a16="http://schemas.microsoft.com/office/drawing/2014/main" id="{FF3C6B11-9EB8-3C4F-9CFD-E6F1AD088536}"/>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74214D51-CC57-3B4C-86B3-7683E6A211B7}"/>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6" name="Date Placeholder 3">
            <a:extLst>
              <a:ext uri="{FF2B5EF4-FFF2-40B4-BE49-F238E27FC236}">
                <a16:creationId xmlns:a16="http://schemas.microsoft.com/office/drawing/2014/main" id="{DFD42919-7C4F-2944-8D2E-013828CA73E5}"/>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52497D6C-FFB8-4CC5-A1B6-94D655365888}" type="datetime1">
              <a:rPr lang="en-GB" smtClean="0"/>
              <a:t>27/05/2021</a:t>
            </a:fld>
            <a:endParaRPr lang="en-GB"/>
          </a:p>
        </p:txBody>
      </p:sp>
      <p:sp>
        <p:nvSpPr>
          <p:cNvPr id="17" name="Footer Placeholder 4">
            <a:extLst>
              <a:ext uri="{FF2B5EF4-FFF2-40B4-BE49-F238E27FC236}">
                <a16:creationId xmlns:a16="http://schemas.microsoft.com/office/drawing/2014/main" id="{3D0B90F1-7753-7847-91BF-A8BF569753A5}"/>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8" name="Slide Number Placeholder 5">
            <a:extLst>
              <a:ext uri="{FF2B5EF4-FFF2-40B4-BE49-F238E27FC236}">
                <a16:creationId xmlns:a16="http://schemas.microsoft.com/office/drawing/2014/main" id="{F9DDD3C3-245E-C84C-89B9-6804125C632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3916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Sub hea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81088"/>
          </a:xfrm>
        </p:spPr>
        <p:txBody>
          <a:bodyPr/>
          <a:lstStyle/>
          <a:p>
            <a:r>
              <a:rPr lang="en-GB"/>
              <a:t>Click here to add a headline of </a:t>
            </a:r>
            <a:br>
              <a:rPr lang="en-GB"/>
            </a:br>
            <a:r>
              <a:rPr lang="en-GB"/>
              <a:t>maximum two lines</a:t>
            </a:r>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7"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p>
        </p:txBody>
      </p:sp>
      <p:grpSp>
        <p:nvGrpSpPr>
          <p:cNvPr id="8" name="Grupp 7">
            <a:extLst>
              <a:ext uri="{FF2B5EF4-FFF2-40B4-BE49-F238E27FC236}">
                <a16:creationId xmlns:a16="http://schemas.microsoft.com/office/drawing/2014/main" id="{539DC027-53E9-2149-AAB1-4790C8F9121A}"/>
              </a:ext>
            </a:extLst>
          </p:cNvPr>
          <p:cNvGrpSpPr/>
          <p:nvPr userDrawn="1"/>
        </p:nvGrpSpPr>
        <p:grpSpPr>
          <a:xfrm>
            <a:off x="10666502" y="6334963"/>
            <a:ext cx="1232056" cy="349818"/>
            <a:chOff x="2157473" y="2311143"/>
            <a:chExt cx="7872352" cy="2235200"/>
          </a:xfrm>
        </p:grpSpPr>
        <p:sp>
          <p:nvSpPr>
            <p:cNvPr id="9" name="Frihandsfigur 8">
              <a:extLst>
                <a:ext uri="{FF2B5EF4-FFF2-40B4-BE49-F238E27FC236}">
                  <a16:creationId xmlns:a16="http://schemas.microsoft.com/office/drawing/2014/main" id="{864D91E2-FA58-6548-831E-A10E3A241C73}"/>
                </a:ext>
              </a:extLst>
            </p:cNvPr>
            <p:cNvSpPr/>
            <p:nvPr/>
          </p:nvSpPr>
          <p:spPr>
            <a:xfrm>
              <a:off x="6510020" y="287845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a:p>
          </p:txBody>
        </p:sp>
        <p:sp>
          <p:nvSpPr>
            <p:cNvPr id="10" name="Frihandsfigur 9">
              <a:extLst>
                <a:ext uri="{FF2B5EF4-FFF2-40B4-BE49-F238E27FC236}">
                  <a16:creationId xmlns:a16="http://schemas.microsoft.com/office/drawing/2014/main" id="{493128F2-75A0-BC48-ACA9-9CD460E62DF7}"/>
                </a:ext>
              </a:extLst>
            </p:cNvPr>
            <p:cNvSpPr/>
            <p:nvPr/>
          </p:nvSpPr>
          <p:spPr>
            <a:xfrm>
              <a:off x="5033645" y="287845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a:p>
          </p:txBody>
        </p:sp>
        <p:sp>
          <p:nvSpPr>
            <p:cNvPr id="11" name="Frihandsfigur 10">
              <a:extLst>
                <a:ext uri="{FF2B5EF4-FFF2-40B4-BE49-F238E27FC236}">
                  <a16:creationId xmlns:a16="http://schemas.microsoft.com/office/drawing/2014/main" id="{98F73141-4DB9-DF4A-9D7A-41C947491871}"/>
                </a:ext>
              </a:extLst>
            </p:cNvPr>
            <p:cNvSpPr/>
            <p:nvPr/>
          </p:nvSpPr>
          <p:spPr>
            <a:xfrm>
              <a:off x="7737475" y="287845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a:p>
          </p:txBody>
        </p:sp>
        <p:sp>
          <p:nvSpPr>
            <p:cNvPr id="12" name="Frihandsfigur 11">
              <a:extLst>
                <a:ext uri="{FF2B5EF4-FFF2-40B4-BE49-F238E27FC236}">
                  <a16:creationId xmlns:a16="http://schemas.microsoft.com/office/drawing/2014/main" id="{756EF1ED-40F8-254C-A0DF-4B1353B4218C}"/>
                </a:ext>
              </a:extLst>
            </p:cNvPr>
            <p:cNvSpPr/>
            <p:nvPr/>
          </p:nvSpPr>
          <p:spPr>
            <a:xfrm>
              <a:off x="8982075" y="287845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a:p>
          </p:txBody>
        </p:sp>
        <p:sp>
          <p:nvSpPr>
            <p:cNvPr id="13" name="Frihandsfigur 12">
              <a:extLst>
                <a:ext uri="{FF2B5EF4-FFF2-40B4-BE49-F238E27FC236}">
                  <a16:creationId xmlns:a16="http://schemas.microsoft.com/office/drawing/2014/main" id="{EC054AE6-8F0F-3942-8C0D-6695988DFF0A}"/>
                </a:ext>
              </a:extLst>
            </p:cNvPr>
            <p:cNvSpPr/>
            <p:nvPr/>
          </p:nvSpPr>
          <p:spPr>
            <a:xfrm>
              <a:off x="2157473" y="231114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a:p>
          </p:txBody>
        </p:sp>
      </p:grpSp>
      <p:sp>
        <p:nvSpPr>
          <p:cNvPr id="17" name="Date Placeholder 3">
            <a:extLst>
              <a:ext uri="{FF2B5EF4-FFF2-40B4-BE49-F238E27FC236}">
                <a16:creationId xmlns:a16="http://schemas.microsoft.com/office/drawing/2014/main" id="{FFF09C65-4A1F-B54D-B408-A0AAF698CEC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BB795455-7153-4B75-9901-760DCE84C85F}" type="datetime1">
              <a:rPr lang="en-GB" smtClean="0"/>
              <a:t>27/05/2021</a:t>
            </a:fld>
            <a:endParaRPr lang="en-GB"/>
          </a:p>
        </p:txBody>
      </p:sp>
      <p:sp>
        <p:nvSpPr>
          <p:cNvPr id="18" name="Footer Placeholder 4">
            <a:extLst>
              <a:ext uri="{FF2B5EF4-FFF2-40B4-BE49-F238E27FC236}">
                <a16:creationId xmlns:a16="http://schemas.microsoft.com/office/drawing/2014/main" id="{8B903D4C-3FF5-0D46-87F0-9DD35A5298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19" name="Slide Number Placeholder 5">
            <a:extLst>
              <a:ext uri="{FF2B5EF4-FFF2-40B4-BE49-F238E27FC236}">
                <a16:creationId xmlns:a16="http://schemas.microsoft.com/office/drawing/2014/main" id="{EF801923-E64D-9046-B724-93000FC0AF5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42562353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351" y="958738"/>
            <a:ext cx="10644969" cy="1081088"/>
          </a:xfrm>
          <a:prstGeom prst="rect">
            <a:avLst/>
          </a:prstGeom>
        </p:spPr>
        <p:txBody>
          <a:bodyPr vert="horz" lIns="0" tIns="0" rIns="0" bIns="0" rtlCol="0" anchor="t">
            <a:noAutofit/>
          </a:bodyPr>
          <a:lstStyle/>
          <a:p>
            <a:r>
              <a:rPr lang="en-GB"/>
              <a:t>Click to edit Master title slide</a:t>
            </a:r>
          </a:p>
        </p:txBody>
      </p:sp>
      <p:sp>
        <p:nvSpPr>
          <p:cNvPr id="3" name="Text Placeholder 2"/>
          <p:cNvSpPr>
            <a:spLocks noGrp="1"/>
          </p:cNvSpPr>
          <p:nvPr>
            <p:ph type="body" idx="1"/>
          </p:nvPr>
        </p:nvSpPr>
        <p:spPr>
          <a:xfrm>
            <a:off x="766800" y="2533182"/>
            <a:ext cx="10646555" cy="3556468"/>
          </a:xfrm>
          <a:prstGeom prst="rect">
            <a:avLst/>
          </a:prstGeom>
        </p:spPr>
        <p:txBody>
          <a:bodyPr vert="horz" lIns="0" tIns="0" rIns="0" bIns="0" rtlCol="0">
            <a:noAutofit/>
          </a:bodyPr>
          <a:lstStyle/>
          <a:p>
            <a:pPr lvl="0"/>
            <a:r>
              <a:rPr lang="en-GB" err="1"/>
              <a:t>Klicka</a:t>
            </a:r>
            <a:r>
              <a:rPr lang="en-GB"/>
              <a:t> </a:t>
            </a:r>
            <a:r>
              <a:rPr lang="en-GB" err="1"/>
              <a:t>här</a:t>
            </a:r>
            <a:r>
              <a:rPr lang="en-GB"/>
              <a:t> </a:t>
            </a:r>
            <a:r>
              <a:rPr lang="en-GB" err="1"/>
              <a:t>för</a:t>
            </a:r>
            <a:r>
              <a:rPr lang="en-GB"/>
              <a:t> </a:t>
            </a:r>
            <a:r>
              <a:rPr lang="en-GB" err="1"/>
              <a:t>att</a:t>
            </a:r>
            <a:r>
              <a:rPr lang="en-GB"/>
              <a:t> </a:t>
            </a:r>
            <a:r>
              <a:rPr lang="en-GB" err="1"/>
              <a:t>ändra</a:t>
            </a:r>
            <a:r>
              <a:rPr lang="en-GB"/>
              <a:t> format </a:t>
            </a:r>
            <a:r>
              <a:rPr lang="en-GB" err="1"/>
              <a:t>på</a:t>
            </a:r>
            <a:r>
              <a:rPr lang="en-GB"/>
              <a:t> </a:t>
            </a:r>
            <a:r>
              <a:rPr lang="en-GB" err="1"/>
              <a:t>bakgrundstexten</a:t>
            </a:r>
            <a:endParaRPr lang="en-GB"/>
          </a:p>
          <a:p>
            <a:pPr lvl="1"/>
            <a:r>
              <a:rPr lang="en-GB" err="1"/>
              <a:t>Nivå</a:t>
            </a:r>
            <a:r>
              <a:rPr lang="en-GB"/>
              <a:t> </a:t>
            </a:r>
            <a:r>
              <a:rPr lang="en-GB" err="1"/>
              <a:t>två</a:t>
            </a:r>
            <a:endParaRPr lang="en-GB"/>
          </a:p>
          <a:p>
            <a:pPr lvl="2"/>
            <a:r>
              <a:rPr lang="en-GB" err="1"/>
              <a:t>Nivå</a:t>
            </a:r>
            <a:r>
              <a:rPr lang="en-GB"/>
              <a:t> </a:t>
            </a:r>
            <a:r>
              <a:rPr lang="en-GB" err="1"/>
              <a:t>tre</a:t>
            </a:r>
            <a:endParaRPr lang="en-GB"/>
          </a:p>
          <a:p>
            <a:pPr lvl="3"/>
            <a:r>
              <a:rPr lang="en-GB" err="1"/>
              <a:t>Nivå</a:t>
            </a:r>
            <a:r>
              <a:rPr lang="en-GB"/>
              <a:t> </a:t>
            </a:r>
            <a:r>
              <a:rPr lang="en-GB" err="1"/>
              <a:t>fyra</a:t>
            </a:r>
            <a:endParaRPr lang="en-GB"/>
          </a:p>
          <a:p>
            <a:pPr lvl="4"/>
            <a:r>
              <a:rPr lang="en-GB" err="1"/>
              <a:t>Nivå</a:t>
            </a:r>
            <a:r>
              <a:rPr lang="en-GB"/>
              <a:t> fem</a:t>
            </a:r>
          </a:p>
        </p:txBody>
      </p:sp>
      <p:sp>
        <p:nvSpPr>
          <p:cNvPr id="7" name="Date Placeholder 3">
            <a:extLst>
              <a:ext uri="{FF2B5EF4-FFF2-40B4-BE49-F238E27FC236}">
                <a16:creationId xmlns:a16="http://schemas.microsoft.com/office/drawing/2014/main" id="{7A587AD2-7608-C740-94C0-477F880929C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fld id="{A7002523-C709-4825-BE41-85CA4F93FFBD}" type="datetime1">
              <a:rPr lang="en-GB" smtClean="0"/>
              <a:t>27/05/2021</a:t>
            </a:fld>
            <a:endParaRPr lang="en-GB"/>
          </a:p>
        </p:txBody>
      </p:sp>
      <p:sp>
        <p:nvSpPr>
          <p:cNvPr id="8" name="Footer Placeholder 4">
            <a:extLst>
              <a:ext uri="{FF2B5EF4-FFF2-40B4-BE49-F238E27FC236}">
                <a16:creationId xmlns:a16="http://schemas.microsoft.com/office/drawing/2014/main" id="{A504B524-9F21-2447-900A-B939CB370B7C}"/>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COMSYN Compact gasification and synthesis process for transport fuels</a:t>
            </a:r>
          </a:p>
        </p:txBody>
      </p:sp>
      <p:sp>
        <p:nvSpPr>
          <p:cNvPr id="9" name="Slide Number Placeholder 5">
            <a:extLst>
              <a:ext uri="{FF2B5EF4-FFF2-40B4-BE49-F238E27FC236}">
                <a16:creationId xmlns:a16="http://schemas.microsoft.com/office/drawing/2014/main" id="{AE644EAF-E825-7149-9716-9B8A96417EF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a:p>
        </p:txBody>
      </p:sp>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86" r:id="rId1"/>
    <p:sldLayoutId id="2147483656" r:id="rId2"/>
    <p:sldLayoutId id="2147483659" r:id="rId3"/>
    <p:sldLayoutId id="2147483660" r:id="rId4"/>
    <p:sldLayoutId id="2147483664" r:id="rId5"/>
    <p:sldLayoutId id="2147483694" r:id="rId6"/>
    <p:sldLayoutId id="2147483663" r:id="rId7"/>
    <p:sldLayoutId id="2147483690" r:id="rId8"/>
    <p:sldLayoutId id="2147483691" r:id="rId9"/>
    <p:sldLayoutId id="2147483702" r:id="rId10"/>
    <p:sldLayoutId id="2147483692" r:id="rId11"/>
    <p:sldLayoutId id="2147483658" r:id="rId12"/>
    <p:sldLayoutId id="2147483665" r:id="rId13"/>
    <p:sldLayoutId id="2147483688" r:id="rId14"/>
    <p:sldLayoutId id="2147483689" r:id="rId15"/>
    <p:sldLayoutId id="2147483678" r:id="rId16"/>
    <p:sldLayoutId id="2147483695" r:id="rId17"/>
    <p:sldLayoutId id="2147483696" r:id="rId18"/>
    <p:sldLayoutId id="2147483703" r:id="rId19"/>
    <p:sldLayoutId id="2147483701" r:id="rId20"/>
    <p:sldLayoutId id="2147483700" r:id="rId21"/>
    <p:sldLayoutId id="2147483698" r:id="rId22"/>
    <p:sldLayoutId id="2147483697" r:id="rId23"/>
    <p:sldLayoutId id="2147483666" r:id="rId24"/>
    <p:sldLayoutId id="2147483679" r:id="rId25"/>
    <p:sldLayoutId id="2147483682" r:id="rId26"/>
    <p:sldLayoutId id="2147483667" r:id="rId27"/>
    <p:sldLayoutId id="2147483685" r:id="rId28"/>
    <p:sldLayoutId id="2147483699" r:id="rId29"/>
    <p:sldLayoutId id="2147483668" r:id="rId30"/>
    <p:sldLayoutId id="2147483669" r:id="rId31"/>
    <p:sldLayoutId id="2147483670" r:id="rId32"/>
    <p:sldLayoutId id="2147483671" r:id="rId33"/>
    <p:sldLayoutId id="2147483676" r:id="rId34"/>
    <p:sldLayoutId id="2147483655" r:id="rId35"/>
    <p:sldLayoutId id="2147483687" r:id="rId36"/>
  </p:sldLayoutIdLst>
  <p:hf hdr="0"/>
  <p:txStyles>
    <p:title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p:titleStyle>
    <p:body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99" userDrawn="1">
          <p15:clr>
            <a:srgbClr val="FBAE40"/>
          </p15:clr>
        </p15:guide>
        <p15:guide id="7" pos="481" userDrawn="1">
          <p15:clr>
            <a:srgbClr val="FBAE40"/>
          </p15:clr>
        </p15:guide>
        <p15:guide id="9" orient="horz" pos="3838" userDrawn="1">
          <p15:clr>
            <a:srgbClr val="FBAE40"/>
          </p15:clr>
        </p15:guide>
        <p15:guide id="11" orient="horz" pos="546" userDrawn="1">
          <p15:clr>
            <a:srgbClr val="FBAE40"/>
          </p15:clr>
        </p15:guide>
        <p15:guide id="12" pos="3681" userDrawn="1">
          <p15:clr>
            <a:srgbClr val="FBAE40"/>
          </p15:clr>
        </p15:guide>
        <p15:guide id="13" pos="3840" userDrawn="1">
          <p15:clr>
            <a:srgbClr val="FBAE40"/>
          </p15:clr>
        </p15:guide>
        <p15:guide id="15" pos="7192" userDrawn="1">
          <p15:clr>
            <a:srgbClr val="FBAE40"/>
          </p15:clr>
        </p15:guide>
        <p15:guide id="29" orient="horz" pos="872" userDrawn="1">
          <p15:clr>
            <a:srgbClr val="FBAE40"/>
          </p15:clr>
        </p15:guide>
        <p15:guide id="36" orient="horz" pos="1586" userDrawn="1">
          <p15:clr>
            <a:srgbClr val="FBAE4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2.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6.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6.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849C30D-BE74-4169-8D4D-B4609B867BBB}"/>
              </a:ext>
            </a:extLst>
          </p:cNvPr>
          <p:cNvSpPr>
            <a:spLocks noGrp="1"/>
          </p:cNvSpPr>
          <p:nvPr>
            <p:ph type="pic" sz="quarter" idx="14"/>
          </p:nvPr>
        </p:nvSpPr>
        <p:spPr>
          <a:blipFill>
            <a:blip r:embed="rId5" cstate="screen">
              <a:extLst>
                <a:ext uri="{28A0092B-C50C-407E-A947-70E740481C1C}">
                  <a14:useLocalDpi xmlns:a14="http://schemas.microsoft.com/office/drawing/2010/main"/>
                </a:ext>
              </a:extLst>
            </a:blip>
            <a:stretch>
              <a:fillRect/>
            </a:stretch>
          </a:blipFill>
        </p:spPr>
      </p:sp>
      <p:sp>
        <p:nvSpPr>
          <p:cNvPr id="7" name="Title 6">
            <a:extLst>
              <a:ext uri="{FF2B5EF4-FFF2-40B4-BE49-F238E27FC236}">
                <a16:creationId xmlns:a16="http://schemas.microsoft.com/office/drawing/2014/main" id="{2FEA7536-DE87-4706-B538-4811CA44BD11}"/>
              </a:ext>
            </a:extLst>
          </p:cNvPr>
          <p:cNvSpPr>
            <a:spLocks noGrp="1"/>
          </p:cNvSpPr>
          <p:nvPr>
            <p:ph type="title"/>
          </p:nvPr>
        </p:nvSpPr>
        <p:spPr/>
        <p:txBody>
          <a:bodyPr>
            <a:normAutofit fontScale="90000"/>
          </a:bodyPr>
          <a:lstStyle/>
          <a:p>
            <a:r>
              <a:rPr lang="en-GB"/>
              <a:t>Business concepts for advanced biofuel production </a:t>
            </a:r>
          </a:p>
        </p:txBody>
      </p:sp>
      <p:sp>
        <p:nvSpPr>
          <p:cNvPr id="8" name="Text Placeholder 7">
            <a:extLst>
              <a:ext uri="{FF2B5EF4-FFF2-40B4-BE49-F238E27FC236}">
                <a16:creationId xmlns:a16="http://schemas.microsoft.com/office/drawing/2014/main" id="{182689BC-7DC0-4DFF-B7CA-EBC96292111B}"/>
              </a:ext>
            </a:extLst>
          </p:cNvPr>
          <p:cNvSpPr>
            <a:spLocks noGrp="1"/>
          </p:cNvSpPr>
          <p:nvPr>
            <p:ph type="body" sz="quarter" idx="13"/>
          </p:nvPr>
        </p:nvSpPr>
        <p:spPr/>
        <p:txBody>
          <a:bodyPr/>
          <a:lstStyle/>
          <a:p>
            <a:endParaRPr lang="en-GB"/>
          </a:p>
          <a:p>
            <a:r>
              <a:rPr lang="en-GB"/>
              <a:t>Johanna Wahlström, Hannele Hakala and Mir-Ghaffoor </a:t>
            </a:r>
            <a:r>
              <a:rPr lang="en-GB" err="1"/>
              <a:t>Hejazi-hashemi</a:t>
            </a:r>
            <a:r>
              <a:rPr lang="en-GB"/>
              <a:t>, </a:t>
            </a:r>
            <a:r>
              <a:rPr lang="en-GB" err="1"/>
              <a:t>Afry</a:t>
            </a:r>
            <a:r>
              <a:rPr lang="en-GB"/>
              <a:t> </a:t>
            </a:r>
            <a:r>
              <a:rPr lang="en-GB" err="1"/>
              <a:t>finland</a:t>
            </a:r>
            <a:r>
              <a:rPr lang="en-GB"/>
              <a:t> </a:t>
            </a:r>
          </a:p>
        </p:txBody>
      </p:sp>
      <p:sp>
        <p:nvSpPr>
          <p:cNvPr id="4" name="Date Placeholder 3">
            <a:extLst>
              <a:ext uri="{FF2B5EF4-FFF2-40B4-BE49-F238E27FC236}">
                <a16:creationId xmlns:a16="http://schemas.microsoft.com/office/drawing/2014/main" id="{DD142BFC-B433-403B-BF69-33F84E179300}"/>
              </a:ext>
            </a:extLst>
          </p:cNvPr>
          <p:cNvSpPr>
            <a:spLocks noGrp="1"/>
          </p:cNvSpPr>
          <p:nvPr>
            <p:ph type="dt" sz="half" idx="2"/>
          </p:nvPr>
        </p:nvSpPr>
        <p:spPr/>
        <p:txBody>
          <a:bodyPr/>
          <a:lstStyle/>
          <a:p>
            <a:fld id="{369006B9-EBDD-492E-8B67-7D63DA3C4495}" type="datetime1">
              <a:rPr lang="en-GB" smtClean="0"/>
              <a:t>27/05/2021</a:t>
            </a:fld>
            <a:endParaRPr lang="en-GB"/>
          </a:p>
        </p:txBody>
      </p:sp>
      <p:sp>
        <p:nvSpPr>
          <p:cNvPr id="5" name="Footer Placeholder 4">
            <a:extLst>
              <a:ext uri="{FF2B5EF4-FFF2-40B4-BE49-F238E27FC236}">
                <a16:creationId xmlns:a16="http://schemas.microsoft.com/office/drawing/2014/main" id="{B2F89C55-33AE-442E-8031-92246DDF5DE7}"/>
              </a:ext>
            </a:extLst>
          </p:cNvPr>
          <p:cNvSpPr>
            <a:spLocks noGrp="1"/>
          </p:cNvSpPr>
          <p:nvPr>
            <p:ph type="ftr" sz="quarter" idx="3"/>
          </p:nvPr>
        </p:nvSpPr>
        <p:spPr/>
        <p:txBody>
          <a:bodyPr/>
          <a:lstStyle/>
          <a:p>
            <a:r>
              <a:rPr lang="en-GB"/>
              <a:t>COMSYN Compact gasification and synthesis process for transport fuels</a:t>
            </a:r>
          </a:p>
        </p:txBody>
      </p:sp>
      <p:sp>
        <p:nvSpPr>
          <p:cNvPr id="6" name="Slide Number Placeholder 5">
            <a:extLst>
              <a:ext uri="{FF2B5EF4-FFF2-40B4-BE49-F238E27FC236}">
                <a16:creationId xmlns:a16="http://schemas.microsoft.com/office/drawing/2014/main" id="{7EB0D1A9-3834-4479-A2F1-74BA2C23E0C4}"/>
              </a:ext>
            </a:extLst>
          </p:cNvPr>
          <p:cNvSpPr>
            <a:spLocks noGrp="1"/>
          </p:cNvSpPr>
          <p:nvPr>
            <p:ph type="sldNum" sz="quarter" idx="4"/>
          </p:nvPr>
        </p:nvSpPr>
        <p:spPr/>
        <p:txBody>
          <a:bodyPr/>
          <a:lstStyle/>
          <a:p>
            <a:fld id="{0B1617BE-BA58-4B59-88D5-A8C7B239E913}" type="slidenum">
              <a:rPr lang="en-GB" smtClean="0"/>
              <a:pPr/>
              <a:t>1</a:t>
            </a:fld>
            <a:endParaRPr lang="en-GB"/>
          </a:p>
        </p:txBody>
      </p:sp>
      <p:pic>
        <p:nvPicPr>
          <p:cNvPr id="10" name="Picture 9">
            <a:extLst>
              <a:ext uri="{FF2B5EF4-FFF2-40B4-BE49-F238E27FC236}">
                <a16:creationId xmlns:a16="http://schemas.microsoft.com/office/drawing/2014/main" id="{8F3EBA04-F721-442B-B1B5-028F8CA5BC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0120" y="155012"/>
            <a:ext cx="2612924" cy="1742687"/>
          </a:xfrm>
          <a:prstGeom prst="rect">
            <a:avLst/>
          </a:prstGeom>
        </p:spPr>
      </p:pic>
      <p:pic>
        <p:nvPicPr>
          <p:cNvPr id="13" name="Picture 12">
            <a:extLst>
              <a:ext uri="{FF2B5EF4-FFF2-40B4-BE49-F238E27FC236}">
                <a16:creationId xmlns:a16="http://schemas.microsoft.com/office/drawing/2014/main" id="{77BFEB80-28C2-4CB3-8666-14A224D702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70120" y="2052709"/>
            <a:ext cx="2621880" cy="1059500"/>
          </a:xfrm>
          <a:prstGeom prst="rect">
            <a:avLst/>
          </a:prstGeom>
        </p:spPr>
      </p:pic>
      <p:sp>
        <p:nvSpPr>
          <p:cNvPr id="11" name="Text Placeholder 17">
            <a:extLst>
              <a:ext uri="{FF2B5EF4-FFF2-40B4-BE49-F238E27FC236}">
                <a16:creationId xmlns:a16="http://schemas.microsoft.com/office/drawing/2014/main" id="{2F73F272-E9F9-4A28-A9A0-429BE0349E55}"/>
              </a:ext>
            </a:extLst>
          </p:cNvPr>
          <p:cNvSpPr txBox="1">
            <a:spLocks/>
          </p:cNvSpPr>
          <p:nvPr/>
        </p:nvSpPr>
        <p:spPr>
          <a:xfrm>
            <a:off x="9570120" y="3170430"/>
            <a:ext cx="2546922" cy="1200329"/>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buNone/>
            </a:pPr>
            <a:r>
              <a:rPr lang="en-GB" sz="1400"/>
              <a:t>This project has received funding from the European Union’s Horizon 2020 research and innovation programme under grant agreement No 727476. </a:t>
            </a:r>
          </a:p>
        </p:txBody>
      </p:sp>
      <p:pic>
        <p:nvPicPr>
          <p:cNvPr id="2" name="Audio 1">
            <a:hlinkClick r:id="" action="ppaction://media"/>
            <a:extLst>
              <a:ext uri="{FF2B5EF4-FFF2-40B4-BE49-F238E27FC236}">
                <a16:creationId xmlns:a16="http://schemas.microsoft.com/office/drawing/2014/main" id="{3A395CBE-418D-4EB2-B871-2B5B3BB3C6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6558533"/>
      </p:ext>
    </p:extLst>
  </p:cSld>
  <p:clrMapOvr>
    <a:masterClrMapping/>
  </p:clrMapOvr>
  <mc:AlternateContent xmlns:mc="http://schemas.openxmlformats.org/markup-compatibility/2006" xmlns:p14="http://schemas.microsoft.com/office/powerpoint/2010/main">
    <mc:Choice Requires="p14">
      <p:transition spd="slow" p14:dur="2000" advTm="24847"/>
    </mc:Choice>
    <mc:Fallback xmlns="">
      <p:transition spd="slow" advTm="2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D27C7D-84FE-4114-AE3E-7EFA58EC6072}"/>
              </a:ext>
            </a:extLst>
          </p:cNvPr>
          <p:cNvSpPr>
            <a:spLocks noGrp="1"/>
          </p:cNvSpPr>
          <p:nvPr>
            <p:ph type="title"/>
          </p:nvPr>
        </p:nvSpPr>
        <p:spPr/>
        <p:txBody>
          <a:bodyPr/>
          <a:lstStyle/>
          <a:p>
            <a:r>
              <a:rPr lang="en-GB"/>
              <a:t>Assumptions for business concepts</a:t>
            </a:r>
          </a:p>
        </p:txBody>
      </p:sp>
      <p:sp>
        <p:nvSpPr>
          <p:cNvPr id="5" name="Date Placeholder 4">
            <a:extLst>
              <a:ext uri="{FF2B5EF4-FFF2-40B4-BE49-F238E27FC236}">
                <a16:creationId xmlns:a16="http://schemas.microsoft.com/office/drawing/2014/main" id="{A281D583-BEB4-4F73-B997-63B6B62177BE}"/>
              </a:ext>
            </a:extLst>
          </p:cNvPr>
          <p:cNvSpPr>
            <a:spLocks noGrp="1"/>
          </p:cNvSpPr>
          <p:nvPr>
            <p:ph type="dt" sz="half" idx="2"/>
          </p:nvPr>
        </p:nvSpPr>
        <p:spPr/>
        <p:txBody>
          <a:bodyPr/>
          <a:lstStyle/>
          <a:p>
            <a:fld id="{11A6C59A-4546-4168-8B01-610A17934B85}" type="datetime1">
              <a:rPr lang="en-GB" smtClean="0"/>
              <a:t>27/05/2021</a:t>
            </a:fld>
            <a:endParaRPr lang="en-GB"/>
          </a:p>
        </p:txBody>
      </p:sp>
      <p:sp>
        <p:nvSpPr>
          <p:cNvPr id="6" name="Footer Placeholder 5">
            <a:extLst>
              <a:ext uri="{FF2B5EF4-FFF2-40B4-BE49-F238E27FC236}">
                <a16:creationId xmlns:a16="http://schemas.microsoft.com/office/drawing/2014/main" id="{06054E01-BFE9-4CF9-8D02-77916DC27FF8}"/>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971FACBC-636F-4212-BC27-404DA7130BC5}"/>
              </a:ext>
            </a:extLst>
          </p:cNvPr>
          <p:cNvSpPr>
            <a:spLocks noGrp="1"/>
          </p:cNvSpPr>
          <p:nvPr>
            <p:ph type="sldNum" sz="quarter" idx="4"/>
          </p:nvPr>
        </p:nvSpPr>
        <p:spPr/>
        <p:txBody>
          <a:bodyPr/>
          <a:lstStyle/>
          <a:p>
            <a:fld id="{0B1617BE-BA58-4B59-88D5-A8C7B239E913}" type="slidenum">
              <a:rPr lang="en-GB" smtClean="0"/>
              <a:pPr/>
              <a:t>10</a:t>
            </a:fld>
            <a:endParaRPr lang="en-GB"/>
          </a:p>
        </p:txBody>
      </p:sp>
      <p:graphicFrame>
        <p:nvGraphicFramePr>
          <p:cNvPr id="9" name="Table 8">
            <a:extLst>
              <a:ext uri="{FF2B5EF4-FFF2-40B4-BE49-F238E27FC236}">
                <a16:creationId xmlns:a16="http://schemas.microsoft.com/office/drawing/2014/main" id="{BBE3788D-1C61-400A-B0A5-0CBAE1F9B7DA}"/>
              </a:ext>
            </a:extLst>
          </p:cNvPr>
          <p:cNvGraphicFramePr>
            <a:graphicFrameLocks noGrp="1"/>
          </p:cNvGraphicFramePr>
          <p:nvPr>
            <p:extLst>
              <p:ext uri="{D42A27DB-BD31-4B8C-83A1-F6EECF244321}">
                <p14:modId xmlns:p14="http://schemas.microsoft.com/office/powerpoint/2010/main" val="3915477183"/>
              </p:ext>
            </p:extLst>
          </p:nvPr>
        </p:nvGraphicFramePr>
        <p:xfrm>
          <a:off x="781680" y="1909369"/>
          <a:ext cx="10269665" cy="4384080"/>
        </p:xfrm>
        <a:graphic>
          <a:graphicData uri="http://schemas.openxmlformats.org/drawingml/2006/table">
            <a:tbl>
              <a:tblPr firstRow="1" bandRow="1">
                <a:tableStyleId>{5C22544A-7EE6-4342-B048-85BDC9FD1C3A}</a:tableStyleId>
              </a:tblPr>
              <a:tblGrid>
                <a:gridCol w="2709665">
                  <a:extLst>
                    <a:ext uri="{9D8B030D-6E8A-4147-A177-3AD203B41FA5}">
                      <a16:colId xmlns:a16="http://schemas.microsoft.com/office/drawing/2014/main" val="1938459672"/>
                    </a:ext>
                  </a:extLst>
                </a:gridCol>
                <a:gridCol w="1260000">
                  <a:extLst>
                    <a:ext uri="{9D8B030D-6E8A-4147-A177-3AD203B41FA5}">
                      <a16:colId xmlns:a16="http://schemas.microsoft.com/office/drawing/2014/main" val="1742474497"/>
                    </a:ext>
                  </a:extLst>
                </a:gridCol>
                <a:gridCol w="1260000">
                  <a:extLst>
                    <a:ext uri="{9D8B030D-6E8A-4147-A177-3AD203B41FA5}">
                      <a16:colId xmlns:a16="http://schemas.microsoft.com/office/drawing/2014/main" val="3284516658"/>
                    </a:ext>
                  </a:extLst>
                </a:gridCol>
                <a:gridCol w="1260000">
                  <a:extLst>
                    <a:ext uri="{9D8B030D-6E8A-4147-A177-3AD203B41FA5}">
                      <a16:colId xmlns:a16="http://schemas.microsoft.com/office/drawing/2014/main" val="3488135395"/>
                    </a:ext>
                  </a:extLst>
                </a:gridCol>
                <a:gridCol w="1260000">
                  <a:extLst>
                    <a:ext uri="{9D8B030D-6E8A-4147-A177-3AD203B41FA5}">
                      <a16:colId xmlns:a16="http://schemas.microsoft.com/office/drawing/2014/main" val="1667884347"/>
                    </a:ext>
                  </a:extLst>
                </a:gridCol>
                <a:gridCol w="1260000">
                  <a:extLst>
                    <a:ext uri="{9D8B030D-6E8A-4147-A177-3AD203B41FA5}">
                      <a16:colId xmlns:a16="http://schemas.microsoft.com/office/drawing/2014/main" val="1889694460"/>
                    </a:ext>
                  </a:extLst>
                </a:gridCol>
                <a:gridCol w="1260000">
                  <a:extLst>
                    <a:ext uri="{9D8B030D-6E8A-4147-A177-3AD203B41FA5}">
                      <a16:colId xmlns:a16="http://schemas.microsoft.com/office/drawing/2014/main" val="2380782810"/>
                    </a:ext>
                  </a:extLst>
                </a:gridCol>
              </a:tblGrid>
              <a:tr h="468000">
                <a:tc>
                  <a:txBody>
                    <a:bodyPr/>
                    <a:lstStyle/>
                    <a:p>
                      <a:endParaRPr lang="en-GB" sz="1200">
                        <a:solidFill>
                          <a:schemeClr val="tx1"/>
                        </a:solidFill>
                      </a:endParaRPr>
                    </a:p>
                  </a:txBody>
                  <a:tcPr/>
                </a:tc>
                <a:tc>
                  <a:txBody>
                    <a:bodyPr/>
                    <a:lstStyle/>
                    <a:p>
                      <a:pPr algn="ctr"/>
                      <a:r>
                        <a:rPr lang="en-GB" sz="1200">
                          <a:solidFill>
                            <a:schemeClr val="tx1"/>
                          </a:solidFill>
                        </a:rPr>
                        <a:t>NE: City refinery</a:t>
                      </a:r>
                    </a:p>
                  </a:txBody>
                  <a:tcPr/>
                </a:tc>
                <a:tc>
                  <a:txBody>
                    <a:bodyPr/>
                    <a:lstStyle/>
                    <a:p>
                      <a:pPr algn="ctr"/>
                      <a:r>
                        <a:rPr lang="en-GB" sz="1200">
                          <a:solidFill>
                            <a:schemeClr val="tx1"/>
                          </a:solidFill>
                        </a:rPr>
                        <a:t>NE: Pulp mill</a:t>
                      </a:r>
                    </a:p>
                  </a:txBody>
                  <a:tcPr/>
                </a:tc>
                <a:tc>
                  <a:txBody>
                    <a:bodyPr/>
                    <a:lstStyle/>
                    <a:p>
                      <a:pPr algn="ctr"/>
                      <a:r>
                        <a:rPr lang="en-GB" sz="1200">
                          <a:solidFill>
                            <a:schemeClr val="tx1"/>
                          </a:solidFill>
                        </a:rPr>
                        <a:t>NE: Saw mill (</a:t>
                      </a:r>
                      <a:r>
                        <a:rPr lang="en-GB" sz="1200" err="1">
                          <a:solidFill>
                            <a:schemeClr val="tx1"/>
                          </a:solidFill>
                        </a:rPr>
                        <a:t>steam+DH</a:t>
                      </a:r>
                      <a:r>
                        <a:rPr lang="en-GB" sz="1200">
                          <a:solidFill>
                            <a:schemeClr val="tx1"/>
                          </a:solidFill>
                        </a:rPr>
                        <a:t>)</a:t>
                      </a:r>
                    </a:p>
                  </a:txBody>
                  <a:tcPr/>
                </a:tc>
                <a:tc>
                  <a:txBody>
                    <a:bodyPr/>
                    <a:lstStyle/>
                    <a:p>
                      <a:pPr algn="ctr"/>
                      <a:r>
                        <a:rPr lang="en-GB" sz="1200">
                          <a:solidFill>
                            <a:schemeClr val="tx1"/>
                          </a:solidFill>
                        </a:rPr>
                        <a:t>CE: Utility 1 (Straw, DH only)</a:t>
                      </a:r>
                    </a:p>
                  </a:txBody>
                  <a:tcPr/>
                </a:tc>
                <a:tc>
                  <a:txBody>
                    <a:bodyPr/>
                    <a:lstStyle/>
                    <a:p>
                      <a:pPr algn="ctr"/>
                      <a:r>
                        <a:rPr lang="en-GB" sz="1200">
                          <a:solidFill>
                            <a:schemeClr val="tx1"/>
                          </a:solidFill>
                        </a:rPr>
                        <a:t>CE: Utility 2 (Straw, SC+DH)</a:t>
                      </a:r>
                    </a:p>
                  </a:txBody>
                  <a:tcPr/>
                </a:tc>
                <a:tc>
                  <a:txBody>
                    <a:bodyPr/>
                    <a:lstStyle/>
                    <a:p>
                      <a:pPr algn="ctr"/>
                      <a:r>
                        <a:rPr lang="en-GB" sz="1200">
                          <a:solidFill>
                            <a:schemeClr val="tx1"/>
                          </a:solidFill>
                        </a:rPr>
                        <a:t>CE: Utility 3 (Straw, SC)</a:t>
                      </a:r>
                    </a:p>
                  </a:txBody>
                  <a:tcPr/>
                </a:tc>
                <a:extLst>
                  <a:ext uri="{0D108BD9-81ED-4DB2-BD59-A6C34878D82A}">
                    <a16:rowId xmlns:a16="http://schemas.microsoft.com/office/drawing/2014/main" val="2931034087"/>
                  </a:ext>
                </a:extLst>
              </a:tr>
              <a:tr h="468000">
                <a:tc>
                  <a:txBody>
                    <a:bodyPr/>
                    <a:lstStyle/>
                    <a:p>
                      <a:r>
                        <a:rPr lang="en-GB" sz="1200"/>
                        <a:t>Location country</a:t>
                      </a:r>
                    </a:p>
                  </a:txBody>
                  <a:tcPr/>
                </a:tc>
                <a:tc>
                  <a:txBody>
                    <a:bodyPr/>
                    <a:lstStyle/>
                    <a:p>
                      <a:pPr marL="0" algn="r" rtl="0"/>
                      <a:r>
                        <a:rPr lang="en-GB" sz="1200"/>
                        <a:t>FI / SE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a:t>FI / SE</a:t>
                      </a:r>
                    </a:p>
                    <a:p>
                      <a:pPr marL="0" algn="r" rtl="0"/>
                      <a:endParaRPr lang="en-GB" sz="120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a:t>FI / SE</a:t>
                      </a:r>
                    </a:p>
                  </a:txBody>
                  <a:tcPr/>
                </a:tc>
                <a:tc>
                  <a:txBody>
                    <a:bodyPr/>
                    <a:lstStyle/>
                    <a:p>
                      <a:pPr marL="0" algn="r" rtl="0"/>
                      <a:r>
                        <a:rPr lang="en-GB" sz="1200"/>
                        <a:t>PL / CZ</a:t>
                      </a:r>
                    </a:p>
                  </a:txBody>
                  <a:tcPr/>
                </a:tc>
                <a:tc>
                  <a:txBody>
                    <a:bodyPr/>
                    <a:lstStyle/>
                    <a:p>
                      <a:pPr marL="0" algn="r" rtl="0"/>
                      <a:r>
                        <a:rPr lang="en-GB" sz="1200"/>
                        <a:t>PL / CZ</a:t>
                      </a:r>
                    </a:p>
                  </a:txBody>
                  <a:tcPr/>
                </a:tc>
                <a:tc>
                  <a:txBody>
                    <a:bodyPr/>
                    <a:lstStyle/>
                    <a:p>
                      <a:pPr marL="0" algn="r" rtl="0"/>
                      <a:r>
                        <a:rPr lang="en-GB" sz="1200"/>
                        <a:t>GE</a:t>
                      </a:r>
                    </a:p>
                  </a:txBody>
                  <a:tcPr/>
                </a:tc>
                <a:extLst>
                  <a:ext uri="{0D108BD9-81ED-4DB2-BD59-A6C34878D82A}">
                    <a16:rowId xmlns:a16="http://schemas.microsoft.com/office/drawing/2014/main" val="1328570062"/>
                  </a:ext>
                </a:extLst>
              </a:tr>
              <a:tr h="468000">
                <a:tc>
                  <a:txBody>
                    <a:bodyPr/>
                    <a:lstStyle/>
                    <a:p>
                      <a:r>
                        <a:rPr lang="en-GB" sz="1200"/>
                        <a:t>Feedstock price*(€/MWh)</a:t>
                      </a:r>
                    </a:p>
                  </a:txBody>
                  <a:tcPr/>
                </a:tc>
                <a:tc>
                  <a:txBody>
                    <a:bodyPr/>
                    <a:lstStyle/>
                    <a:p>
                      <a:pPr marL="0" algn="r" rtl="0"/>
                      <a:r>
                        <a:rPr lang="en-GB" sz="1200"/>
                        <a:t>20</a:t>
                      </a:r>
                    </a:p>
                  </a:txBody>
                  <a:tcPr/>
                </a:tc>
                <a:tc>
                  <a:txBody>
                    <a:bodyPr/>
                    <a:lstStyle/>
                    <a:p>
                      <a:pPr marL="0" algn="r" rtl="0"/>
                      <a:r>
                        <a:rPr lang="en-GB" sz="1200"/>
                        <a:t>20</a:t>
                      </a:r>
                    </a:p>
                  </a:txBody>
                  <a:tcPr/>
                </a:tc>
                <a:tc>
                  <a:txBody>
                    <a:bodyPr/>
                    <a:lstStyle/>
                    <a:p>
                      <a:pPr marL="0" algn="r" rtl="0"/>
                      <a:r>
                        <a:rPr lang="en-GB" sz="1200"/>
                        <a:t>15</a:t>
                      </a:r>
                    </a:p>
                  </a:txBody>
                  <a:tcPr/>
                </a:tc>
                <a:tc>
                  <a:txBody>
                    <a:bodyPr/>
                    <a:lstStyle/>
                    <a:p>
                      <a:pPr marL="0" algn="r" rtl="0"/>
                      <a:r>
                        <a:rPr lang="fi-FI" sz="1200" dirty="0"/>
                        <a:t>19</a:t>
                      </a:r>
                      <a:endParaRPr lang="en-GB" sz="1200" dirty="0"/>
                    </a:p>
                  </a:txBody>
                  <a:tcPr/>
                </a:tc>
                <a:tc>
                  <a:txBody>
                    <a:bodyPr/>
                    <a:lstStyle/>
                    <a:p>
                      <a:pPr marL="0" algn="r" rtl="0"/>
                      <a:r>
                        <a:rPr lang="fi-FI" sz="1200" dirty="0"/>
                        <a:t>19</a:t>
                      </a:r>
                      <a:endParaRPr lang="en-GB" sz="1200" dirty="0"/>
                    </a:p>
                  </a:txBody>
                  <a:tcPr/>
                </a:tc>
                <a:tc>
                  <a:txBody>
                    <a:bodyPr/>
                    <a:lstStyle/>
                    <a:p>
                      <a:pPr marL="0" algn="r" rtl="0"/>
                      <a:r>
                        <a:rPr lang="fi-FI" sz="1200" dirty="0"/>
                        <a:t>18</a:t>
                      </a:r>
                      <a:endParaRPr lang="en-GB" sz="1200" dirty="0"/>
                    </a:p>
                  </a:txBody>
                  <a:tcPr/>
                </a:tc>
                <a:extLst>
                  <a:ext uri="{0D108BD9-81ED-4DB2-BD59-A6C34878D82A}">
                    <a16:rowId xmlns:a16="http://schemas.microsoft.com/office/drawing/2014/main" val="2938487944"/>
                  </a:ext>
                </a:extLst>
              </a:tr>
              <a:tr h="468000">
                <a:tc>
                  <a:txBody>
                    <a:bodyPr/>
                    <a:lstStyle/>
                    <a:p>
                      <a:r>
                        <a:rPr lang="en-GB" sz="1200"/>
                        <a:t>District heat sales (€/MWh)</a:t>
                      </a:r>
                    </a:p>
                  </a:txBody>
                  <a:tcPr/>
                </a:tc>
                <a:tc>
                  <a:txBody>
                    <a:bodyPr/>
                    <a:lstStyle/>
                    <a:p>
                      <a:pPr marL="0" algn="r" rtl="0"/>
                      <a:r>
                        <a:rPr lang="en-GB" sz="1200"/>
                        <a:t>30</a:t>
                      </a:r>
                    </a:p>
                  </a:txBody>
                  <a:tcPr/>
                </a:tc>
                <a:tc>
                  <a:txBody>
                    <a:bodyPr/>
                    <a:lstStyle/>
                    <a:p>
                      <a:pPr marL="0" algn="r" rtl="0"/>
                      <a:r>
                        <a:rPr lang="en-GB" sz="1200"/>
                        <a:t>-</a:t>
                      </a:r>
                    </a:p>
                  </a:txBody>
                  <a:tcPr/>
                </a:tc>
                <a:tc>
                  <a:txBody>
                    <a:bodyPr/>
                    <a:lstStyle/>
                    <a:p>
                      <a:pPr marL="0" algn="r" rtl="0"/>
                      <a:r>
                        <a:rPr lang="en-GB" sz="1200"/>
                        <a:t>30</a:t>
                      </a:r>
                    </a:p>
                  </a:txBody>
                  <a:tcPr/>
                </a:tc>
                <a:tc>
                  <a:txBody>
                    <a:bodyPr/>
                    <a:lstStyle/>
                    <a:p>
                      <a:pPr marL="0" algn="r" rtl="0"/>
                      <a:r>
                        <a:rPr lang="fi-FI" sz="1200"/>
                        <a:t>34</a:t>
                      </a:r>
                      <a:endParaRPr lang="en-GB" sz="1200"/>
                    </a:p>
                  </a:txBody>
                  <a:tcPr/>
                </a:tc>
                <a:tc>
                  <a:txBody>
                    <a:bodyPr/>
                    <a:lstStyle/>
                    <a:p>
                      <a:pPr marL="0" algn="r" rtl="0"/>
                      <a:r>
                        <a:rPr lang="fi-FI" sz="1200"/>
                        <a:t>34</a:t>
                      </a:r>
                      <a:endParaRPr lang="en-GB" sz="1200"/>
                    </a:p>
                  </a:txBody>
                  <a:tcPr/>
                </a:tc>
                <a:tc>
                  <a:txBody>
                    <a:bodyPr/>
                    <a:lstStyle/>
                    <a:p>
                      <a:pPr marL="0" algn="r" rtl="0"/>
                      <a:r>
                        <a:rPr lang="fi-FI" sz="1200"/>
                        <a:t>32</a:t>
                      </a:r>
                      <a:endParaRPr lang="en-GB" sz="1200"/>
                    </a:p>
                  </a:txBody>
                  <a:tcPr/>
                </a:tc>
                <a:extLst>
                  <a:ext uri="{0D108BD9-81ED-4DB2-BD59-A6C34878D82A}">
                    <a16:rowId xmlns:a16="http://schemas.microsoft.com/office/drawing/2014/main" val="3360103035"/>
                  </a:ext>
                </a:extLst>
              </a:tr>
              <a:tr h="468000">
                <a:tc>
                  <a:txBody>
                    <a:bodyPr/>
                    <a:lstStyle/>
                    <a:p>
                      <a:r>
                        <a:rPr lang="en-GB" sz="1200"/>
                        <a:t>Purchased / sold electricity (€/MWh)</a:t>
                      </a:r>
                    </a:p>
                  </a:txBody>
                  <a:tcPr/>
                </a:tc>
                <a:tc>
                  <a:txBody>
                    <a:bodyPr/>
                    <a:lstStyle/>
                    <a:p>
                      <a:pPr marL="0" algn="r" rtl="0"/>
                      <a:r>
                        <a:rPr lang="en-GB" sz="1200"/>
                        <a:t>60 / -</a:t>
                      </a:r>
                    </a:p>
                  </a:txBody>
                  <a:tcPr/>
                </a:tc>
                <a:tc>
                  <a:txBody>
                    <a:bodyPr/>
                    <a:lstStyle/>
                    <a:p>
                      <a:pPr marL="0" algn="r" rtl="0"/>
                      <a:r>
                        <a:rPr lang="en-GB" sz="1200"/>
                        <a:t>60 / -</a:t>
                      </a:r>
                    </a:p>
                  </a:txBody>
                  <a:tcPr/>
                </a:tc>
                <a:tc>
                  <a:txBody>
                    <a:bodyPr/>
                    <a:lstStyle/>
                    <a:p>
                      <a:pPr marL="0" algn="r" rtl="0"/>
                      <a:r>
                        <a:rPr lang="en-GB" sz="1200"/>
                        <a:t>60 / -</a:t>
                      </a:r>
                    </a:p>
                  </a:txBody>
                  <a:tcPr/>
                </a:tc>
                <a:tc>
                  <a:txBody>
                    <a:bodyPr/>
                    <a:lstStyle/>
                    <a:p>
                      <a:pPr marL="0" algn="r" rtl="0"/>
                      <a:r>
                        <a:rPr lang="fi-FI" sz="1200"/>
                        <a:t>70 / -</a:t>
                      </a:r>
                      <a:endParaRPr lang="en-GB" sz="1200"/>
                    </a:p>
                  </a:txBody>
                  <a:tcPr/>
                </a:tc>
                <a:tc>
                  <a:txBody>
                    <a:bodyPr/>
                    <a:lstStyle/>
                    <a:p>
                      <a:pPr marL="0" algn="r" rtl="0"/>
                      <a:r>
                        <a:rPr lang="fi-FI" sz="1200"/>
                        <a:t>70 / -</a:t>
                      </a:r>
                      <a:endParaRPr lang="en-GB" sz="1200"/>
                    </a:p>
                  </a:txBody>
                  <a:tcPr/>
                </a:tc>
                <a:tc>
                  <a:txBody>
                    <a:bodyPr/>
                    <a:lstStyle/>
                    <a:p>
                      <a:pPr marL="0" algn="r" rtl="0"/>
                      <a:r>
                        <a:rPr lang="fi-FI" sz="1200"/>
                        <a:t>- / 80</a:t>
                      </a:r>
                      <a:endParaRPr lang="en-GB" sz="1200"/>
                    </a:p>
                  </a:txBody>
                  <a:tcPr/>
                </a:tc>
                <a:extLst>
                  <a:ext uri="{0D108BD9-81ED-4DB2-BD59-A6C34878D82A}">
                    <a16:rowId xmlns:a16="http://schemas.microsoft.com/office/drawing/2014/main" val="1577533996"/>
                  </a:ext>
                </a:extLst>
              </a:tr>
              <a:tr h="468000">
                <a:tc>
                  <a:txBody>
                    <a:bodyPr/>
                    <a:lstStyle/>
                    <a:p>
                      <a:r>
                        <a:rPr lang="en-GB" sz="1200"/>
                        <a:t>FT tail gas sales (€/MWh)</a:t>
                      </a:r>
                    </a:p>
                  </a:txBody>
                  <a:tcPr/>
                </a:tc>
                <a:tc>
                  <a:txBody>
                    <a:bodyPr/>
                    <a:lstStyle/>
                    <a:p>
                      <a:pPr marL="0" algn="r" rtl="0"/>
                      <a:r>
                        <a:rPr lang="en-GB" sz="1200"/>
                        <a:t>-</a:t>
                      </a:r>
                    </a:p>
                  </a:txBody>
                  <a:tcPr/>
                </a:tc>
                <a:tc>
                  <a:txBody>
                    <a:bodyPr/>
                    <a:lstStyle/>
                    <a:p>
                      <a:pPr marL="0" algn="r" rtl="0"/>
                      <a:r>
                        <a:rPr lang="en-GB" sz="1200"/>
                        <a:t>30</a:t>
                      </a:r>
                    </a:p>
                  </a:txBody>
                  <a:tcPr/>
                </a:tc>
                <a:tc>
                  <a:txBody>
                    <a:bodyPr/>
                    <a:lstStyle/>
                    <a:p>
                      <a:pPr marL="0" algn="r" rtl="0"/>
                      <a:r>
                        <a:rPr lang="en-GB" sz="1200"/>
                        <a:t>-</a:t>
                      </a:r>
                    </a:p>
                  </a:txBody>
                  <a:tcPr/>
                </a:tc>
                <a:tc>
                  <a:txBody>
                    <a:bodyPr/>
                    <a:lstStyle/>
                    <a:p>
                      <a:pPr marL="0" algn="r" rtl="0"/>
                      <a:r>
                        <a:rPr lang="en-GB" sz="1200"/>
                        <a:t>-</a:t>
                      </a:r>
                    </a:p>
                  </a:txBody>
                  <a:tcPr/>
                </a:tc>
                <a:tc>
                  <a:txBody>
                    <a:bodyPr/>
                    <a:lstStyle/>
                    <a:p>
                      <a:pPr marL="0" algn="r" rtl="0"/>
                      <a:r>
                        <a:rPr lang="en-GB" sz="1200"/>
                        <a:t>-</a:t>
                      </a:r>
                    </a:p>
                  </a:txBody>
                  <a:tcPr/>
                </a:tc>
                <a:tc>
                  <a:txBody>
                    <a:bodyPr/>
                    <a:lstStyle/>
                    <a:p>
                      <a:pPr marL="0" algn="r" rtl="0"/>
                      <a:r>
                        <a:rPr lang="en-GB" sz="1200"/>
                        <a:t>-</a:t>
                      </a:r>
                    </a:p>
                  </a:txBody>
                  <a:tcPr/>
                </a:tc>
                <a:extLst>
                  <a:ext uri="{0D108BD9-81ED-4DB2-BD59-A6C34878D82A}">
                    <a16:rowId xmlns:a16="http://schemas.microsoft.com/office/drawing/2014/main" val="1747216691"/>
                  </a:ext>
                </a:extLst>
              </a:tr>
              <a:tr h="468000">
                <a:tc>
                  <a:txBody>
                    <a:bodyPr/>
                    <a:lstStyle/>
                    <a:p>
                      <a:r>
                        <a:rPr lang="en-GB" sz="1200"/>
                        <a:t>Capex**(M€)</a:t>
                      </a:r>
                    </a:p>
                  </a:txBody>
                  <a:tcPr/>
                </a:tc>
                <a:tc>
                  <a:txBody>
                    <a:bodyPr/>
                    <a:lstStyle/>
                    <a:p>
                      <a:pPr marL="0" algn="r" rtl="0"/>
                      <a:r>
                        <a:rPr lang="fi-FI" sz="1200"/>
                        <a:t>241</a:t>
                      </a:r>
                      <a:endParaRPr lang="en-GB" sz="1200"/>
                    </a:p>
                  </a:txBody>
                  <a:tcPr/>
                </a:tc>
                <a:tc>
                  <a:txBody>
                    <a:bodyPr/>
                    <a:lstStyle/>
                    <a:p>
                      <a:pPr marL="0" algn="r" rtl="0"/>
                      <a:r>
                        <a:rPr lang="fi-FI" sz="1200"/>
                        <a:t>281</a:t>
                      </a:r>
                      <a:endParaRPr lang="en-GB" sz="1200"/>
                    </a:p>
                  </a:txBody>
                  <a:tcPr/>
                </a:tc>
                <a:tc>
                  <a:txBody>
                    <a:bodyPr/>
                    <a:lstStyle/>
                    <a:p>
                      <a:pPr marL="0" algn="r" rtl="0"/>
                      <a:r>
                        <a:rPr lang="en-GB" sz="1200"/>
                        <a:t>151</a:t>
                      </a:r>
                    </a:p>
                  </a:txBody>
                  <a:tcPr/>
                </a:tc>
                <a:tc>
                  <a:txBody>
                    <a:bodyPr/>
                    <a:lstStyle/>
                    <a:p>
                      <a:pPr marL="0" algn="r" rtl="0"/>
                      <a:r>
                        <a:rPr lang="fi-FI" sz="1200"/>
                        <a:t>296</a:t>
                      </a:r>
                      <a:endParaRPr lang="en-GB" sz="1200"/>
                    </a:p>
                  </a:txBody>
                  <a:tcPr/>
                </a:tc>
                <a:tc>
                  <a:txBody>
                    <a:bodyPr/>
                    <a:lstStyle/>
                    <a:p>
                      <a:pPr marL="0" algn="r" rtl="0"/>
                      <a:r>
                        <a:rPr lang="fi-FI" sz="1200"/>
                        <a:t>337</a:t>
                      </a:r>
                      <a:endParaRPr lang="en-GB" sz="1200"/>
                    </a:p>
                  </a:txBody>
                  <a:tcPr/>
                </a:tc>
                <a:tc>
                  <a:txBody>
                    <a:bodyPr/>
                    <a:lstStyle/>
                    <a:p>
                      <a:pPr marL="0" algn="r" rtl="0"/>
                      <a:r>
                        <a:rPr lang="fi-FI" sz="1200"/>
                        <a:t>329</a:t>
                      </a:r>
                      <a:endParaRPr lang="en-GB" sz="1200"/>
                    </a:p>
                  </a:txBody>
                  <a:tcPr/>
                </a:tc>
                <a:extLst>
                  <a:ext uri="{0D108BD9-81ED-4DB2-BD59-A6C34878D82A}">
                    <a16:rowId xmlns:a16="http://schemas.microsoft.com/office/drawing/2014/main" val="3967415886"/>
                  </a:ext>
                </a:extLst>
              </a:tr>
              <a:tr h="468000">
                <a:tc>
                  <a:txBody>
                    <a:bodyPr/>
                    <a:lstStyle/>
                    <a:p>
                      <a:r>
                        <a:rPr lang="en-GB" sz="1200"/>
                        <a:t>Fixed operational costs (M€/a)</a:t>
                      </a:r>
                    </a:p>
                  </a:txBody>
                  <a:tcPr/>
                </a:tc>
                <a:tc>
                  <a:txBody>
                    <a:bodyPr/>
                    <a:lstStyle/>
                    <a:p>
                      <a:pPr marL="0" algn="r" rtl="0"/>
                      <a:r>
                        <a:rPr lang="en-GB" sz="1200"/>
                        <a:t>14</a:t>
                      </a:r>
                    </a:p>
                  </a:txBody>
                  <a:tcPr/>
                </a:tc>
                <a:tc>
                  <a:txBody>
                    <a:bodyPr/>
                    <a:lstStyle/>
                    <a:p>
                      <a:pPr marL="0" algn="r" rtl="0"/>
                      <a:r>
                        <a:rPr lang="en-GB" sz="1200"/>
                        <a:t>16</a:t>
                      </a:r>
                    </a:p>
                  </a:txBody>
                  <a:tcPr/>
                </a:tc>
                <a:tc>
                  <a:txBody>
                    <a:bodyPr/>
                    <a:lstStyle/>
                    <a:p>
                      <a:pPr marL="0" algn="r" rtl="0"/>
                      <a:r>
                        <a:rPr lang="en-GB" sz="1200"/>
                        <a:t>9</a:t>
                      </a:r>
                    </a:p>
                  </a:txBody>
                  <a:tcPr/>
                </a:tc>
                <a:tc>
                  <a:txBody>
                    <a:bodyPr/>
                    <a:lstStyle/>
                    <a:p>
                      <a:pPr marL="0" algn="r" rtl="0"/>
                      <a:r>
                        <a:rPr lang="en-GB" sz="1200"/>
                        <a:t>16</a:t>
                      </a:r>
                    </a:p>
                  </a:txBody>
                  <a:tcPr/>
                </a:tc>
                <a:tc>
                  <a:txBody>
                    <a:bodyPr/>
                    <a:lstStyle/>
                    <a:p>
                      <a:pPr marL="0" algn="r" rtl="0"/>
                      <a:r>
                        <a:rPr lang="en-GB" sz="1200"/>
                        <a:t>18</a:t>
                      </a:r>
                    </a:p>
                  </a:txBody>
                  <a:tcPr/>
                </a:tc>
                <a:tc>
                  <a:txBody>
                    <a:bodyPr/>
                    <a:lstStyle/>
                    <a:p>
                      <a:pPr marL="0" algn="r" rtl="0"/>
                      <a:r>
                        <a:rPr lang="en-GB" sz="1200"/>
                        <a:t>18</a:t>
                      </a:r>
                    </a:p>
                  </a:txBody>
                  <a:tcPr/>
                </a:tc>
                <a:extLst>
                  <a:ext uri="{0D108BD9-81ED-4DB2-BD59-A6C34878D82A}">
                    <a16:rowId xmlns:a16="http://schemas.microsoft.com/office/drawing/2014/main" val="2704789180"/>
                  </a:ext>
                </a:extLst>
              </a:tr>
              <a:tr h="468000">
                <a:tc>
                  <a:txBody>
                    <a:bodyPr/>
                    <a:lstStyle/>
                    <a:p>
                      <a:r>
                        <a:rPr lang="en-GB" sz="1200"/>
                        <a:t>Variable operating costs, excl. feedstock and power  (M€/a)</a:t>
                      </a:r>
                    </a:p>
                  </a:txBody>
                  <a:tcPr/>
                </a:tc>
                <a:tc>
                  <a:txBody>
                    <a:bodyPr/>
                    <a:lstStyle/>
                    <a:p>
                      <a:pPr marL="0" algn="r" rtl="0"/>
                      <a:r>
                        <a:rPr lang="en-GB" sz="1200"/>
                        <a:t>11</a:t>
                      </a:r>
                    </a:p>
                  </a:txBody>
                  <a:tcPr/>
                </a:tc>
                <a:tc>
                  <a:txBody>
                    <a:bodyPr/>
                    <a:lstStyle/>
                    <a:p>
                      <a:pPr marL="0" algn="r" rtl="0"/>
                      <a:r>
                        <a:rPr lang="en-GB" sz="1200"/>
                        <a:t>14</a:t>
                      </a:r>
                    </a:p>
                  </a:txBody>
                  <a:tcPr/>
                </a:tc>
                <a:tc>
                  <a:txBody>
                    <a:bodyPr/>
                    <a:lstStyle/>
                    <a:p>
                      <a:pPr marL="0" algn="r" rtl="0"/>
                      <a:r>
                        <a:rPr lang="en-GB" sz="1200"/>
                        <a:t>8</a:t>
                      </a:r>
                    </a:p>
                  </a:txBody>
                  <a:tcPr/>
                </a:tc>
                <a:tc>
                  <a:txBody>
                    <a:bodyPr/>
                    <a:lstStyle/>
                    <a:p>
                      <a:pPr marL="0" algn="r" rtl="0"/>
                      <a:r>
                        <a:rPr lang="en-GB" sz="1200"/>
                        <a:t>16</a:t>
                      </a:r>
                    </a:p>
                  </a:txBody>
                  <a:tcPr/>
                </a:tc>
                <a:tc>
                  <a:txBody>
                    <a:bodyPr/>
                    <a:lstStyle/>
                    <a:p>
                      <a:pPr marL="0" algn="r" rtl="0"/>
                      <a:r>
                        <a:rPr lang="en-GB" sz="1200"/>
                        <a:t>16</a:t>
                      </a:r>
                    </a:p>
                  </a:txBody>
                  <a:tcPr/>
                </a:tc>
                <a:tc>
                  <a:txBody>
                    <a:bodyPr/>
                    <a:lstStyle/>
                    <a:p>
                      <a:pPr marL="0" algn="r" rtl="0"/>
                      <a:r>
                        <a:rPr lang="en-GB" sz="1200" dirty="0"/>
                        <a:t>16</a:t>
                      </a:r>
                    </a:p>
                  </a:txBody>
                  <a:tcPr/>
                </a:tc>
                <a:extLst>
                  <a:ext uri="{0D108BD9-81ED-4DB2-BD59-A6C34878D82A}">
                    <a16:rowId xmlns:a16="http://schemas.microsoft.com/office/drawing/2014/main" val="1172477788"/>
                  </a:ext>
                </a:extLst>
              </a:tr>
            </a:tbl>
          </a:graphicData>
        </a:graphic>
      </p:graphicFrame>
      <p:sp>
        <p:nvSpPr>
          <p:cNvPr id="2" name="TextBox 1">
            <a:extLst>
              <a:ext uri="{FF2B5EF4-FFF2-40B4-BE49-F238E27FC236}">
                <a16:creationId xmlns:a16="http://schemas.microsoft.com/office/drawing/2014/main" id="{3CA7A6E2-A86A-4CFA-A05F-0122C77CB4D1}"/>
              </a:ext>
            </a:extLst>
          </p:cNvPr>
          <p:cNvSpPr txBox="1"/>
          <p:nvPr/>
        </p:nvSpPr>
        <p:spPr>
          <a:xfrm>
            <a:off x="5257800" y="6241957"/>
            <a:ext cx="4583430" cy="596766"/>
          </a:xfrm>
          <a:prstGeom prst="rect">
            <a:avLst/>
          </a:prstGeom>
          <a:noFill/>
        </p:spPr>
        <p:txBody>
          <a:bodyPr wrap="square" lIns="0" tIns="0" rIns="0" bIns="0" rtlCol="0">
            <a:spAutoFit/>
          </a:bodyPr>
          <a:lstStyle/>
          <a:p>
            <a:pPr algn="l">
              <a:lnSpc>
                <a:spcPct val="110000"/>
              </a:lnSpc>
              <a:spcBef>
                <a:spcPts val="1000"/>
              </a:spcBef>
              <a:spcAft>
                <a:spcPts val="200"/>
              </a:spcAft>
            </a:pPr>
            <a:r>
              <a:rPr lang="fi-FI" sz="900" spc="40" dirty="0"/>
              <a:t>*</a:t>
            </a:r>
            <a:r>
              <a:rPr lang="fi-FI" sz="900" spc="40" dirty="0" err="1"/>
              <a:t>incl</a:t>
            </a:r>
            <a:r>
              <a:rPr lang="fi-FI" sz="900" spc="40" dirty="0"/>
              <a:t>. </a:t>
            </a:r>
            <a:r>
              <a:rPr lang="fi-FI" sz="900" spc="40" dirty="0" err="1"/>
              <a:t>trasportation</a:t>
            </a:r>
            <a:r>
              <a:rPr lang="fi-FI" sz="900" spc="40" dirty="0"/>
              <a:t> </a:t>
            </a:r>
            <a:r>
              <a:rPr lang="fi-FI" sz="900" spc="40" dirty="0" err="1"/>
              <a:t>costs</a:t>
            </a:r>
            <a:br>
              <a:rPr lang="fi-FI" sz="900" spc="40" dirty="0"/>
            </a:br>
            <a:r>
              <a:rPr lang="fi-FI" sz="900" spc="40" dirty="0"/>
              <a:t>** </a:t>
            </a:r>
            <a:r>
              <a:rPr lang="fi-FI" sz="900" spc="40" dirty="0" err="1"/>
              <a:t>incl</a:t>
            </a:r>
            <a:r>
              <a:rPr lang="fi-FI" sz="900" spc="40" dirty="0"/>
              <a:t>. </a:t>
            </a:r>
            <a:r>
              <a:rPr lang="fi-FI" sz="900" spc="40" dirty="0" err="1"/>
              <a:t>spare</a:t>
            </a:r>
            <a:r>
              <a:rPr lang="fi-FI" sz="900" spc="40" dirty="0"/>
              <a:t> </a:t>
            </a:r>
            <a:r>
              <a:rPr lang="fi-FI" sz="900" spc="40" dirty="0" err="1"/>
              <a:t>parts</a:t>
            </a:r>
            <a:r>
              <a:rPr lang="fi-FI" sz="900" spc="40" dirty="0"/>
              <a:t>, </a:t>
            </a:r>
            <a:r>
              <a:rPr lang="fi-FI" sz="900" spc="40" dirty="0" err="1"/>
              <a:t>excl</a:t>
            </a:r>
            <a:r>
              <a:rPr lang="fi-FI" sz="900" spc="40" dirty="0"/>
              <a:t>. </a:t>
            </a:r>
            <a:r>
              <a:rPr lang="fi-FI" sz="900" spc="40" dirty="0" err="1"/>
              <a:t>land</a:t>
            </a:r>
            <a:r>
              <a:rPr lang="fi-FI" sz="900" spc="40" dirty="0"/>
              <a:t> and </a:t>
            </a:r>
            <a:r>
              <a:rPr lang="fi-FI" sz="900" spc="40" dirty="0" err="1"/>
              <a:t>grid</a:t>
            </a:r>
            <a:r>
              <a:rPr lang="fi-FI" sz="900" spc="40" dirty="0"/>
              <a:t> </a:t>
            </a:r>
            <a:r>
              <a:rPr lang="fi-FI" sz="900" spc="40" dirty="0" err="1"/>
              <a:t>connection</a:t>
            </a:r>
            <a:r>
              <a:rPr lang="fi-FI" sz="900" spc="40" dirty="0"/>
              <a:t> </a:t>
            </a:r>
            <a:r>
              <a:rPr lang="fi-FI" sz="900" spc="40" dirty="0" err="1"/>
              <a:t>costs</a:t>
            </a:r>
            <a:endParaRPr lang="fi-FI" sz="900" spc="40" dirty="0"/>
          </a:p>
          <a:p>
            <a:pPr algn="l">
              <a:lnSpc>
                <a:spcPct val="110000"/>
              </a:lnSpc>
              <a:spcBef>
                <a:spcPts val="1000"/>
              </a:spcBef>
              <a:spcAft>
                <a:spcPts val="200"/>
              </a:spcAft>
            </a:pPr>
            <a:r>
              <a:rPr lang="fi-FI" sz="900" spc="40" dirty="0" err="1"/>
              <a:t>Sources</a:t>
            </a:r>
            <a:r>
              <a:rPr lang="fi-FI" sz="900" spc="40" dirty="0"/>
              <a:t>: DLR, Wood, VTT, AFRY</a:t>
            </a:r>
          </a:p>
        </p:txBody>
      </p:sp>
      <p:pic>
        <p:nvPicPr>
          <p:cNvPr id="4" name="Audio 3">
            <a:hlinkClick r:id="" action="ppaction://media"/>
            <a:extLst>
              <a:ext uri="{FF2B5EF4-FFF2-40B4-BE49-F238E27FC236}">
                <a16:creationId xmlns:a16="http://schemas.microsoft.com/office/drawing/2014/main" id="{785C8D2B-33F5-4718-8EBA-2389A61114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246745"/>
      </p:ext>
    </p:extLst>
  </p:cSld>
  <p:clrMapOvr>
    <a:masterClrMapping/>
  </p:clrMapOvr>
  <mc:AlternateContent xmlns:mc="http://schemas.openxmlformats.org/markup-compatibility/2006" xmlns:p14="http://schemas.microsoft.com/office/powerpoint/2010/main">
    <mc:Choice Requires="p14">
      <p:transition spd="slow" p14:dur="2000" advTm="48425"/>
    </mc:Choice>
    <mc:Fallback xmlns="">
      <p:transition spd="slow" advTm="4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896949-5984-4B31-99BF-B4F1B532A1BC}"/>
              </a:ext>
            </a:extLst>
          </p:cNvPr>
          <p:cNvSpPr>
            <a:spLocks noGrp="1"/>
          </p:cNvSpPr>
          <p:nvPr>
            <p:ph type="body" sz="quarter" idx="17"/>
          </p:nvPr>
        </p:nvSpPr>
        <p:spPr/>
        <p:txBody>
          <a:bodyPr/>
          <a:lstStyle/>
          <a:p>
            <a:pPr marL="7938" indent="0">
              <a:buNone/>
            </a:pPr>
            <a:endParaRPr lang="en-GB"/>
          </a:p>
        </p:txBody>
      </p:sp>
      <p:sp>
        <p:nvSpPr>
          <p:cNvPr id="2" name="Title 1">
            <a:extLst>
              <a:ext uri="{FF2B5EF4-FFF2-40B4-BE49-F238E27FC236}">
                <a16:creationId xmlns:a16="http://schemas.microsoft.com/office/drawing/2014/main" id="{8CCB6113-A75E-43ED-ADB8-6E310C9D23DD}"/>
              </a:ext>
            </a:extLst>
          </p:cNvPr>
          <p:cNvSpPr>
            <a:spLocks noGrp="1"/>
          </p:cNvSpPr>
          <p:nvPr>
            <p:ph type="title"/>
          </p:nvPr>
        </p:nvSpPr>
        <p:spPr/>
        <p:txBody>
          <a:bodyPr/>
          <a:lstStyle/>
          <a:p>
            <a:r>
              <a:rPr lang="en-GB"/>
              <a:t>Competitiveness of business concepts</a:t>
            </a:r>
          </a:p>
        </p:txBody>
      </p:sp>
      <p:sp>
        <p:nvSpPr>
          <p:cNvPr id="3" name="Text Placeholder 2">
            <a:extLst>
              <a:ext uri="{FF2B5EF4-FFF2-40B4-BE49-F238E27FC236}">
                <a16:creationId xmlns:a16="http://schemas.microsoft.com/office/drawing/2014/main" id="{5AA9F17A-43E3-422A-988F-D395D62053D0}"/>
              </a:ext>
            </a:extLst>
          </p:cNvPr>
          <p:cNvSpPr>
            <a:spLocks noGrp="1"/>
          </p:cNvSpPr>
          <p:nvPr>
            <p:ph type="body" sz="quarter" idx="16"/>
          </p:nvPr>
        </p:nvSpPr>
        <p:spPr/>
        <p:txBody>
          <a:bodyPr/>
          <a:lstStyle/>
          <a:p>
            <a:r>
              <a:rPr lang="en-GB" sz="1050" dirty="0"/>
              <a:t>The competitive price of Fischer-</a:t>
            </a:r>
            <a:r>
              <a:rPr lang="en-GB" sz="1050" dirty="0" err="1"/>
              <a:t>Tropsch</a:t>
            </a:r>
            <a:r>
              <a:rPr lang="en-GB" sz="1050" dirty="0"/>
              <a:t> biocrude is estimated to be currently 0.9-1.1 EUR/kg (competition with HVO feedstock prices utilising mainly feedstocks of REDII Annex IX, part B)</a:t>
            </a:r>
          </a:p>
          <a:p>
            <a:r>
              <a:rPr lang="en-GB" sz="1050" dirty="0"/>
              <a:t>Advanced biofuel prices are estimated to be in the level of 1.5-2.0 EUR/kg depending on development towards EU targets</a:t>
            </a:r>
          </a:p>
          <a:p>
            <a:pPr lvl="1"/>
            <a:r>
              <a:rPr lang="en-GB" sz="1050" dirty="0"/>
              <a:t>Refinery costs are estimated to 0.2-0.3 EUR/kg</a:t>
            </a:r>
          </a:p>
          <a:p>
            <a:pPr lvl="1"/>
            <a:r>
              <a:rPr lang="en-GB" sz="1050" dirty="0"/>
              <a:t>FT biocrude price should be below 1.2-1.7 EUR/kg</a:t>
            </a:r>
          </a:p>
          <a:p>
            <a:r>
              <a:rPr lang="en-GB" sz="1050" dirty="0"/>
              <a:t>Pulp mill and city refinery cases are the most profitable concepts</a:t>
            </a:r>
          </a:p>
          <a:p>
            <a:pPr lvl="1"/>
            <a:r>
              <a:rPr lang="en-GB" sz="1050" dirty="0"/>
              <a:t>Economy of scale, energy sales and utilising existing steam turbine enable better economic performance</a:t>
            </a:r>
          </a:p>
          <a:p>
            <a:r>
              <a:rPr lang="en-GB" sz="1050" dirty="0"/>
              <a:t>Large Northern European cases utilising wood based residues have better economic performance compared to Central European cases utilising straw</a:t>
            </a:r>
          </a:p>
          <a:p>
            <a:pPr lvl="1"/>
            <a:r>
              <a:rPr lang="en-GB" sz="1050" dirty="0"/>
              <a:t>Viable business concepts can be found with both feedstocks depending on WACC</a:t>
            </a:r>
          </a:p>
          <a:p>
            <a:r>
              <a:rPr lang="en-GB" sz="1050" dirty="0"/>
              <a:t>Investment or production subsidies needed in order to ensure economic feasibility of the biocrude production</a:t>
            </a:r>
          </a:p>
          <a:p>
            <a:endParaRPr lang="en-GB" sz="1050" dirty="0"/>
          </a:p>
        </p:txBody>
      </p:sp>
      <p:sp>
        <p:nvSpPr>
          <p:cNvPr id="5" name="Date Placeholder 4">
            <a:extLst>
              <a:ext uri="{FF2B5EF4-FFF2-40B4-BE49-F238E27FC236}">
                <a16:creationId xmlns:a16="http://schemas.microsoft.com/office/drawing/2014/main" id="{17B7FD3D-9481-4581-BF62-B1004FD6A0C4}"/>
              </a:ext>
            </a:extLst>
          </p:cNvPr>
          <p:cNvSpPr>
            <a:spLocks noGrp="1"/>
          </p:cNvSpPr>
          <p:nvPr>
            <p:ph type="dt" sz="half" idx="2"/>
          </p:nvPr>
        </p:nvSpPr>
        <p:spPr/>
        <p:txBody>
          <a:bodyPr/>
          <a:lstStyle/>
          <a:p>
            <a:fld id="{159C49C0-4480-481A-A694-5E13791B8E98}" type="datetime1">
              <a:rPr lang="en-GB" smtClean="0"/>
              <a:t>27/05/2021</a:t>
            </a:fld>
            <a:endParaRPr lang="en-GB"/>
          </a:p>
        </p:txBody>
      </p:sp>
      <p:sp>
        <p:nvSpPr>
          <p:cNvPr id="6" name="Footer Placeholder 5">
            <a:extLst>
              <a:ext uri="{FF2B5EF4-FFF2-40B4-BE49-F238E27FC236}">
                <a16:creationId xmlns:a16="http://schemas.microsoft.com/office/drawing/2014/main" id="{BEB7A9E7-08D8-4183-8821-CC3498FFE287}"/>
              </a:ext>
            </a:extLst>
          </p:cNvPr>
          <p:cNvSpPr>
            <a:spLocks noGrp="1"/>
          </p:cNvSpPr>
          <p:nvPr>
            <p:ph type="ftr" sz="quarter" idx="3"/>
          </p:nvPr>
        </p:nvSpPr>
        <p:spPr/>
        <p:txBody>
          <a:bodyPr/>
          <a:lstStyle/>
          <a:p>
            <a:r>
              <a:rPr lang="en-GB" dirty="0"/>
              <a:t>COMSYN Compact gasification and synthesis process for transport fuels</a:t>
            </a:r>
          </a:p>
        </p:txBody>
      </p:sp>
      <p:sp>
        <p:nvSpPr>
          <p:cNvPr id="7" name="Slide Number Placeholder 6">
            <a:extLst>
              <a:ext uri="{FF2B5EF4-FFF2-40B4-BE49-F238E27FC236}">
                <a16:creationId xmlns:a16="http://schemas.microsoft.com/office/drawing/2014/main" id="{DE71917A-E551-463F-BE6F-C6A88467220A}"/>
              </a:ext>
            </a:extLst>
          </p:cNvPr>
          <p:cNvSpPr>
            <a:spLocks noGrp="1"/>
          </p:cNvSpPr>
          <p:nvPr>
            <p:ph type="sldNum" sz="quarter" idx="4"/>
          </p:nvPr>
        </p:nvSpPr>
        <p:spPr/>
        <p:txBody>
          <a:bodyPr/>
          <a:lstStyle/>
          <a:p>
            <a:fld id="{0B1617BE-BA58-4B59-88D5-A8C7B239E913}" type="slidenum">
              <a:rPr lang="en-GB" smtClean="0"/>
              <a:pPr/>
              <a:t>11</a:t>
            </a:fld>
            <a:endParaRPr lang="en-GB"/>
          </a:p>
        </p:txBody>
      </p:sp>
      <p:graphicFrame>
        <p:nvGraphicFramePr>
          <p:cNvPr id="12" name="Chart 11">
            <a:extLst>
              <a:ext uri="{FF2B5EF4-FFF2-40B4-BE49-F238E27FC236}">
                <a16:creationId xmlns:a16="http://schemas.microsoft.com/office/drawing/2014/main" id="{D1838574-E961-49D6-A378-140D5541A796}"/>
              </a:ext>
            </a:extLst>
          </p:cNvPr>
          <p:cNvGraphicFramePr>
            <a:graphicFrameLocks/>
          </p:cNvGraphicFramePr>
          <p:nvPr>
            <p:extLst>
              <p:ext uri="{D42A27DB-BD31-4B8C-83A1-F6EECF244321}">
                <p14:modId xmlns:p14="http://schemas.microsoft.com/office/powerpoint/2010/main" val="3587055550"/>
              </p:ext>
            </p:extLst>
          </p:nvPr>
        </p:nvGraphicFramePr>
        <p:xfrm>
          <a:off x="6353999" y="2533650"/>
          <a:ext cx="5061391" cy="3556000"/>
        </p:xfrm>
        <a:graphic>
          <a:graphicData uri="http://schemas.openxmlformats.org/drawingml/2006/chart">
            <c:chart xmlns:c="http://schemas.openxmlformats.org/drawingml/2006/chart" xmlns:r="http://schemas.openxmlformats.org/officeDocument/2006/relationships" r:id="rId5"/>
          </a:graphicData>
        </a:graphic>
      </p:graphicFrame>
      <p:pic>
        <p:nvPicPr>
          <p:cNvPr id="15" name="Audio 14">
            <a:hlinkClick r:id="" action="ppaction://media"/>
            <a:extLst>
              <a:ext uri="{FF2B5EF4-FFF2-40B4-BE49-F238E27FC236}">
                <a16:creationId xmlns:a16="http://schemas.microsoft.com/office/drawing/2014/main" id="{E6998DE0-3F37-4A21-B9E8-96A0C847E5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70309521"/>
      </p:ext>
    </p:extLst>
  </p:cSld>
  <p:clrMapOvr>
    <a:masterClrMapping/>
  </p:clrMapOvr>
  <mc:AlternateContent xmlns:mc="http://schemas.openxmlformats.org/markup-compatibility/2006" xmlns:p14="http://schemas.microsoft.com/office/powerpoint/2010/main">
    <mc:Choice Requires="p14">
      <p:transition spd="slow" p14:dur="2000" advTm="127440"/>
    </mc:Choice>
    <mc:Fallback xmlns="">
      <p:transition spd="slow" advTm="12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F20B-1BE8-41A0-9B4F-35BF9001EE16}"/>
              </a:ext>
            </a:extLst>
          </p:cNvPr>
          <p:cNvSpPr>
            <a:spLocks noGrp="1"/>
          </p:cNvSpPr>
          <p:nvPr>
            <p:ph type="title"/>
          </p:nvPr>
        </p:nvSpPr>
        <p:spPr/>
        <p:txBody>
          <a:bodyPr/>
          <a:lstStyle/>
          <a:p>
            <a:r>
              <a:rPr lang="fi-FI"/>
              <a:t>NPV and IRR of business </a:t>
            </a:r>
            <a:r>
              <a:rPr lang="fi-FI" err="1"/>
              <a:t>concepts</a:t>
            </a:r>
            <a:endParaRPr lang="fi-FI"/>
          </a:p>
        </p:txBody>
      </p:sp>
      <p:sp>
        <p:nvSpPr>
          <p:cNvPr id="3" name="Text Placeholder 2">
            <a:extLst>
              <a:ext uri="{FF2B5EF4-FFF2-40B4-BE49-F238E27FC236}">
                <a16:creationId xmlns:a16="http://schemas.microsoft.com/office/drawing/2014/main" id="{E6100CA2-AEA7-4966-A096-C360D880B6D1}"/>
              </a:ext>
            </a:extLst>
          </p:cNvPr>
          <p:cNvSpPr>
            <a:spLocks noGrp="1"/>
          </p:cNvSpPr>
          <p:nvPr>
            <p:ph type="body" sz="quarter" idx="16"/>
          </p:nvPr>
        </p:nvSpPr>
        <p:spPr/>
        <p:txBody>
          <a:bodyPr/>
          <a:lstStyle/>
          <a:p>
            <a:endParaRPr lang="fi-FI"/>
          </a:p>
        </p:txBody>
      </p:sp>
      <p:sp>
        <p:nvSpPr>
          <p:cNvPr id="4" name="Text Placeholder 3">
            <a:extLst>
              <a:ext uri="{FF2B5EF4-FFF2-40B4-BE49-F238E27FC236}">
                <a16:creationId xmlns:a16="http://schemas.microsoft.com/office/drawing/2014/main" id="{8B9D4298-CBD6-46ED-9085-395C1062A720}"/>
              </a:ext>
            </a:extLst>
          </p:cNvPr>
          <p:cNvSpPr>
            <a:spLocks noGrp="1"/>
          </p:cNvSpPr>
          <p:nvPr>
            <p:ph type="body" sz="quarter" idx="17"/>
          </p:nvPr>
        </p:nvSpPr>
        <p:spPr/>
        <p:txBody>
          <a:bodyPr/>
          <a:lstStyle/>
          <a:p>
            <a:endParaRPr lang="fi-FI"/>
          </a:p>
        </p:txBody>
      </p:sp>
      <p:sp>
        <p:nvSpPr>
          <p:cNvPr id="5" name="Date Placeholder 4">
            <a:extLst>
              <a:ext uri="{FF2B5EF4-FFF2-40B4-BE49-F238E27FC236}">
                <a16:creationId xmlns:a16="http://schemas.microsoft.com/office/drawing/2014/main" id="{64896989-966E-4AAA-81E9-B7CE72978A9B}"/>
              </a:ext>
            </a:extLst>
          </p:cNvPr>
          <p:cNvSpPr>
            <a:spLocks noGrp="1"/>
          </p:cNvSpPr>
          <p:nvPr>
            <p:ph type="dt" sz="half" idx="2"/>
          </p:nvPr>
        </p:nvSpPr>
        <p:spPr/>
        <p:txBody>
          <a:bodyPr/>
          <a:lstStyle/>
          <a:p>
            <a:fld id="{159C49C0-4480-481A-A694-5E13791B8E98}" type="datetime1">
              <a:rPr lang="en-GB" smtClean="0"/>
              <a:t>27/05/2021</a:t>
            </a:fld>
            <a:endParaRPr lang="en-GB"/>
          </a:p>
        </p:txBody>
      </p:sp>
      <p:sp>
        <p:nvSpPr>
          <p:cNvPr id="6" name="Footer Placeholder 5">
            <a:extLst>
              <a:ext uri="{FF2B5EF4-FFF2-40B4-BE49-F238E27FC236}">
                <a16:creationId xmlns:a16="http://schemas.microsoft.com/office/drawing/2014/main" id="{2EB03BAB-13CE-47A1-9DB5-CCDE19230FDD}"/>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EED642A9-3FC8-452D-AB8D-16FD1E0C27DD}"/>
              </a:ext>
            </a:extLst>
          </p:cNvPr>
          <p:cNvSpPr>
            <a:spLocks noGrp="1"/>
          </p:cNvSpPr>
          <p:nvPr>
            <p:ph type="sldNum" sz="quarter" idx="4"/>
          </p:nvPr>
        </p:nvSpPr>
        <p:spPr/>
        <p:txBody>
          <a:bodyPr/>
          <a:lstStyle/>
          <a:p>
            <a:fld id="{0B1617BE-BA58-4B59-88D5-A8C7B239E913}" type="slidenum">
              <a:rPr lang="en-GB" smtClean="0"/>
              <a:pPr/>
              <a:t>12</a:t>
            </a:fld>
            <a:endParaRPr lang="en-GB"/>
          </a:p>
        </p:txBody>
      </p:sp>
      <p:graphicFrame>
        <p:nvGraphicFramePr>
          <p:cNvPr id="8" name="Chart 7">
            <a:extLst>
              <a:ext uri="{FF2B5EF4-FFF2-40B4-BE49-F238E27FC236}">
                <a16:creationId xmlns:a16="http://schemas.microsoft.com/office/drawing/2014/main" id="{937F3FE3-8F2E-4CCC-AC13-8B961F9239CF}"/>
              </a:ext>
            </a:extLst>
          </p:cNvPr>
          <p:cNvGraphicFramePr>
            <a:graphicFrameLocks/>
          </p:cNvGraphicFramePr>
          <p:nvPr>
            <p:extLst>
              <p:ext uri="{D42A27DB-BD31-4B8C-83A1-F6EECF244321}">
                <p14:modId xmlns:p14="http://schemas.microsoft.com/office/powerpoint/2010/main" val="1293200030"/>
              </p:ext>
            </p:extLst>
          </p:nvPr>
        </p:nvGraphicFramePr>
        <p:xfrm>
          <a:off x="790480" y="2533650"/>
          <a:ext cx="5061392" cy="3556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46F97945-1129-4DEE-BE6D-9B9B564CC99F}"/>
              </a:ext>
            </a:extLst>
          </p:cNvPr>
          <p:cNvSpPr txBox="1"/>
          <p:nvPr/>
        </p:nvSpPr>
        <p:spPr>
          <a:xfrm>
            <a:off x="765177" y="2262952"/>
            <a:ext cx="8237309" cy="184281"/>
          </a:xfrm>
          <a:prstGeom prst="rect">
            <a:avLst/>
          </a:prstGeom>
          <a:noFill/>
        </p:spPr>
        <p:txBody>
          <a:bodyPr wrap="square" lIns="0" tIns="0" rIns="0" bIns="0" rtlCol="0">
            <a:spAutoFit/>
          </a:bodyPr>
          <a:lstStyle/>
          <a:p>
            <a:pPr algn="l">
              <a:lnSpc>
                <a:spcPct val="110000"/>
              </a:lnSpc>
              <a:spcBef>
                <a:spcPts val="1000"/>
              </a:spcBef>
              <a:spcAft>
                <a:spcPts val="200"/>
              </a:spcAft>
            </a:pPr>
            <a:r>
              <a:rPr lang="fi-FI" sz="1200" spc="40" err="1"/>
              <a:t>Assumptions</a:t>
            </a:r>
            <a:r>
              <a:rPr lang="fi-FI" sz="1200" spc="40"/>
              <a:t>: 10% WACC, FT </a:t>
            </a:r>
            <a:r>
              <a:rPr lang="fi-FI" sz="1200" spc="40" err="1"/>
              <a:t>biocrude</a:t>
            </a:r>
            <a:r>
              <a:rPr lang="fi-FI" sz="1200" spc="40"/>
              <a:t> </a:t>
            </a:r>
            <a:r>
              <a:rPr lang="fi-FI" sz="1200" spc="40" err="1"/>
              <a:t>price</a:t>
            </a:r>
            <a:r>
              <a:rPr lang="fi-FI" sz="1200" spc="40"/>
              <a:t> 1.5 EUR/kg (</a:t>
            </a:r>
            <a:r>
              <a:rPr lang="fi-FI" sz="1200" spc="40" err="1"/>
              <a:t>advanced</a:t>
            </a:r>
            <a:r>
              <a:rPr lang="fi-FI" sz="1200" spc="40"/>
              <a:t> </a:t>
            </a:r>
            <a:r>
              <a:rPr lang="fi-FI" sz="1200" spc="40" err="1"/>
              <a:t>biofuels</a:t>
            </a:r>
            <a:r>
              <a:rPr lang="fi-FI" sz="1200" spc="40"/>
              <a:t> </a:t>
            </a:r>
            <a:r>
              <a:rPr lang="fi-FI" sz="1200" spc="40" err="1"/>
              <a:t>price</a:t>
            </a:r>
            <a:r>
              <a:rPr lang="fi-FI" sz="1200" spc="40"/>
              <a:t> 1.8 EUR/kg)</a:t>
            </a:r>
          </a:p>
        </p:txBody>
      </p:sp>
      <p:graphicFrame>
        <p:nvGraphicFramePr>
          <p:cNvPr id="10" name="Chart 9">
            <a:extLst>
              <a:ext uri="{FF2B5EF4-FFF2-40B4-BE49-F238E27FC236}">
                <a16:creationId xmlns:a16="http://schemas.microsoft.com/office/drawing/2014/main" id="{9A8A2C22-916D-4CDB-9899-43B250DC8C28}"/>
              </a:ext>
            </a:extLst>
          </p:cNvPr>
          <p:cNvGraphicFramePr>
            <a:graphicFrameLocks/>
          </p:cNvGraphicFramePr>
          <p:nvPr>
            <p:extLst>
              <p:ext uri="{D42A27DB-BD31-4B8C-83A1-F6EECF244321}">
                <p14:modId xmlns:p14="http://schemas.microsoft.com/office/powerpoint/2010/main" val="2572098455"/>
              </p:ext>
            </p:extLst>
          </p:nvPr>
        </p:nvGraphicFramePr>
        <p:xfrm>
          <a:off x="6340131" y="2533650"/>
          <a:ext cx="5061390" cy="3556000"/>
        </p:xfrm>
        <a:graphic>
          <a:graphicData uri="http://schemas.openxmlformats.org/drawingml/2006/chart">
            <c:chart xmlns:c="http://schemas.openxmlformats.org/drawingml/2006/chart" xmlns:r="http://schemas.openxmlformats.org/officeDocument/2006/relationships" r:id="rId6"/>
          </a:graphicData>
        </a:graphic>
      </p:graphicFrame>
      <p:pic>
        <p:nvPicPr>
          <p:cNvPr id="12" name="Audio 11">
            <a:hlinkClick r:id="" action="ppaction://media"/>
            <a:extLst>
              <a:ext uri="{FF2B5EF4-FFF2-40B4-BE49-F238E27FC236}">
                <a16:creationId xmlns:a16="http://schemas.microsoft.com/office/drawing/2014/main" id="{3C0B309E-E378-43D0-B876-6F0B8D6853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23099434"/>
      </p:ext>
    </p:extLst>
  </p:cSld>
  <p:clrMapOvr>
    <a:masterClrMapping/>
  </p:clrMapOvr>
  <mc:AlternateContent xmlns:mc="http://schemas.openxmlformats.org/markup-compatibility/2006" xmlns:p14="http://schemas.microsoft.com/office/powerpoint/2010/main">
    <mc:Choice Requires="p14">
      <p:transition spd="slow" p14:dur="2000" advTm="51222"/>
    </mc:Choice>
    <mc:Fallback xmlns="">
      <p:transition spd="slow" advTm="5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AAF57E-0E85-4A01-9EE4-AE6F962F24B7}"/>
              </a:ext>
            </a:extLst>
          </p:cNvPr>
          <p:cNvSpPr>
            <a:spLocks noGrp="1"/>
          </p:cNvSpPr>
          <p:nvPr>
            <p:ph type="body" sz="quarter" idx="17"/>
          </p:nvPr>
        </p:nvSpPr>
        <p:spPr/>
        <p:txBody>
          <a:bodyPr/>
          <a:lstStyle/>
          <a:p>
            <a:endParaRPr lang="fi-FI"/>
          </a:p>
        </p:txBody>
      </p:sp>
      <p:graphicFrame>
        <p:nvGraphicFramePr>
          <p:cNvPr id="8" name="Chart 7">
            <a:extLst>
              <a:ext uri="{FF2B5EF4-FFF2-40B4-BE49-F238E27FC236}">
                <a16:creationId xmlns:a16="http://schemas.microsoft.com/office/drawing/2014/main" id="{647360A1-884B-4A88-8A87-3378D54DEC4C}"/>
              </a:ext>
            </a:extLst>
          </p:cNvPr>
          <p:cNvGraphicFramePr>
            <a:graphicFrameLocks/>
          </p:cNvGraphicFramePr>
          <p:nvPr>
            <p:extLst>
              <p:ext uri="{D42A27DB-BD31-4B8C-83A1-F6EECF244321}">
                <p14:modId xmlns:p14="http://schemas.microsoft.com/office/powerpoint/2010/main" val="3591742101"/>
              </p:ext>
            </p:extLst>
          </p:nvPr>
        </p:nvGraphicFramePr>
        <p:xfrm>
          <a:off x="6317957" y="2533650"/>
          <a:ext cx="5108865" cy="35560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a:extLst>
              <a:ext uri="{FF2B5EF4-FFF2-40B4-BE49-F238E27FC236}">
                <a16:creationId xmlns:a16="http://schemas.microsoft.com/office/drawing/2014/main" id="{A9686B64-DC65-4F24-9F99-3D52326832C6}"/>
              </a:ext>
            </a:extLst>
          </p:cNvPr>
          <p:cNvSpPr>
            <a:spLocks noGrp="1"/>
          </p:cNvSpPr>
          <p:nvPr>
            <p:ph type="body" sz="quarter" idx="16"/>
          </p:nvPr>
        </p:nvSpPr>
        <p:spPr/>
        <p:txBody>
          <a:bodyPr/>
          <a:lstStyle/>
          <a:p>
            <a:endParaRPr lang="fi-FI"/>
          </a:p>
        </p:txBody>
      </p:sp>
      <p:graphicFrame>
        <p:nvGraphicFramePr>
          <p:cNvPr id="11" name="Chart 10">
            <a:extLst>
              <a:ext uri="{FF2B5EF4-FFF2-40B4-BE49-F238E27FC236}">
                <a16:creationId xmlns:a16="http://schemas.microsoft.com/office/drawing/2014/main" id="{27C7B609-A3D5-4D58-B117-45899BD2BC0A}"/>
              </a:ext>
            </a:extLst>
          </p:cNvPr>
          <p:cNvGraphicFramePr>
            <a:graphicFrameLocks/>
          </p:cNvGraphicFramePr>
          <p:nvPr>
            <p:extLst>
              <p:ext uri="{D42A27DB-BD31-4B8C-83A1-F6EECF244321}">
                <p14:modId xmlns:p14="http://schemas.microsoft.com/office/powerpoint/2010/main" val="2358702322"/>
              </p:ext>
            </p:extLst>
          </p:nvPr>
        </p:nvGraphicFramePr>
        <p:xfrm>
          <a:off x="753746" y="2533650"/>
          <a:ext cx="5089842" cy="3556000"/>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14006105-EC44-44F7-BB57-AFE009C5680C}"/>
              </a:ext>
            </a:extLst>
          </p:cNvPr>
          <p:cNvSpPr>
            <a:spLocks noGrp="1"/>
          </p:cNvSpPr>
          <p:nvPr>
            <p:ph type="title"/>
          </p:nvPr>
        </p:nvSpPr>
        <p:spPr/>
        <p:txBody>
          <a:bodyPr/>
          <a:lstStyle/>
          <a:p>
            <a:r>
              <a:rPr lang="fi-FI" err="1"/>
              <a:t>Biocrude</a:t>
            </a:r>
            <a:r>
              <a:rPr lang="fi-FI"/>
              <a:t> </a:t>
            </a:r>
            <a:r>
              <a:rPr lang="fi-FI" err="1"/>
              <a:t>price</a:t>
            </a:r>
            <a:r>
              <a:rPr lang="fi-FI"/>
              <a:t> </a:t>
            </a:r>
            <a:r>
              <a:rPr lang="fi-FI" err="1"/>
              <a:t>with</a:t>
            </a:r>
            <a:r>
              <a:rPr lang="fi-FI"/>
              <a:t> </a:t>
            </a:r>
            <a:r>
              <a:rPr lang="fi-FI" err="1"/>
              <a:t>investment</a:t>
            </a:r>
            <a:r>
              <a:rPr lang="fi-FI"/>
              <a:t> </a:t>
            </a:r>
            <a:r>
              <a:rPr lang="fi-FI" err="1"/>
              <a:t>support</a:t>
            </a:r>
            <a:endParaRPr lang="fi-FI"/>
          </a:p>
        </p:txBody>
      </p:sp>
      <p:sp>
        <p:nvSpPr>
          <p:cNvPr id="5" name="Date Placeholder 4">
            <a:extLst>
              <a:ext uri="{FF2B5EF4-FFF2-40B4-BE49-F238E27FC236}">
                <a16:creationId xmlns:a16="http://schemas.microsoft.com/office/drawing/2014/main" id="{D9058E28-2B8C-4129-9480-AADE18B2D351}"/>
              </a:ext>
            </a:extLst>
          </p:cNvPr>
          <p:cNvSpPr>
            <a:spLocks noGrp="1"/>
          </p:cNvSpPr>
          <p:nvPr>
            <p:ph type="dt" sz="half" idx="2"/>
          </p:nvPr>
        </p:nvSpPr>
        <p:spPr/>
        <p:txBody>
          <a:bodyPr/>
          <a:lstStyle/>
          <a:p>
            <a:fld id="{159C49C0-4480-481A-A694-5E13791B8E98}" type="datetime1">
              <a:rPr lang="en-GB" smtClean="0"/>
              <a:t>27/05/2021</a:t>
            </a:fld>
            <a:endParaRPr lang="en-GB"/>
          </a:p>
        </p:txBody>
      </p:sp>
      <p:sp>
        <p:nvSpPr>
          <p:cNvPr id="6" name="Footer Placeholder 5">
            <a:extLst>
              <a:ext uri="{FF2B5EF4-FFF2-40B4-BE49-F238E27FC236}">
                <a16:creationId xmlns:a16="http://schemas.microsoft.com/office/drawing/2014/main" id="{DA6FA255-CAF3-4569-9882-ABE7FAB5F4F5}"/>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580CDDBC-530E-46B0-AD26-855D584A30A8}"/>
              </a:ext>
            </a:extLst>
          </p:cNvPr>
          <p:cNvSpPr>
            <a:spLocks noGrp="1"/>
          </p:cNvSpPr>
          <p:nvPr>
            <p:ph type="sldNum" sz="quarter" idx="4"/>
          </p:nvPr>
        </p:nvSpPr>
        <p:spPr/>
        <p:txBody>
          <a:bodyPr/>
          <a:lstStyle/>
          <a:p>
            <a:fld id="{0B1617BE-BA58-4B59-88D5-A8C7B239E913}" type="slidenum">
              <a:rPr lang="en-GB" smtClean="0"/>
              <a:pPr/>
              <a:t>13</a:t>
            </a:fld>
            <a:endParaRPr lang="en-GB"/>
          </a:p>
        </p:txBody>
      </p:sp>
      <p:sp>
        <p:nvSpPr>
          <p:cNvPr id="26" name="TextBox 25">
            <a:extLst>
              <a:ext uri="{FF2B5EF4-FFF2-40B4-BE49-F238E27FC236}">
                <a16:creationId xmlns:a16="http://schemas.microsoft.com/office/drawing/2014/main" id="{C6B76CE9-BA4B-4AD6-9ABF-6799A2956C5E}"/>
              </a:ext>
            </a:extLst>
          </p:cNvPr>
          <p:cNvSpPr txBox="1"/>
          <p:nvPr/>
        </p:nvSpPr>
        <p:spPr>
          <a:xfrm>
            <a:off x="4708761" y="2689411"/>
            <a:ext cx="754053" cy="153568"/>
          </a:xfrm>
          <a:prstGeom prst="rect">
            <a:avLst/>
          </a:prstGeom>
          <a:noFill/>
        </p:spPr>
        <p:txBody>
          <a:bodyPr wrap="none" lIns="0" tIns="0" rIns="0" bIns="0" rtlCol="0">
            <a:spAutoFit/>
          </a:bodyPr>
          <a:lstStyle/>
          <a:p>
            <a:pPr algn="l">
              <a:lnSpc>
                <a:spcPct val="110000"/>
              </a:lnSpc>
              <a:spcBef>
                <a:spcPts val="1000"/>
              </a:spcBef>
              <a:spcAft>
                <a:spcPts val="200"/>
              </a:spcAft>
            </a:pPr>
            <a:r>
              <a:rPr lang="fi-FI" sz="1000" spc="40"/>
              <a:t>WACC=7%</a:t>
            </a:r>
          </a:p>
        </p:txBody>
      </p:sp>
      <p:sp>
        <p:nvSpPr>
          <p:cNvPr id="27" name="TextBox 26">
            <a:extLst>
              <a:ext uri="{FF2B5EF4-FFF2-40B4-BE49-F238E27FC236}">
                <a16:creationId xmlns:a16="http://schemas.microsoft.com/office/drawing/2014/main" id="{83C98B04-E8AB-4EB0-8A55-B9D029A76FFF}"/>
              </a:ext>
            </a:extLst>
          </p:cNvPr>
          <p:cNvSpPr txBox="1"/>
          <p:nvPr/>
        </p:nvSpPr>
        <p:spPr>
          <a:xfrm>
            <a:off x="10363424" y="2689411"/>
            <a:ext cx="840936" cy="153568"/>
          </a:xfrm>
          <a:prstGeom prst="rect">
            <a:avLst/>
          </a:prstGeom>
          <a:noFill/>
        </p:spPr>
        <p:txBody>
          <a:bodyPr wrap="none" lIns="0" tIns="0" rIns="0" bIns="0" rtlCol="0">
            <a:spAutoFit/>
          </a:bodyPr>
          <a:lstStyle/>
          <a:p>
            <a:pPr algn="l">
              <a:lnSpc>
                <a:spcPct val="110000"/>
              </a:lnSpc>
              <a:spcBef>
                <a:spcPts val="1000"/>
              </a:spcBef>
              <a:spcAft>
                <a:spcPts val="200"/>
              </a:spcAft>
            </a:pPr>
            <a:r>
              <a:rPr lang="fi-FI" sz="1000" spc="40"/>
              <a:t>WACC=12%</a:t>
            </a:r>
          </a:p>
        </p:txBody>
      </p:sp>
      <p:pic>
        <p:nvPicPr>
          <p:cNvPr id="13" name="Audio 12">
            <a:hlinkClick r:id="" action="ppaction://media"/>
            <a:extLst>
              <a:ext uri="{FF2B5EF4-FFF2-40B4-BE49-F238E27FC236}">
                <a16:creationId xmlns:a16="http://schemas.microsoft.com/office/drawing/2014/main" id="{9D85F6B3-A15C-4B92-A099-55877FEAA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7496955"/>
      </p:ext>
    </p:extLst>
  </p:cSld>
  <p:clrMapOvr>
    <a:masterClrMapping/>
  </p:clrMapOvr>
  <mc:AlternateContent xmlns:mc="http://schemas.openxmlformats.org/markup-compatibility/2006" xmlns:p14="http://schemas.microsoft.com/office/powerpoint/2010/main">
    <mc:Choice Requires="p14">
      <p:transition spd="slow" p14:dur="2000" advTm="24111"/>
    </mc:Choice>
    <mc:Fallback xmlns="">
      <p:transition spd="slow" advTm="2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3B8D-9489-4DCF-BDB8-526FBB6E1429}"/>
              </a:ext>
            </a:extLst>
          </p:cNvPr>
          <p:cNvSpPr>
            <a:spLocks noGrp="1"/>
          </p:cNvSpPr>
          <p:nvPr>
            <p:ph type="title"/>
          </p:nvPr>
        </p:nvSpPr>
        <p:spPr/>
        <p:txBody>
          <a:bodyPr/>
          <a:lstStyle/>
          <a:p>
            <a:r>
              <a:rPr lang="fi-FI" err="1"/>
              <a:t>Biocrude</a:t>
            </a:r>
            <a:r>
              <a:rPr lang="fi-FI"/>
              <a:t> </a:t>
            </a:r>
            <a:r>
              <a:rPr lang="fi-FI" err="1"/>
              <a:t>price</a:t>
            </a:r>
            <a:r>
              <a:rPr lang="fi-FI"/>
              <a:t> </a:t>
            </a:r>
            <a:r>
              <a:rPr lang="fi-FI" err="1"/>
              <a:t>with</a:t>
            </a:r>
            <a:r>
              <a:rPr lang="fi-FI"/>
              <a:t> </a:t>
            </a:r>
            <a:r>
              <a:rPr lang="fi-FI" err="1"/>
              <a:t>different</a:t>
            </a:r>
            <a:r>
              <a:rPr lang="fi-FI"/>
              <a:t> </a:t>
            </a:r>
            <a:r>
              <a:rPr lang="fi-FI" err="1"/>
              <a:t>feedstock</a:t>
            </a:r>
            <a:r>
              <a:rPr lang="fi-FI"/>
              <a:t> </a:t>
            </a:r>
            <a:r>
              <a:rPr lang="fi-FI" err="1"/>
              <a:t>prices</a:t>
            </a:r>
            <a:endParaRPr lang="fi-FI"/>
          </a:p>
        </p:txBody>
      </p:sp>
      <p:sp>
        <p:nvSpPr>
          <p:cNvPr id="3" name="Text Placeholder 2">
            <a:extLst>
              <a:ext uri="{FF2B5EF4-FFF2-40B4-BE49-F238E27FC236}">
                <a16:creationId xmlns:a16="http://schemas.microsoft.com/office/drawing/2014/main" id="{33D5B1C3-60FA-433B-99A5-3DB20E529873}"/>
              </a:ext>
            </a:extLst>
          </p:cNvPr>
          <p:cNvSpPr>
            <a:spLocks noGrp="1"/>
          </p:cNvSpPr>
          <p:nvPr>
            <p:ph type="body" sz="quarter" idx="16"/>
          </p:nvPr>
        </p:nvSpPr>
        <p:spPr/>
        <p:txBody>
          <a:bodyPr/>
          <a:lstStyle/>
          <a:p>
            <a:endParaRPr lang="fi-FI"/>
          </a:p>
        </p:txBody>
      </p:sp>
      <p:sp>
        <p:nvSpPr>
          <p:cNvPr id="4" name="Text Placeholder 3">
            <a:extLst>
              <a:ext uri="{FF2B5EF4-FFF2-40B4-BE49-F238E27FC236}">
                <a16:creationId xmlns:a16="http://schemas.microsoft.com/office/drawing/2014/main" id="{17E3510F-FFF7-4F4B-A73B-E1616E95F399}"/>
              </a:ext>
            </a:extLst>
          </p:cNvPr>
          <p:cNvSpPr>
            <a:spLocks noGrp="1"/>
          </p:cNvSpPr>
          <p:nvPr>
            <p:ph type="body" sz="quarter" idx="17"/>
          </p:nvPr>
        </p:nvSpPr>
        <p:spPr/>
        <p:txBody>
          <a:bodyPr/>
          <a:lstStyle/>
          <a:p>
            <a:endParaRPr lang="fi-FI" dirty="0"/>
          </a:p>
        </p:txBody>
      </p:sp>
      <p:sp>
        <p:nvSpPr>
          <p:cNvPr id="5" name="Date Placeholder 4">
            <a:extLst>
              <a:ext uri="{FF2B5EF4-FFF2-40B4-BE49-F238E27FC236}">
                <a16:creationId xmlns:a16="http://schemas.microsoft.com/office/drawing/2014/main" id="{4C5390EC-FCC7-4D55-BA31-550929681287}"/>
              </a:ext>
            </a:extLst>
          </p:cNvPr>
          <p:cNvSpPr>
            <a:spLocks noGrp="1"/>
          </p:cNvSpPr>
          <p:nvPr>
            <p:ph type="dt" sz="half" idx="2"/>
          </p:nvPr>
        </p:nvSpPr>
        <p:spPr/>
        <p:txBody>
          <a:bodyPr/>
          <a:lstStyle/>
          <a:p>
            <a:fld id="{159C49C0-4480-481A-A694-5E13791B8E98}" type="datetime1">
              <a:rPr lang="en-GB" smtClean="0"/>
              <a:t>27/05/2021</a:t>
            </a:fld>
            <a:endParaRPr lang="en-GB"/>
          </a:p>
        </p:txBody>
      </p:sp>
      <p:sp>
        <p:nvSpPr>
          <p:cNvPr id="6" name="Footer Placeholder 5">
            <a:extLst>
              <a:ext uri="{FF2B5EF4-FFF2-40B4-BE49-F238E27FC236}">
                <a16:creationId xmlns:a16="http://schemas.microsoft.com/office/drawing/2014/main" id="{E01485F9-D727-49C1-8165-4B34B45B168A}"/>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5666BF1E-5FD3-47A5-82C7-581CDC32B162}"/>
              </a:ext>
            </a:extLst>
          </p:cNvPr>
          <p:cNvSpPr>
            <a:spLocks noGrp="1"/>
          </p:cNvSpPr>
          <p:nvPr>
            <p:ph type="sldNum" sz="quarter" idx="4"/>
          </p:nvPr>
        </p:nvSpPr>
        <p:spPr/>
        <p:txBody>
          <a:bodyPr/>
          <a:lstStyle/>
          <a:p>
            <a:fld id="{0B1617BE-BA58-4B59-88D5-A8C7B239E913}" type="slidenum">
              <a:rPr lang="en-GB" smtClean="0"/>
              <a:pPr/>
              <a:t>14</a:t>
            </a:fld>
            <a:endParaRPr lang="en-GB"/>
          </a:p>
        </p:txBody>
      </p:sp>
      <p:graphicFrame>
        <p:nvGraphicFramePr>
          <p:cNvPr id="9" name="Chart 8">
            <a:extLst>
              <a:ext uri="{FF2B5EF4-FFF2-40B4-BE49-F238E27FC236}">
                <a16:creationId xmlns:a16="http://schemas.microsoft.com/office/drawing/2014/main" id="{00000000-0008-0000-0E00-000003000000}"/>
              </a:ext>
            </a:extLst>
          </p:cNvPr>
          <p:cNvGraphicFramePr>
            <a:graphicFrameLocks/>
          </p:cNvGraphicFramePr>
          <p:nvPr>
            <p:extLst>
              <p:ext uri="{D42A27DB-BD31-4B8C-83A1-F6EECF244321}">
                <p14:modId xmlns:p14="http://schemas.microsoft.com/office/powerpoint/2010/main" val="2283517389"/>
              </p:ext>
            </p:extLst>
          </p:nvPr>
        </p:nvGraphicFramePr>
        <p:xfrm>
          <a:off x="776609" y="2533650"/>
          <a:ext cx="5066979" cy="3556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44D0C923-47BF-44CA-A056-33999935F615}"/>
              </a:ext>
            </a:extLst>
          </p:cNvPr>
          <p:cNvSpPr txBox="1"/>
          <p:nvPr/>
        </p:nvSpPr>
        <p:spPr>
          <a:xfrm>
            <a:off x="4708761" y="2689411"/>
            <a:ext cx="754053" cy="153568"/>
          </a:xfrm>
          <a:prstGeom prst="rect">
            <a:avLst/>
          </a:prstGeom>
          <a:noFill/>
        </p:spPr>
        <p:txBody>
          <a:bodyPr wrap="none" lIns="0" tIns="0" rIns="0" bIns="0" rtlCol="0">
            <a:spAutoFit/>
          </a:bodyPr>
          <a:lstStyle/>
          <a:p>
            <a:pPr algn="l">
              <a:lnSpc>
                <a:spcPct val="110000"/>
              </a:lnSpc>
              <a:spcBef>
                <a:spcPts val="1000"/>
              </a:spcBef>
              <a:spcAft>
                <a:spcPts val="200"/>
              </a:spcAft>
            </a:pPr>
            <a:r>
              <a:rPr lang="fi-FI" sz="1000" spc="40"/>
              <a:t>WACC=7%</a:t>
            </a:r>
          </a:p>
        </p:txBody>
      </p:sp>
      <p:sp>
        <p:nvSpPr>
          <p:cNvPr id="11" name="TextBox 10">
            <a:extLst>
              <a:ext uri="{FF2B5EF4-FFF2-40B4-BE49-F238E27FC236}">
                <a16:creationId xmlns:a16="http://schemas.microsoft.com/office/drawing/2014/main" id="{9FF523A5-1B06-42AC-94CC-B2B126571D6B}"/>
              </a:ext>
            </a:extLst>
          </p:cNvPr>
          <p:cNvSpPr txBox="1"/>
          <p:nvPr/>
        </p:nvSpPr>
        <p:spPr>
          <a:xfrm>
            <a:off x="10383896" y="2689411"/>
            <a:ext cx="840936" cy="153568"/>
          </a:xfrm>
          <a:prstGeom prst="rect">
            <a:avLst/>
          </a:prstGeom>
          <a:noFill/>
        </p:spPr>
        <p:txBody>
          <a:bodyPr wrap="none" lIns="0" tIns="0" rIns="0" bIns="0" rtlCol="0">
            <a:spAutoFit/>
          </a:bodyPr>
          <a:lstStyle/>
          <a:p>
            <a:pPr algn="l">
              <a:lnSpc>
                <a:spcPct val="110000"/>
              </a:lnSpc>
              <a:spcBef>
                <a:spcPts val="1000"/>
              </a:spcBef>
              <a:spcAft>
                <a:spcPts val="200"/>
              </a:spcAft>
            </a:pPr>
            <a:r>
              <a:rPr lang="fi-FI" sz="1000" spc="40"/>
              <a:t>WACC=12%</a:t>
            </a:r>
          </a:p>
        </p:txBody>
      </p:sp>
      <p:graphicFrame>
        <p:nvGraphicFramePr>
          <p:cNvPr id="14" name="Chart 13">
            <a:extLst>
              <a:ext uri="{FF2B5EF4-FFF2-40B4-BE49-F238E27FC236}">
                <a16:creationId xmlns:a16="http://schemas.microsoft.com/office/drawing/2014/main" id="{00000000-0008-0000-0E00-000003000000}"/>
              </a:ext>
            </a:extLst>
          </p:cNvPr>
          <p:cNvGraphicFramePr>
            <a:graphicFrameLocks/>
          </p:cNvGraphicFramePr>
          <p:nvPr>
            <p:extLst>
              <p:ext uri="{D42A27DB-BD31-4B8C-83A1-F6EECF244321}">
                <p14:modId xmlns:p14="http://schemas.microsoft.com/office/powerpoint/2010/main" val="637823312"/>
              </p:ext>
            </p:extLst>
          </p:nvPr>
        </p:nvGraphicFramePr>
        <p:xfrm>
          <a:off x="6348414" y="2516944"/>
          <a:ext cx="5066977" cy="3572706"/>
        </p:xfrm>
        <a:graphic>
          <a:graphicData uri="http://schemas.openxmlformats.org/drawingml/2006/chart">
            <c:chart xmlns:c="http://schemas.openxmlformats.org/drawingml/2006/chart" xmlns:r="http://schemas.openxmlformats.org/officeDocument/2006/relationships" r:id="rId6"/>
          </a:graphicData>
        </a:graphic>
      </p:graphicFrame>
      <p:pic>
        <p:nvPicPr>
          <p:cNvPr id="15" name="Audio 14">
            <a:hlinkClick r:id="" action="ppaction://media"/>
            <a:extLst>
              <a:ext uri="{FF2B5EF4-FFF2-40B4-BE49-F238E27FC236}">
                <a16:creationId xmlns:a16="http://schemas.microsoft.com/office/drawing/2014/main" id="{AF963027-97F1-4016-869A-43FF6A4D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3328147"/>
      </p:ext>
    </p:extLst>
  </p:cSld>
  <p:clrMapOvr>
    <a:masterClrMapping/>
  </p:clrMapOvr>
  <mc:AlternateContent xmlns:mc="http://schemas.openxmlformats.org/markup-compatibility/2006" xmlns:p14="http://schemas.microsoft.com/office/powerpoint/2010/main">
    <mc:Choice Requires="p14">
      <p:transition spd="slow" p14:dur="2000" advTm="23352"/>
    </mc:Choice>
    <mc:Fallback xmlns="">
      <p:transition spd="slow" advTm="2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66F6403-A25C-4196-B380-AA5A9E23A4CA}"/>
              </a:ext>
            </a:extLst>
          </p:cNvPr>
          <p:cNvSpPr>
            <a:spLocks noGrp="1"/>
          </p:cNvSpPr>
          <p:nvPr>
            <p:ph type="chart" sz="quarter" idx="13"/>
          </p:nvPr>
        </p:nvSpPr>
        <p:spPr>
          <a:xfrm>
            <a:off x="775880" y="2527369"/>
            <a:ext cx="10646554" cy="3563937"/>
          </a:xfrm>
        </p:spPr>
      </p:sp>
      <p:sp>
        <p:nvSpPr>
          <p:cNvPr id="7" name="Title 6">
            <a:extLst>
              <a:ext uri="{FF2B5EF4-FFF2-40B4-BE49-F238E27FC236}">
                <a16:creationId xmlns:a16="http://schemas.microsoft.com/office/drawing/2014/main" id="{CC2BF4E0-2952-4957-A975-DB9FD8FA1F0A}"/>
              </a:ext>
            </a:extLst>
          </p:cNvPr>
          <p:cNvSpPr>
            <a:spLocks noGrp="1"/>
          </p:cNvSpPr>
          <p:nvPr>
            <p:ph type="title"/>
          </p:nvPr>
        </p:nvSpPr>
        <p:spPr/>
        <p:txBody>
          <a:bodyPr/>
          <a:lstStyle/>
          <a:p>
            <a:r>
              <a:rPr lang="en-GB"/>
              <a:t>Roadmap to commercial plant investments</a:t>
            </a:r>
          </a:p>
        </p:txBody>
      </p:sp>
      <p:sp>
        <p:nvSpPr>
          <p:cNvPr id="3" name="Date Placeholder 2">
            <a:extLst>
              <a:ext uri="{FF2B5EF4-FFF2-40B4-BE49-F238E27FC236}">
                <a16:creationId xmlns:a16="http://schemas.microsoft.com/office/drawing/2014/main" id="{2982EAC5-6E08-4B66-8FB2-0579D720D83A}"/>
              </a:ext>
            </a:extLst>
          </p:cNvPr>
          <p:cNvSpPr>
            <a:spLocks noGrp="1"/>
          </p:cNvSpPr>
          <p:nvPr>
            <p:ph type="dt" sz="half" idx="2"/>
          </p:nvPr>
        </p:nvSpPr>
        <p:spPr/>
        <p:txBody>
          <a:bodyPr/>
          <a:lstStyle/>
          <a:p>
            <a:fld id="{52497D6C-FFB8-4CC5-A1B6-94D655365888}" type="datetime1">
              <a:rPr lang="en-GB" smtClean="0"/>
              <a:t>27/05/2021</a:t>
            </a:fld>
            <a:endParaRPr lang="en-GB"/>
          </a:p>
        </p:txBody>
      </p:sp>
      <p:sp>
        <p:nvSpPr>
          <p:cNvPr id="4" name="Footer Placeholder 3">
            <a:extLst>
              <a:ext uri="{FF2B5EF4-FFF2-40B4-BE49-F238E27FC236}">
                <a16:creationId xmlns:a16="http://schemas.microsoft.com/office/drawing/2014/main" id="{6366D660-0904-4180-9A3B-E04D3F3964D8}"/>
              </a:ext>
            </a:extLst>
          </p:cNvPr>
          <p:cNvSpPr>
            <a:spLocks noGrp="1"/>
          </p:cNvSpPr>
          <p:nvPr>
            <p:ph type="ftr" sz="quarter" idx="3"/>
          </p:nvPr>
        </p:nvSpPr>
        <p:spPr/>
        <p:txBody>
          <a:bodyPr/>
          <a:lstStyle/>
          <a:p>
            <a:r>
              <a:rPr lang="en-GB"/>
              <a:t>COMSYN Compact gasification and synthesis process for transport fuels</a:t>
            </a:r>
          </a:p>
        </p:txBody>
      </p:sp>
      <p:sp>
        <p:nvSpPr>
          <p:cNvPr id="5" name="Slide Number Placeholder 4">
            <a:extLst>
              <a:ext uri="{FF2B5EF4-FFF2-40B4-BE49-F238E27FC236}">
                <a16:creationId xmlns:a16="http://schemas.microsoft.com/office/drawing/2014/main" id="{D0DABC74-C98E-416B-A100-8DAD4B62DBFC}"/>
              </a:ext>
            </a:extLst>
          </p:cNvPr>
          <p:cNvSpPr>
            <a:spLocks noGrp="1"/>
          </p:cNvSpPr>
          <p:nvPr>
            <p:ph type="sldNum" sz="quarter" idx="4"/>
          </p:nvPr>
        </p:nvSpPr>
        <p:spPr/>
        <p:txBody>
          <a:bodyPr/>
          <a:lstStyle/>
          <a:p>
            <a:fld id="{0B1617BE-BA58-4B59-88D5-A8C7B239E913}" type="slidenum">
              <a:rPr lang="en-GB" smtClean="0"/>
              <a:pPr/>
              <a:t>15</a:t>
            </a:fld>
            <a:endParaRPr lang="en-GB"/>
          </a:p>
        </p:txBody>
      </p:sp>
      <p:graphicFrame>
        <p:nvGraphicFramePr>
          <p:cNvPr id="6" name="Diagram 5">
            <a:extLst>
              <a:ext uri="{FF2B5EF4-FFF2-40B4-BE49-F238E27FC236}">
                <a16:creationId xmlns:a16="http://schemas.microsoft.com/office/drawing/2014/main" id="{35142384-BF25-4D7A-91FF-5E9D2DB5B060}"/>
              </a:ext>
            </a:extLst>
          </p:cNvPr>
          <p:cNvGraphicFramePr/>
          <p:nvPr>
            <p:extLst>
              <p:ext uri="{D42A27DB-BD31-4B8C-83A1-F6EECF244321}">
                <p14:modId xmlns:p14="http://schemas.microsoft.com/office/powerpoint/2010/main" val="1913195218"/>
              </p:ext>
            </p:extLst>
          </p:nvPr>
        </p:nvGraphicFramePr>
        <p:xfrm>
          <a:off x="2032000" y="2576051"/>
          <a:ext cx="8128000" cy="356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348F0376-66EA-4A03-A368-3E5903C8E6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4503643"/>
      </p:ext>
    </p:extLst>
  </p:cSld>
  <p:clrMapOvr>
    <a:masterClrMapping/>
  </p:clrMapOvr>
  <mc:AlternateContent xmlns:mc="http://schemas.openxmlformats.org/markup-compatibility/2006" xmlns:p14="http://schemas.microsoft.com/office/powerpoint/2010/main">
    <mc:Choice Requires="p14">
      <p:transition spd="slow" p14:dur="2000" advTm="62696"/>
    </mc:Choice>
    <mc:Fallback xmlns="">
      <p:transition spd="slow" advTm="6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A3F50-6585-4585-BBD2-F884193659DC}"/>
              </a:ext>
            </a:extLst>
          </p:cNvPr>
          <p:cNvSpPr>
            <a:spLocks noGrp="1"/>
          </p:cNvSpPr>
          <p:nvPr>
            <p:ph type="title"/>
          </p:nvPr>
        </p:nvSpPr>
        <p:spPr/>
        <p:txBody>
          <a:bodyPr/>
          <a:lstStyle/>
          <a:p>
            <a:r>
              <a:rPr lang="en-GB"/>
              <a:t>Possibilities for demonstration</a:t>
            </a:r>
          </a:p>
        </p:txBody>
      </p:sp>
      <p:sp>
        <p:nvSpPr>
          <p:cNvPr id="7" name="Text Placeholder 6">
            <a:extLst>
              <a:ext uri="{FF2B5EF4-FFF2-40B4-BE49-F238E27FC236}">
                <a16:creationId xmlns:a16="http://schemas.microsoft.com/office/drawing/2014/main" id="{F0966991-31C1-4CB9-80B0-91031965698C}"/>
              </a:ext>
            </a:extLst>
          </p:cNvPr>
          <p:cNvSpPr>
            <a:spLocks noGrp="1"/>
          </p:cNvSpPr>
          <p:nvPr>
            <p:ph type="body" sz="quarter" idx="16"/>
          </p:nvPr>
        </p:nvSpPr>
        <p:spPr/>
        <p:txBody>
          <a:bodyPr/>
          <a:lstStyle/>
          <a:p>
            <a:pPr marL="7938" indent="0">
              <a:buNone/>
            </a:pPr>
            <a:r>
              <a:rPr lang="en-GB" sz="1100" b="1"/>
              <a:t>Industrial demonstration</a:t>
            </a:r>
          </a:p>
          <a:p>
            <a:r>
              <a:rPr lang="en-GB" sz="1100"/>
              <a:t>Location at industrial site with a possibility to utilize the gasification gas in a boiler or an industrial kiln</a:t>
            </a:r>
          </a:p>
          <a:p>
            <a:pPr lvl="1"/>
            <a:r>
              <a:rPr lang="en-GB" sz="1100"/>
              <a:t>Gasification and hot filtration capacity 10-50 MW</a:t>
            </a:r>
          </a:p>
          <a:p>
            <a:pPr lvl="1"/>
            <a:r>
              <a:rPr lang="en-GB" sz="1100"/>
              <a:t>1-5 MW slipstream extracted for gas cleaning and synthesis demonstration</a:t>
            </a:r>
          </a:p>
          <a:p>
            <a:pPr lvl="1"/>
            <a:r>
              <a:rPr lang="en-GB" sz="1100"/>
              <a:t>After demonstration period, operation of gasifier would continue at the site replacing fossil fuel based production</a:t>
            </a:r>
          </a:p>
          <a:p>
            <a:r>
              <a:rPr lang="en-GB" sz="1100"/>
              <a:t>Demonstration cost is estimated to 30-60 M€</a:t>
            </a:r>
          </a:p>
          <a:p>
            <a:pPr lvl="1"/>
            <a:r>
              <a:rPr lang="en-GB" sz="1100"/>
              <a:t>Major part of the investment can be realized as a commercial project to replace fossil fuels. Also investment support for fuel switch could be received.</a:t>
            </a:r>
          </a:p>
          <a:p>
            <a:pPr lvl="1"/>
            <a:r>
              <a:rPr lang="en-GB" sz="1100"/>
              <a:t>Low technology risk for the industrial site: gasifier can be converted to air-blown CFB gasifier, which is a commercially proven technology after demonstration phase</a:t>
            </a:r>
          </a:p>
          <a:p>
            <a:pPr lvl="1"/>
            <a:r>
              <a:rPr lang="en-GB" sz="1100"/>
              <a:t>Size enables scaling up to 100-150 MW</a:t>
            </a:r>
          </a:p>
          <a:p>
            <a:pPr lvl="1"/>
            <a:r>
              <a:rPr lang="en-GB" sz="1100"/>
              <a:t>The total investment for demonstration is reasonably low as the final gas cleaning and synthesis is demonstrated at a smaller scale. </a:t>
            </a:r>
          </a:p>
          <a:p>
            <a:pPr lvl="1"/>
            <a:r>
              <a:rPr lang="en-GB" sz="1100"/>
              <a:t>Possibility for demonstration financing and investment grands</a:t>
            </a:r>
          </a:p>
        </p:txBody>
      </p:sp>
      <p:sp>
        <p:nvSpPr>
          <p:cNvPr id="8" name="Text Placeholder 7">
            <a:extLst>
              <a:ext uri="{FF2B5EF4-FFF2-40B4-BE49-F238E27FC236}">
                <a16:creationId xmlns:a16="http://schemas.microsoft.com/office/drawing/2014/main" id="{F3E339EC-9014-4BB6-91A7-BD3A39257ADD}"/>
              </a:ext>
            </a:extLst>
          </p:cNvPr>
          <p:cNvSpPr>
            <a:spLocks noGrp="1"/>
          </p:cNvSpPr>
          <p:nvPr>
            <p:ph type="body" sz="quarter" idx="17"/>
          </p:nvPr>
        </p:nvSpPr>
        <p:spPr/>
        <p:txBody>
          <a:bodyPr/>
          <a:lstStyle/>
          <a:p>
            <a:pPr marL="7938" indent="0">
              <a:buNone/>
            </a:pPr>
            <a:r>
              <a:rPr lang="en-GB" sz="1100" b="1"/>
              <a:t>Demonstration at VTT </a:t>
            </a:r>
            <a:r>
              <a:rPr lang="en-GB" sz="1100" b="1" err="1"/>
              <a:t>Bioruukki</a:t>
            </a:r>
            <a:r>
              <a:rPr lang="en-GB" sz="1100" b="1"/>
              <a:t> facilities</a:t>
            </a:r>
          </a:p>
          <a:p>
            <a:r>
              <a:rPr lang="en-GB" sz="1100"/>
              <a:t>VTT is able to construct and operate a small semi-industrial demonstration plant with 1-2 MW input capacity</a:t>
            </a:r>
          </a:p>
          <a:p>
            <a:r>
              <a:rPr lang="en-GB" sz="1100"/>
              <a:t>Demonstration cost for two years is estimated to 15-25 M€</a:t>
            </a:r>
          </a:p>
          <a:p>
            <a:r>
              <a:rPr lang="en-GB" sz="1100"/>
              <a:t>Possibility to research and demonstration funding. Industrial partners could take part in the project individual shares of </a:t>
            </a:r>
          </a:p>
          <a:p>
            <a:pPr marL="313200" indent="0">
              <a:spcBef>
                <a:spcPts val="0"/>
              </a:spcBef>
              <a:buNone/>
            </a:pPr>
            <a:r>
              <a:rPr lang="en-GB" sz="1100"/>
              <a:t>1-5 M€</a:t>
            </a:r>
          </a:p>
          <a:p>
            <a:r>
              <a:rPr lang="en-GB" sz="1100"/>
              <a:t>Complete production concept would be demonstrated as an integrated plant for about 5000 hours</a:t>
            </a:r>
          </a:p>
          <a:p>
            <a:pPr lvl="1"/>
            <a:r>
              <a:rPr lang="en-GB" sz="1100"/>
              <a:t>District heat production</a:t>
            </a:r>
          </a:p>
          <a:p>
            <a:pPr lvl="1"/>
            <a:r>
              <a:rPr lang="en-GB" sz="1100"/>
              <a:t>200 t of F-T products to refinery for final refining tests</a:t>
            </a:r>
          </a:p>
          <a:p>
            <a:r>
              <a:rPr lang="en-GB" sz="1100"/>
              <a:t>The small scale enables testing and further development of various process alternatives</a:t>
            </a:r>
          </a:p>
          <a:p>
            <a:r>
              <a:rPr lang="en-GB" sz="1100"/>
              <a:t>Scaling up to 100-150 MW challenging from a small unit</a:t>
            </a:r>
          </a:p>
          <a:p>
            <a:pPr marL="7938" indent="0">
              <a:buNone/>
            </a:pPr>
            <a:r>
              <a:rPr lang="en-GB" sz="1100"/>
              <a:t>There is also a possibility to find separate demonstration applications for the individual key technologies.</a:t>
            </a:r>
          </a:p>
        </p:txBody>
      </p:sp>
      <p:sp>
        <p:nvSpPr>
          <p:cNvPr id="4" name="Date Placeholder 3">
            <a:extLst>
              <a:ext uri="{FF2B5EF4-FFF2-40B4-BE49-F238E27FC236}">
                <a16:creationId xmlns:a16="http://schemas.microsoft.com/office/drawing/2014/main" id="{40599866-02A7-4752-9EB1-8A4A0620BF7B}"/>
              </a:ext>
            </a:extLst>
          </p:cNvPr>
          <p:cNvSpPr>
            <a:spLocks noGrp="1"/>
          </p:cNvSpPr>
          <p:nvPr>
            <p:ph type="dt" sz="half" idx="2"/>
          </p:nvPr>
        </p:nvSpPr>
        <p:spPr/>
        <p:txBody>
          <a:bodyPr/>
          <a:lstStyle/>
          <a:p>
            <a:fld id="{524D922A-C4A9-4B49-86A6-E510D643E23C}" type="datetime1">
              <a:rPr lang="en-GB" smtClean="0"/>
              <a:t>27/05/2021</a:t>
            </a:fld>
            <a:endParaRPr lang="en-GB"/>
          </a:p>
        </p:txBody>
      </p:sp>
      <p:sp>
        <p:nvSpPr>
          <p:cNvPr id="5" name="Footer Placeholder 4">
            <a:extLst>
              <a:ext uri="{FF2B5EF4-FFF2-40B4-BE49-F238E27FC236}">
                <a16:creationId xmlns:a16="http://schemas.microsoft.com/office/drawing/2014/main" id="{2EFD9DD6-43C1-4592-9F35-E3F1F5C6E6E9}"/>
              </a:ext>
            </a:extLst>
          </p:cNvPr>
          <p:cNvSpPr>
            <a:spLocks noGrp="1"/>
          </p:cNvSpPr>
          <p:nvPr>
            <p:ph type="ftr" sz="quarter" idx="3"/>
          </p:nvPr>
        </p:nvSpPr>
        <p:spPr/>
        <p:txBody>
          <a:bodyPr/>
          <a:lstStyle/>
          <a:p>
            <a:r>
              <a:rPr lang="en-GB"/>
              <a:t>COMSYN Compact gasification and synthesis process for transport fuels</a:t>
            </a:r>
          </a:p>
        </p:txBody>
      </p:sp>
      <p:sp>
        <p:nvSpPr>
          <p:cNvPr id="6" name="Slide Number Placeholder 5">
            <a:extLst>
              <a:ext uri="{FF2B5EF4-FFF2-40B4-BE49-F238E27FC236}">
                <a16:creationId xmlns:a16="http://schemas.microsoft.com/office/drawing/2014/main" id="{0B71A642-1F37-4CEB-B706-018CD3887592}"/>
              </a:ext>
            </a:extLst>
          </p:cNvPr>
          <p:cNvSpPr>
            <a:spLocks noGrp="1"/>
          </p:cNvSpPr>
          <p:nvPr>
            <p:ph type="sldNum" sz="quarter" idx="4"/>
          </p:nvPr>
        </p:nvSpPr>
        <p:spPr/>
        <p:txBody>
          <a:bodyPr/>
          <a:lstStyle/>
          <a:p>
            <a:fld id="{0B1617BE-BA58-4B59-88D5-A8C7B239E913}" type="slidenum">
              <a:rPr lang="en-GB" smtClean="0"/>
              <a:pPr/>
              <a:t>16</a:t>
            </a:fld>
            <a:endParaRPr lang="en-GB"/>
          </a:p>
        </p:txBody>
      </p:sp>
      <p:pic>
        <p:nvPicPr>
          <p:cNvPr id="2" name="Audio 1">
            <a:hlinkClick r:id="" action="ppaction://media"/>
            <a:extLst>
              <a:ext uri="{FF2B5EF4-FFF2-40B4-BE49-F238E27FC236}">
                <a16:creationId xmlns:a16="http://schemas.microsoft.com/office/drawing/2014/main" id="{8A5200DF-51EF-41F2-BDDD-987C11DF5C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62017699"/>
      </p:ext>
    </p:extLst>
  </p:cSld>
  <p:clrMapOvr>
    <a:masterClrMapping/>
  </p:clrMapOvr>
  <mc:AlternateContent xmlns:mc="http://schemas.openxmlformats.org/markup-compatibility/2006" xmlns:p14="http://schemas.microsoft.com/office/powerpoint/2010/main">
    <mc:Choice Requires="p14">
      <p:transition spd="slow" p14:dur="2000" advTm="239483"/>
    </mc:Choice>
    <mc:Fallback xmlns="">
      <p:transition spd="slow" advTm="23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CAA676-7D02-452F-B0A1-51261E7F6329}"/>
              </a:ext>
            </a:extLst>
          </p:cNvPr>
          <p:cNvPicPr>
            <a:picLocks noChangeAspect="1"/>
          </p:cNvPicPr>
          <p:nvPr/>
        </p:nvPicPr>
        <p:blipFill>
          <a:blip r:embed="rId5"/>
          <a:stretch>
            <a:fillRect/>
          </a:stretch>
        </p:blipFill>
        <p:spPr>
          <a:xfrm>
            <a:off x="6348346" y="3764713"/>
            <a:ext cx="4723723" cy="3186748"/>
          </a:xfrm>
          <a:prstGeom prst="rect">
            <a:avLst/>
          </a:prstGeom>
        </p:spPr>
      </p:pic>
      <p:sp>
        <p:nvSpPr>
          <p:cNvPr id="2" name="Title 1">
            <a:extLst>
              <a:ext uri="{FF2B5EF4-FFF2-40B4-BE49-F238E27FC236}">
                <a16:creationId xmlns:a16="http://schemas.microsoft.com/office/drawing/2014/main" id="{AE325942-0972-4E1C-87A7-F5AC4C8333F5}"/>
              </a:ext>
            </a:extLst>
          </p:cNvPr>
          <p:cNvSpPr>
            <a:spLocks noGrp="1"/>
          </p:cNvSpPr>
          <p:nvPr>
            <p:ph type="title"/>
          </p:nvPr>
        </p:nvSpPr>
        <p:spPr/>
        <p:txBody>
          <a:bodyPr anchor="t">
            <a:normAutofit/>
          </a:bodyPr>
          <a:lstStyle/>
          <a:p>
            <a:r>
              <a:rPr lang="en-GB"/>
              <a:t>Patent survey</a:t>
            </a:r>
          </a:p>
        </p:txBody>
      </p:sp>
      <p:sp>
        <p:nvSpPr>
          <p:cNvPr id="3" name="Text Placeholder 2">
            <a:extLst>
              <a:ext uri="{FF2B5EF4-FFF2-40B4-BE49-F238E27FC236}">
                <a16:creationId xmlns:a16="http://schemas.microsoft.com/office/drawing/2014/main" id="{D98B06F7-C33D-413C-8A65-1188D38D36D2}"/>
              </a:ext>
            </a:extLst>
          </p:cNvPr>
          <p:cNvSpPr>
            <a:spLocks noGrp="1"/>
          </p:cNvSpPr>
          <p:nvPr>
            <p:ph type="body" sz="quarter" idx="16"/>
          </p:nvPr>
        </p:nvSpPr>
        <p:spPr/>
        <p:txBody>
          <a:bodyPr>
            <a:noAutofit/>
          </a:bodyPr>
          <a:lstStyle/>
          <a:p>
            <a:r>
              <a:rPr lang="en-GB" sz="1000"/>
              <a:t>Patent survey was conducted to find out any obstacles in commercialisation of the developed technology</a:t>
            </a:r>
          </a:p>
          <a:p>
            <a:r>
              <a:rPr lang="en-GB" sz="1000"/>
              <a:t>Survey was focused on biomass gasification using Fischer-</a:t>
            </a:r>
            <a:r>
              <a:rPr lang="en-GB" sz="1000" err="1"/>
              <a:t>Tropsch</a:t>
            </a:r>
            <a:r>
              <a:rPr lang="en-GB" sz="1000"/>
              <a:t> and Dual Fluidized Bed methods</a:t>
            </a:r>
          </a:p>
          <a:p>
            <a:r>
              <a:rPr lang="en-GB" sz="1000"/>
              <a:t>Survey included patents are articles after 2008, total 1199 patent applications  and publications</a:t>
            </a:r>
          </a:p>
          <a:p>
            <a:pPr lvl="1"/>
            <a:r>
              <a:rPr lang="en-GB" sz="1000"/>
              <a:t>DFB gasification: 24 patents, F-T 250 patents</a:t>
            </a:r>
          </a:p>
          <a:p>
            <a:r>
              <a:rPr lang="en-GB" sz="1000"/>
              <a:t>The study gives a general view on main players, geographical areas, examples of patents and scientific publications.</a:t>
            </a:r>
          </a:p>
          <a:p>
            <a:r>
              <a:rPr lang="en-GB" sz="1000"/>
              <a:t>The patents related to Fischer-</a:t>
            </a:r>
            <a:r>
              <a:rPr lang="en-GB" sz="1000" err="1"/>
              <a:t>Tropsch</a:t>
            </a:r>
            <a:r>
              <a:rPr lang="en-GB" sz="1000"/>
              <a:t> are related to specific details of process configuration -&gt; not seen as an obstacle for commercialisation of COMSYN concept</a:t>
            </a:r>
          </a:p>
          <a:p>
            <a:r>
              <a:rPr lang="en-GB" sz="1000"/>
              <a:t>Dual fluidised bed gasification patents are mainly owned by Chinese companies -&gt; these are not seen very relevant for the European cases, however, the development of the patents in Europe should be followed</a:t>
            </a:r>
          </a:p>
          <a:p>
            <a:r>
              <a:rPr lang="en-GB" sz="1000"/>
              <a:t>Figure shows combined outlook of patents (brown) and publications (green)</a:t>
            </a:r>
          </a:p>
          <a:p>
            <a:pPr marL="7938" indent="0">
              <a:buNone/>
            </a:pPr>
            <a:endParaRPr lang="en-GB" sz="1000"/>
          </a:p>
          <a:p>
            <a:endParaRPr lang="en-GB" sz="1000"/>
          </a:p>
          <a:p>
            <a:endParaRPr lang="en-GB" sz="1000"/>
          </a:p>
        </p:txBody>
      </p:sp>
      <p:sp>
        <p:nvSpPr>
          <p:cNvPr id="12" name="Text Placeholder 11">
            <a:extLst>
              <a:ext uri="{FF2B5EF4-FFF2-40B4-BE49-F238E27FC236}">
                <a16:creationId xmlns:a16="http://schemas.microsoft.com/office/drawing/2014/main" id="{05EBB5CC-E829-4D5D-8BFD-807F3164AAB6}"/>
              </a:ext>
            </a:extLst>
          </p:cNvPr>
          <p:cNvSpPr>
            <a:spLocks noGrp="1"/>
          </p:cNvSpPr>
          <p:nvPr>
            <p:ph type="body" sz="quarter" idx="17"/>
          </p:nvPr>
        </p:nvSpPr>
        <p:spPr/>
        <p:txBody>
          <a:bodyPr/>
          <a:lstStyle/>
          <a:p>
            <a:endParaRPr lang="en-GB"/>
          </a:p>
        </p:txBody>
      </p:sp>
      <p:sp>
        <p:nvSpPr>
          <p:cNvPr id="5" name="Date Placeholder 4">
            <a:extLst>
              <a:ext uri="{FF2B5EF4-FFF2-40B4-BE49-F238E27FC236}">
                <a16:creationId xmlns:a16="http://schemas.microsoft.com/office/drawing/2014/main" id="{4BEE937F-7E8A-4A3F-B0D5-01A5312AF61C}"/>
              </a:ext>
            </a:extLst>
          </p:cNvPr>
          <p:cNvSpPr>
            <a:spLocks noGrp="1"/>
          </p:cNvSpPr>
          <p:nvPr>
            <p:ph type="dt" sz="half" idx="2"/>
          </p:nvPr>
        </p:nvSpPr>
        <p:spPr/>
        <p:txBody>
          <a:bodyPr anchor="ctr">
            <a:normAutofit/>
          </a:bodyPr>
          <a:lstStyle/>
          <a:p>
            <a:pPr>
              <a:spcAft>
                <a:spcPts val="600"/>
              </a:spcAft>
            </a:pPr>
            <a:fld id="{159C49C0-4480-481A-A694-5E13791B8E98}" type="datetime1">
              <a:rPr lang="en-GB" smtClean="0"/>
              <a:pPr>
                <a:spcAft>
                  <a:spcPts val="600"/>
                </a:spcAft>
              </a:pPr>
              <a:t>27/05/2021</a:t>
            </a:fld>
            <a:endParaRPr lang="en-GB"/>
          </a:p>
        </p:txBody>
      </p:sp>
      <p:sp>
        <p:nvSpPr>
          <p:cNvPr id="6" name="Footer Placeholder 5">
            <a:extLst>
              <a:ext uri="{FF2B5EF4-FFF2-40B4-BE49-F238E27FC236}">
                <a16:creationId xmlns:a16="http://schemas.microsoft.com/office/drawing/2014/main" id="{CFFBEBD6-3279-4A78-B322-08FE1E2E4414}"/>
              </a:ext>
            </a:extLst>
          </p:cNvPr>
          <p:cNvSpPr>
            <a:spLocks noGrp="1"/>
          </p:cNvSpPr>
          <p:nvPr>
            <p:ph type="ftr" sz="quarter" idx="3"/>
          </p:nvPr>
        </p:nvSpPr>
        <p:spPr/>
        <p:txBody>
          <a:bodyPr anchor="ctr">
            <a:normAutofit/>
          </a:bodyPr>
          <a:lstStyle/>
          <a:p>
            <a:pPr>
              <a:spcAft>
                <a:spcPts val="600"/>
              </a:spcAft>
            </a:pPr>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FC714589-4812-440F-B434-D3C5ECBDF8BD}"/>
              </a:ext>
            </a:extLst>
          </p:cNvPr>
          <p:cNvSpPr>
            <a:spLocks noGrp="1"/>
          </p:cNvSpPr>
          <p:nvPr>
            <p:ph type="sldNum" sz="quarter" idx="4"/>
          </p:nvPr>
        </p:nvSpPr>
        <p:spPr/>
        <p:txBody>
          <a:bodyPr anchor="ctr">
            <a:normAutofit/>
          </a:bodyPr>
          <a:lstStyle/>
          <a:p>
            <a:pPr>
              <a:spcAft>
                <a:spcPts val="600"/>
              </a:spcAft>
            </a:pPr>
            <a:fld id="{0B1617BE-BA58-4B59-88D5-A8C7B239E913}" type="slidenum">
              <a:rPr lang="en-GB" smtClean="0"/>
              <a:pPr>
                <a:spcAft>
                  <a:spcPts val="600"/>
                </a:spcAft>
              </a:pPr>
              <a:t>17</a:t>
            </a:fld>
            <a:endParaRPr lang="en-GB"/>
          </a:p>
        </p:txBody>
      </p:sp>
      <p:sp>
        <p:nvSpPr>
          <p:cNvPr id="18" name="TextBox 17">
            <a:extLst>
              <a:ext uri="{FF2B5EF4-FFF2-40B4-BE49-F238E27FC236}">
                <a16:creationId xmlns:a16="http://schemas.microsoft.com/office/drawing/2014/main" id="{388AEF5D-84AF-4AD1-827F-A11E28CC37D7}"/>
              </a:ext>
            </a:extLst>
          </p:cNvPr>
          <p:cNvSpPr txBox="1"/>
          <p:nvPr/>
        </p:nvSpPr>
        <p:spPr>
          <a:xfrm>
            <a:off x="765177" y="6704432"/>
            <a:ext cx="6729406" cy="153568"/>
          </a:xfrm>
          <a:prstGeom prst="rect">
            <a:avLst/>
          </a:prstGeom>
          <a:noFill/>
        </p:spPr>
        <p:txBody>
          <a:bodyPr wrap="none" lIns="0" tIns="0" rIns="0" bIns="0" rtlCol="0">
            <a:spAutoFit/>
          </a:bodyPr>
          <a:lstStyle/>
          <a:p>
            <a:pPr>
              <a:lnSpc>
                <a:spcPct val="110000"/>
              </a:lnSpc>
              <a:spcBef>
                <a:spcPts val="1000"/>
              </a:spcBef>
              <a:spcAft>
                <a:spcPts val="200"/>
              </a:spcAft>
            </a:pPr>
            <a:r>
              <a:rPr lang="en-GB" sz="1000"/>
              <a:t>Source: </a:t>
            </a:r>
            <a:r>
              <a:rPr lang="en-GB" sz="1000" err="1"/>
              <a:t>Caplus</a:t>
            </a:r>
            <a:r>
              <a:rPr lang="en-GB" sz="1000"/>
              <a:t> database/STN </a:t>
            </a:r>
            <a:r>
              <a:rPr lang="en-GB" sz="1000" err="1"/>
              <a:t>AnaVist</a:t>
            </a:r>
            <a:r>
              <a:rPr lang="en-GB" sz="1000"/>
              <a:t>, 1199 </a:t>
            </a:r>
            <a:r>
              <a:rPr lang="en-GB" sz="1000" err="1"/>
              <a:t>patentapplications</a:t>
            </a:r>
            <a:r>
              <a:rPr lang="en-GB" sz="1000"/>
              <a:t> and publications filed in 1/2008-1/2021</a:t>
            </a:r>
            <a:endParaRPr lang="en-GB" sz="1000" spc="40"/>
          </a:p>
        </p:txBody>
      </p:sp>
      <p:pic>
        <p:nvPicPr>
          <p:cNvPr id="19" name="Picture 18">
            <a:extLst>
              <a:ext uri="{FF2B5EF4-FFF2-40B4-BE49-F238E27FC236}">
                <a16:creationId xmlns:a16="http://schemas.microsoft.com/office/drawing/2014/main" id="{7B6F759E-535E-4C69-99E2-EC4E8F58DA3D}"/>
              </a:ext>
            </a:extLst>
          </p:cNvPr>
          <p:cNvPicPr>
            <a:picLocks noChangeAspect="1"/>
          </p:cNvPicPr>
          <p:nvPr/>
        </p:nvPicPr>
        <p:blipFill>
          <a:blip r:embed="rId6"/>
          <a:stretch>
            <a:fillRect/>
          </a:stretch>
        </p:blipFill>
        <p:spPr>
          <a:xfrm>
            <a:off x="6348346" y="-13092"/>
            <a:ext cx="4678788" cy="3777805"/>
          </a:xfrm>
          <a:prstGeom prst="rect">
            <a:avLst/>
          </a:prstGeom>
        </p:spPr>
      </p:pic>
      <p:pic>
        <p:nvPicPr>
          <p:cNvPr id="4" name="Audio 3">
            <a:hlinkClick r:id="" action="ppaction://media"/>
            <a:extLst>
              <a:ext uri="{FF2B5EF4-FFF2-40B4-BE49-F238E27FC236}">
                <a16:creationId xmlns:a16="http://schemas.microsoft.com/office/drawing/2014/main" id="{B7303965-8936-4C7E-B814-9B6F5B565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6018615"/>
      </p:ext>
    </p:extLst>
  </p:cSld>
  <p:clrMapOvr>
    <a:masterClrMapping/>
  </p:clrMapOvr>
  <mc:AlternateContent xmlns:mc="http://schemas.openxmlformats.org/markup-compatibility/2006" xmlns:p14="http://schemas.microsoft.com/office/powerpoint/2010/main">
    <mc:Choice Requires="p14">
      <p:transition spd="slow" p14:dur="2000" advTm="99469"/>
    </mc:Choice>
    <mc:Fallback xmlns="">
      <p:transition spd="slow" advTm="9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2549A6-6845-447D-A072-F5B49491FEF2}"/>
              </a:ext>
            </a:extLst>
          </p:cNvPr>
          <p:cNvSpPr>
            <a:spLocks noGrp="1"/>
          </p:cNvSpPr>
          <p:nvPr>
            <p:ph type="title"/>
          </p:nvPr>
        </p:nvSpPr>
        <p:spPr/>
        <p:txBody>
          <a:bodyPr/>
          <a:lstStyle/>
          <a:p>
            <a:r>
              <a:rPr lang="en-GB"/>
              <a:t>Summary and conclusions</a:t>
            </a:r>
          </a:p>
        </p:txBody>
      </p:sp>
      <p:sp>
        <p:nvSpPr>
          <p:cNvPr id="11" name="Text Placeholder 10">
            <a:extLst>
              <a:ext uri="{FF2B5EF4-FFF2-40B4-BE49-F238E27FC236}">
                <a16:creationId xmlns:a16="http://schemas.microsoft.com/office/drawing/2014/main" id="{32A98C57-2FD3-4D10-9C0F-6E62F9F42BFA}"/>
              </a:ext>
            </a:extLst>
          </p:cNvPr>
          <p:cNvSpPr>
            <a:spLocks noGrp="1"/>
          </p:cNvSpPr>
          <p:nvPr>
            <p:ph type="body" sz="quarter" idx="16"/>
          </p:nvPr>
        </p:nvSpPr>
        <p:spPr/>
        <p:txBody>
          <a:bodyPr/>
          <a:lstStyle/>
          <a:p>
            <a:r>
              <a:rPr lang="en-GB" sz="1200" dirty="0"/>
              <a:t>Business concepts based on wood based residues and straw were identified and studied</a:t>
            </a:r>
          </a:p>
          <a:p>
            <a:r>
              <a:rPr lang="en-GB" sz="1200" dirty="0"/>
              <a:t>Northern European cases were found to be more feasible in economic terms compared to Central European cases</a:t>
            </a:r>
          </a:p>
          <a:p>
            <a:pPr lvl="1"/>
            <a:r>
              <a:rPr lang="en-GB" sz="1200" dirty="0"/>
              <a:t>Economy of scale and possibility to use existing steam cycle </a:t>
            </a:r>
          </a:p>
          <a:p>
            <a:r>
              <a:rPr lang="en-GB" sz="1200" dirty="0"/>
              <a:t>Viable business cases can be found in Northern and Central Europe with some investment support</a:t>
            </a:r>
          </a:p>
          <a:p>
            <a:r>
              <a:rPr lang="en-GB" sz="1200" dirty="0"/>
              <a:t>Securing the low cost feedstock and revenues from heat or gas sales are important for successful business case	</a:t>
            </a:r>
          </a:p>
          <a:p>
            <a:endParaRPr lang="en-GB" sz="1200" dirty="0"/>
          </a:p>
        </p:txBody>
      </p:sp>
      <p:sp>
        <p:nvSpPr>
          <p:cNvPr id="12" name="Text Placeholder 11">
            <a:extLst>
              <a:ext uri="{FF2B5EF4-FFF2-40B4-BE49-F238E27FC236}">
                <a16:creationId xmlns:a16="http://schemas.microsoft.com/office/drawing/2014/main" id="{BAF1B58F-54D3-48C3-80A3-60AEF4EE9118}"/>
              </a:ext>
            </a:extLst>
          </p:cNvPr>
          <p:cNvSpPr>
            <a:spLocks noGrp="1"/>
          </p:cNvSpPr>
          <p:nvPr>
            <p:ph type="body" sz="quarter" idx="17"/>
          </p:nvPr>
        </p:nvSpPr>
        <p:spPr/>
        <p:txBody>
          <a:bodyPr/>
          <a:lstStyle/>
          <a:p>
            <a:r>
              <a:rPr lang="en-GB" sz="1200" dirty="0"/>
              <a:t>Demonstration of the process is the next step towards commercial production of advanced biofuels</a:t>
            </a:r>
          </a:p>
          <a:p>
            <a:r>
              <a:rPr lang="en-GB" sz="1200" dirty="0"/>
              <a:t>Success of the demonstration plants together with regulatory support would encourage the market and investors to start large-scale production</a:t>
            </a:r>
          </a:p>
        </p:txBody>
      </p:sp>
      <p:pic>
        <p:nvPicPr>
          <p:cNvPr id="19" name="Picture Placeholder 18">
            <a:extLst>
              <a:ext uri="{FF2B5EF4-FFF2-40B4-BE49-F238E27FC236}">
                <a16:creationId xmlns:a16="http://schemas.microsoft.com/office/drawing/2014/main" id="{29DA48AB-615F-4368-BAF4-7912DA65C15E}"/>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sp>
        <p:nvSpPr>
          <p:cNvPr id="7" name="Date Placeholder 6">
            <a:extLst>
              <a:ext uri="{FF2B5EF4-FFF2-40B4-BE49-F238E27FC236}">
                <a16:creationId xmlns:a16="http://schemas.microsoft.com/office/drawing/2014/main" id="{624946F3-6109-4CA1-AC5D-ECC3CF683303}"/>
              </a:ext>
            </a:extLst>
          </p:cNvPr>
          <p:cNvSpPr>
            <a:spLocks noGrp="1"/>
          </p:cNvSpPr>
          <p:nvPr>
            <p:ph type="dt" sz="half" idx="2"/>
          </p:nvPr>
        </p:nvSpPr>
        <p:spPr/>
        <p:txBody>
          <a:bodyPr/>
          <a:lstStyle/>
          <a:p>
            <a:fld id="{C3CB6EC6-4D5C-492A-9D16-A0210B622E65}" type="datetime1">
              <a:rPr lang="en-GB" smtClean="0"/>
              <a:t>27/05/2021</a:t>
            </a:fld>
            <a:endParaRPr lang="en-GB"/>
          </a:p>
        </p:txBody>
      </p:sp>
      <p:sp>
        <p:nvSpPr>
          <p:cNvPr id="8" name="Footer Placeholder 7">
            <a:extLst>
              <a:ext uri="{FF2B5EF4-FFF2-40B4-BE49-F238E27FC236}">
                <a16:creationId xmlns:a16="http://schemas.microsoft.com/office/drawing/2014/main" id="{6EBF1F83-C9D3-4B80-BB50-02D1C1316B16}"/>
              </a:ext>
            </a:extLst>
          </p:cNvPr>
          <p:cNvSpPr>
            <a:spLocks noGrp="1"/>
          </p:cNvSpPr>
          <p:nvPr>
            <p:ph type="ftr" sz="quarter" idx="3"/>
          </p:nvPr>
        </p:nvSpPr>
        <p:spPr/>
        <p:txBody>
          <a:bodyPr/>
          <a:lstStyle/>
          <a:p>
            <a:r>
              <a:rPr lang="en-GB" dirty="0"/>
              <a:t>COMSYN Compact gasification and synthesis process for transport fuels</a:t>
            </a:r>
          </a:p>
        </p:txBody>
      </p:sp>
      <p:sp>
        <p:nvSpPr>
          <p:cNvPr id="9" name="Slide Number Placeholder 8">
            <a:extLst>
              <a:ext uri="{FF2B5EF4-FFF2-40B4-BE49-F238E27FC236}">
                <a16:creationId xmlns:a16="http://schemas.microsoft.com/office/drawing/2014/main" id="{23E74D55-0673-4BFF-8B2C-4AB254818293}"/>
              </a:ext>
            </a:extLst>
          </p:cNvPr>
          <p:cNvSpPr>
            <a:spLocks noGrp="1"/>
          </p:cNvSpPr>
          <p:nvPr>
            <p:ph type="sldNum" sz="quarter" idx="4"/>
          </p:nvPr>
        </p:nvSpPr>
        <p:spPr/>
        <p:txBody>
          <a:bodyPr/>
          <a:lstStyle/>
          <a:p>
            <a:fld id="{0B1617BE-BA58-4B59-88D5-A8C7B239E913}" type="slidenum">
              <a:rPr lang="en-GB" smtClean="0"/>
              <a:pPr/>
              <a:t>18</a:t>
            </a:fld>
            <a:endParaRPr lang="en-GB"/>
          </a:p>
        </p:txBody>
      </p:sp>
      <p:pic>
        <p:nvPicPr>
          <p:cNvPr id="5" name="Audio 4">
            <a:hlinkClick r:id="" action="ppaction://media"/>
            <a:extLst>
              <a:ext uri="{FF2B5EF4-FFF2-40B4-BE49-F238E27FC236}">
                <a16:creationId xmlns:a16="http://schemas.microsoft.com/office/drawing/2014/main" id="{E7F94634-B558-4400-A780-BF34EF0C07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99469016"/>
      </p:ext>
    </p:extLst>
  </p:cSld>
  <p:clrMapOvr>
    <a:masterClrMapping/>
  </p:clrMapOvr>
  <mc:AlternateContent xmlns:mc="http://schemas.openxmlformats.org/markup-compatibility/2006" xmlns:p14="http://schemas.microsoft.com/office/powerpoint/2010/main">
    <mc:Choice Requires="p14">
      <p:transition spd="slow" p14:dur="2000" advTm="111933"/>
    </mc:Choice>
    <mc:Fallback xmlns="">
      <p:transition spd="slow" advTm="11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DC37885-A2F5-495B-A436-00A69BCD54EE}"/>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sp>
        <p:nvSpPr>
          <p:cNvPr id="6" name="Date Placeholder 5">
            <a:extLst>
              <a:ext uri="{FF2B5EF4-FFF2-40B4-BE49-F238E27FC236}">
                <a16:creationId xmlns:a16="http://schemas.microsoft.com/office/drawing/2014/main" id="{432EB488-8D5A-4A61-9D40-865B44C40584}"/>
              </a:ext>
            </a:extLst>
          </p:cNvPr>
          <p:cNvSpPr>
            <a:spLocks noGrp="1"/>
          </p:cNvSpPr>
          <p:nvPr>
            <p:ph type="dt" sz="half" idx="2"/>
          </p:nvPr>
        </p:nvSpPr>
        <p:spPr/>
        <p:txBody>
          <a:bodyPr/>
          <a:lstStyle/>
          <a:p>
            <a:fld id="{C9212C48-BA31-42C3-AA62-F1B91115C4A3}" type="datetime1">
              <a:rPr lang="en-GB" smtClean="0"/>
              <a:t>27/05/2021</a:t>
            </a:fld>
            <a:endParaRPr lang="en-GB"/>
          </a:p>
        </p:txBody>
      </p:sp>
      <p:sp>
        <p:nvSpPr>
          <p:cNvPr id="7" name="Footer Placeholder 6">
            <a:extLst>
              <a:ext uri="{FF2B5EF4-FFF2-40B4-BE49-F238E27FC236}">
                <a16:creationId xmlns:a16="http://schemas.microsoft.com/office/drawing/2014/main" id="{72C306C2-FB10-49FB-A6CD-CAFBE2D7FBF1}"/>
              </a:ext>
            </a:extLst>
          </p:cNvPr>
          <p:cNvSpPr>
            <a:spLocks noGrp="1"/>
          </p:cNvSpPr>
          <p:nvPr>
            <p:ph type="ftr" sz="quarter" idx="3"/>
          </p:nvPr>
        </p:nvSpPr>
        <p:spPr/>
        <p:txBody>
          <a:bodyPr/>
          <a:lstStyle/>
          <a:p>
            <a:r>
              <a:rPr lang="en-GB"/>
              <a:t>COMSYN - Compact Gasification and Synthesis process for Transport Fuels</a:t>
            </a:r>
          </a:p>
        </p:txBody>
      </p:sp>
      <p:sp>
        <p:nvSpPr>
          <p:cNvPr id="8" name="Slide Number Placeholder 7">
            <a:extLst>
              <a:ext uri="{FF2B5EF4-FFF2-40B4-BE49-F238E27FC236}">
                <a16:creationId xmlns:a16="http://schemas.microsoft.com/office/drawing/2014/main" id="{20D71398-B9B5-46C1-96E6-40A439D67DB5}"/>
              </a:ext>
            </a:extLst>
          </p:cNvPr>
          <p:cNvSpPr>
            <a:spLocks noGrp="1"/>
          </p:cNvSpPr>
          <p:nvPr>
            <p:ph type="sldNum" sz="quarter" idx="4"/>
          </p:nvPr>
        </p:nvSpPr>
        <p:spPr/>
        <p:txBody>
          <a:bodyPr/>
          <a:lstStyle/>
          <a:p>
            <a:fld id="{0B1617BE-BA58-4B59-88D5-A8C7B239E913}" type="slidenum">
              <a:rPr lang="en-GB" smtClean="0"/>
              <a:pPr/>
              <a:t>19</a:t>
            </a:fld>
            <a:endParaRPr lang="en-GB"/>
          </a:p>
        </p:txBody>
      </p:sp>
      <p:sp>
        <p:nvSpPr>
          <p:cNvPr id="19" name="Text Placeholder 17">
            <a:extLst>
              <a:ext uri="{FF2B5EF4-FFF2-40B4-BE49-F238E27FC236}">
                <a16:creationId xmlns:a16="http://schemas.microsoft.com/office/drawing/2014/main" id="{6FD8097D-524A-4F14-B498-D66D8D39CC6F}"/>
              </a:ext>
            </a:extLst>
          </p:cNvPr>
          <p:cNvSpPr txBox="1">
            <a:spLocks/>
          </p:cNvSpPr>
          <p:nvPr/>
        </p:nvSpPr>
        <p:spPr>
          <a:xfrm>
            <a:off x="709190" y="2346076"/>
            <a:ext cx="5257799" cy="1200329"/>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buNone/>
            </a:pPr>
            <a:r>
              <a:rPr lang="en-GB" sz="1800"/>
              <a:t>This project has received funding from the European Union’s Horizon 2020 research and innovation programme under grant agreement No 727476. </a:t>
            </a:r>
          </a:p>
          <a:p>
            <a:pPr marL="7938" indent="0">
              <a:buNone/>
            </a:pPr>
            <a:endParaRPr lang="en-GB" sz="1800"/>
          </a:p>
          <a:p>
            <a:pPr marL="7938" indent="0">
              <a:buNone/>
            </a:pPr>
            <a:r>
              <a:rPr lang="en-GB" sz="1800"/>
              <a:t>More information on COMSYN project:</a:t>
            </a:r>
          </a:p>
          <a:p>
            <a:pPr marL="7938" indent="0">
              <a:buNone/>
            </a:pPr>
            <a:r>
              <a:rPr lang="en-GB" sz="1800"/>
              <a:t>https://www.comsynproject.eu/</a:t>
            </a:r>
          </a:p>
        </p:txBody>
      </p:sp>
      <p:sp>
        <p:nvSpPr>
          <p:cNvPr id="20" name="Title 9">
            <a:extLst>
              <a:ext uri="{FF2B5EF4-FFF2-40B4-BE49-F238E27FC236}">
                <a16:creationId xmlns:a16="http://schemas.microsoft.com/office/drawing/2014/main" id="{FA48BF96-18F9-4E01-B83D-69C7FD4225B2}"/>
              </a:ext>
            </a:extLst>
          </p:cNvPr>
          <p:cNvSpPr txBox="1">
            <a:spLocks/>
          </p:cNvSpPr>
          <p:nvPr/>
        </p:nvSpPr>
        <p:spPr>
          <a:xfrm>
            <a:off x="710776" y="1509712"/>
            <a:ext cx="5256213" cy="1081088"/>
          </a:xfrm>
          <a:prstGeom prst="rect">
            <a:avLst/>
          </a:prstGeom>
        </p:spPr>
        <p:txBody>
          <a:bodyPr/>
          <a:lst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a:lstStyle>
          <a:p>
            <a:r>
              <a:rPr lang="en-GB"/>
              <a:t>Thank you!</a:t>
            </a:r>
          </a:p>
        </p:txBody>
      </p:sp>
      <p:sp>
        <p:nvSpPr>
          <p:cNvPr id="21" name="TextBox 20">
            <a:extLst>
              <a:ext uri="{FF2B5EF4-FFF2-40B4-BE49-F238E27FC236}">
                <a16:creationId xmlns:a16="http://schemas.microsoft.com/office/drawing/2014/main" id="{08E53025-C780-4804-AD0D-0ABBFCA6F102}"/>
              </a:ext>
            </a:extLst>
          </p:cNvPr>
          <p:cNvSpPr txBox="1"/>
          <p:nvPr/>
        </p:nvSpPr>
        <p:spPr>
          <a:xfrm>
            <a:off x="838200" y="5210743"/>
            <a:ext cx="363952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effectLst/>
                <a:uLnTx/>
                <a:uFillTx/>
                <a:latin typeface="Verdana"/>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Verdana"/>
                <a:ea typeface="+mn-ea"/>
                <a:cs typeface="+mn-cs"/>
              </a:rPr>
              <a:t>Johanna Wahlström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Verdana"/>
                <a:ea typeface="+mn-ea"/>
                <a:cs typeface="+mn-cs"/>
              </a:rPr>
              <a:t>johanna.wahlstrom@afry.com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Verdana"/>
                <a:ea typeface="+mn-ea"/>
                <a:cs typeface="+mn-cs"/>
              </a:rPr>
              <a:t>AFRY Finland</a:t>
            </a:r>
          </a:p>
        </p:txBody>
      </p:sp>
      <p:pic>
        <p:nvPicPr>
          <p:cNvPr id="22" name="Picture 21">
            <a:extLst>
              <a:ext uri="{FF2B5EF4-FFF2-40B4-BE49-F238E27FC236}">
                <a16:creationId xmlns:a16="http://schemas.microsoft.com/office/drawing/2014/main" id="{E006595E-AD2D-445B-825F-37E53F5C9F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5811" y="446928"/>
            <a:ext cx="3112395" cy="1257717"/>
          </a:xfrm>
          <a:prstGeom prst="rect">
            <a:avLst/>
          </a:prstGeom>
        </p:spPr>
      </p:pic>
      <p:pic>
        <p:nvPicPr>
          <p:cNvPr id="23" name="Picture 22">
            <a:extLst>
              <a:ext uri="{FF2B5EF4-FFF2-40B4-BE49-F238E27FC236}">
                <a16:creationId xmlns:a16="http://schemas.microsoft.com/office/drawing/2014/main" id="{A2CDFED3-4231-4501-83CD-4CDACAC8C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5282" y="2125220"/>
            <a:ext cx="2612924" cy="1742687"/>
          </a:xfrm>
          <a:prstGeom prst="rect">
            <a:avLst/>
          </a:prstGeom>
        </p:spPr>
      </p:pic>
      <p:pic>
        <p:nvPicPr>
          <p:cNvPr id="2" name="Audio 1">
            <a:hlinkClick r:id="" action="ppaction://media"/>
            <a:extLst>
              <a:ext uri="{FF2B5EF4-FFF2-40B4-BE49-F238E27FC236}">
                <a16:creationId xmlns:a16="http://schemas.microsoft.com/office/drawing/2014/main" id="{57ABA7BC-D783-48BC-9B7C-9457BE943D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31753782"/>
      </p:ext>
    </p:extLst>
  </p:cSld>
  <p:clrMapOvr>
    <a:masterClrMapping/>
  </p:clrMapOvr>
  <mc:AlternateContent xmlns:mc="http://schemas.openxmlformats.org/markup-compatibility/2006" xmlns:p14="http://schemas.microsoft.com/office/powerpoint/2010/main">
    <mc:Choice Requires="p14">
      <p:transition spd="slow" p14:dur="2000" advTm="9625"/>
    </mc:Choice>
    <mc:Fallback xmlns="">
      <p:transition spd="slow" advTm="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BE66704A-F8E0-44D7-8A9B-3D647BFF6FFA}"/>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A6842FF5-4998-4011-BEA9-6EA195B60622}"/>
              </a:ext>
            </a:extLst>
          </p:cNvPr>
          <p:cNvSpPr>
            <a:spLocks noGrp="1"/>
          </p:cNvSpPr>
          <p:nvPr>
            <p:ph type="body" sz="quarter" idx="13"/>
          </p:nvPr>
        </p:nvSpPr>
        <p:spPr/>
        <p:txBody>
          <a:bodyPr/>
          <a:lstStyle/>
          <a:p>
            <a:r>
              <a:rPr lang="en-GB" sz="1400"/>
              <a:t>Introduction to COMSYN project </a:t>
            </a:r>
          </a:p>
          <a:p>
            <a:r>
              <a:rPr lang="en-GB" sz="1400"/>
              <a:t>Current situation of advanced biofuels investments</a:t>
            </a:r>
          </a:p>
          <a:p>
            <a:r>
              <a:rPr lang="en-GB" sz="1400"/>
              <a:t>Development of business concepts</a:t>
            </a:r>
          </a:p>
          <a:p>
            <a:pPr lvl="1"/>
            <a:r>
              <a:rPr lang="en-GB" sz="1400"/>
              <a:t>Northern Europe</a:t>
            </a:r>
          </a:p>
          <a:p>
            <a:pPr lvl="1"/>
            <a:r>
              <a:rPr lang="en-GB" sz="1400"/>
              <a:t>Central Europe</a:t>
            </a:r>
          </a:p>
          <a:p>
            <a:r>
              <a:rPr lang="en-GB" sz="1400"/>
              <a:t>Economic performance and comparison of business concepts</a:t>
            </a:r>
          </a:p>
          <a:p>
            <a:r>
              <a:rPr lang="en-GB" sz="1400"/>
              <a:t>Roadmap to commercial plant</a:t>
            </a:r>
          </a:p>
          <a:p>
            <a:r>
              <a:rPr lang="en-GB" sz="1400"/>
              <a:t>Patent survey </a:t>
            </a:r>
          </a:p>
        </p:txBody>
      </p:sp>
      <p:pic>
        <p:nvPicPr>
          <p:cNvPr id="18" name="Picture Placeholder 17">
            <a:extLst>
              <a:ext uri="{FF2B5EF4-FFF2-40B4-BE49-F238E27FC236}">
                <a16:creationId xmlns:a16="http://schemas.microsoft.com/office/drawing/2014/main" id="{9142BEB5-2A06-44E9-97F0-B1483B3744C7}"/>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a:stretch>
            <a:fillRect/>
          </a:stretch>
        </p:blipFill>
        <p:spPr/>
      </p:pic>
      <p:sp>
        <p:nvSpPr>
          <p:cNvPr id="5" name="Date Placeholder 4">
            <a:extLst>
              <a:ext uri="{FF2B5EF4-FFF2-40B4-BE49-F238E27FC236}">
                <a16:creationId xmlns:a16="http://schemas.microsoft.com/office/drawing/2014/main" id="{4A313C3A-E036-400E-828D-1341CB98F77F}"/>
              </a:ext>
            </a:extLst>
          </p:cNvPr>
          <p:cNvSpPr>
            <a:spLocks noGrp="1"/>
          </p:cNvSpPr>
          <p:nvPr>
            <p:ph type="dt" sz="half" idx="2"/>
          </p:nvPr>
        </p:nvSpPr>
        <p:spPr/>
        <p:txBody>
          <a:bodyPr/>
          <a:lstStyle/>
          <a:p>
            <a:fld id="{5B558033-4141-4F01-9E22-49AE289D5ADC}" type="datetime1">
              <a:rPr lang="en-GB" smtClean="0"/>
              <a:t>27/05/2021</a:t>
            </a:fld>
            <a:endParaRPr lang="en-GB"/>
          </a:p>
        </p:txBody>
      </p:sp>
      <p:sp>
        <p:nvSpPr>
          <p:cNvPr id="6" name="Footer Placeholder 5">
            <a:extLst>
              <a:ext uri="{FF2B5EF4-FFF2-40B4-BE49-F238E27FC236}">
                <a16:creationId xmlns:a16="http://schemas.microsoft.com/office/drawing/2014/main" id="{09FE6FD6-1DC3-4DEF-8FB5-34756F41A812}"/>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6CB9211B-0476-4DF9-A467-49A4094AFA2A}"/>
              </a:ext>
            </a:extLst>
          </p:cNvPr>
          <p:cNvSpPr>
            <a:spLocks noGrp="1"/>
          </p:cNvSpPr>
          <p:nvPr>
            <p:ph type="sldNum" sz="quarter" idx="4"/>
          </p:nvPr>
        </p:nvSpPr>
        <p:spPr/>
        <p:txBody>
          <a:bodyPr/>
          <a:lstStyle/>
          <a:p>
            <a:fld id="{0B1617BE-BA58-4B59-88D5-A8C7B239E913}" type="slidenum">
              <a:rPr lang="en-GB" smtClean="0"/>
              <a:pPr/>
              <a:t>2</a:t>
            </a:fld>
            <a:endParaRPr lang="en-GB"/>
          </a:p>
        </p:txBody>
      </p:sp>
      <p:pic>
        <p:nvPicPr>
          <p:cNvPr id="40" name="Picture Placeholder 39">
            <a:extLst>
              <a:ext uri="{FF2B5EF4-FFF2-40B4-BE49-F238E27FC236}">
                <a16:creationId xmlns:a16="http://schemas.microsoft.com/office/drawing/2014/main" id="{191CD4CA-0A52-4072-A266-23AFEAC59372}"/>
              </a:ext>
            </a:extLst>
          </p:cNvPr>
          <p:cNvPicPr>
            <a:picLocks noGrp="1" noChangeAspect="1"/>
          </p:cNvPicPr>
          <p:nvPr>
            <p:ph type="pic" sz="quarter" idx="16"/>
          </p:nvPr>
        </p:nvPicPr>
        <p:blipFill>
          <a:blip r:embed="rId7" cstate="screen">
            <a:extLst>
              <a:ext uri="{28A0092B-C50C-407E-A947-70E740481C1C}">
                <a14:useLocalDpi xmlns:a14="http://schemas.microsoft.com/office/drawing/2010/main"/>
              </a:ext>
            </a:extLst>
          </a:blip>
          <a:srcRect/>
          <a:stretch>
            <a:fillRect/>
          </a:stretch>
        </p:blipFill>
        <p:spPr/>
      </p:pic>
      <p:pic>
        <p:nvPicPr>
          <p:cNvPr id="48" name="Picture Placeholder 47">
            <a:extLst>
              <a:ext uri="{FF2B5EF4-FFF2-40B4-BE49-F238E27FC236}">
                <a16:creationId xmlns:a16="http://schemas.microsoft.com/office/drawing/2014/main" id="{B385471A-DC8D-4B51-A5A5-CD45E1E6965A}"/>
              </a:ext>
            </a:extLst>
          </p:cNvPr>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a:stretch>
            <a:fillRect/>
          </a:stretch>
        </p:blipFill>
        <p:spPr/>
      </p:pic>
      <p:pic>
        <p:nvPicPr>
          <p:cNvPr id="2" name="Audio 1">
            <a:hlinkClick r:id="" action="ppaction://media"/>
            <a:extLst>
              <a:ext uri="{FF2B5EF4-FFF2-40B4-BE49-F238E27FC236}">
                <a16:creationId xmlns:a16="http://schemas.microsoft.com/office/drawing/2014/main" id="{BC968B36-1AB3-47A3-8C2B-48160C32E7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53428501"/>
      </p:ext>
    </p:extLst>
  </p:cSld>
  <p:clrMapOvr>
    <a:masterClrMapping/>
  </p:clrMapOvr>
  <mc:AlternateContent xmlns:mc="http://schemas.openxmlformats.org/markup-compatibility/2006" xmlns:p14="http://schemas.microsoft.com/office/powerpoint/2010/main">
    <mc:Choice Requires="p14">
      <p:transition spd="slow" p14:dur="2000" advTm="44949"/>
    </mc:Choice>
    <mc:Fallback xmlns="">
      <p:transition spd="slow" advTm="44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A2BBE-FD9E-4062-95DB-1B17531931E9}"/>
              </a:ext>
            </a:extLst>
          </p:cNvPr>
          <p:cNvPicPr>
            <a:picLocks noChangeAspect="1"/>
          </p:cNvPicPr>
          <p:nvPr/>
        </p:nvPicPr>
        <p:blipFill>
          <a:blip r:embed="rId5"/>
          <a:stretch>
            <a:fillRect/>
          </a:stretch>
        </p:blipFill>
        <p:spPr>
          <a:xfrm>
            <a:off x="4524007" y="1219674"/>
            <a:ext cx="7585217" cy="2991726"/>
          </a:xfrm>
          <a:prstGeom prst="rect">
            <a:avLst/>
          </a:prstGeom>
        </p:spPr>
      </p:pic>
      <p:sp>
        <p:nvSpPr>
          <p:cNvPr id="7" name="Text Placeholder 6">
            <a:extLst>
              <a:ext uri="{FF2B5EF4-FFF2-40B4-BE49-F238E27FC236}">
                <a16:creationId xmlns:a16="http://schemas.microsoft.com/office/drawing/2014/main" id="{8E063E18-2883-4A8D-960D-2BCCE14E7DAA}"/>
              </a:ext>
            </a:extLst>
          </p:cNvPr>
          <p:cNvSpPr>
            <a:spLocks noGrp="1"/>
          </p:cNvSpPr>
          <p:nvPr>
            <p:ph type="body" sz="quarter" idx="13"/>
          </p:nvPr>
        </p:nvSpPr>
        <p:spPr/>
        <p:txBody>
          <a:bodyPr/>
          <a:lstStyle/>
          <a:p>
            <a:endParaRPr lang="en-GB"/>
          </a:p>
        </p:txBody>
      </p:sp>
      <p:sp>
        <p:nvSpPr>
          <p:cNvPr id="2" name="Title 1">
            <a:extLst>
              <a:ext uri="{FF2B5EF4-FFF2-40B4-BE49-F238E27FC236}">
                <a16:creationId xmlns:a16="http://schemas.microsoft.com/office/drawing/2014/main" id="{0E38A9E9-27F9-4E84-9FFD-5A3D776A7398}"/>
              </a:ext>
            </a:extLst>
          </p:cNvPr>
          <p:cNvSpPr>
            <a:spLocks noGrp="1"/>
          </p:cNvSpPr>
          <p:nvPr>
            <p:ph type="title"/>
          </p:nvPr>
        </p:nvSpPr>
        <p:spPr/>
        <p:txBody>
          <a:bodyPr/>
          <a:lstStyle/>
          <a:p>
            <a:r>
              <a:rPr lang="en-GB"/>
              <a:t>COMSYN project</a:t>
            </a:r>
          </a:p>
        </p:txBody>
      </p:sp>
      <p:sp>
        <p:nvSpPr>
          <p:cNvPr id="8" name="Text Placeholder 7">
            <a:extLst>
              <a:ext uri="{FF2B5EF4-FFF2-40B4-BE49-F238E27FC236}">
                <a16:creationId xmlns:a16="http://schemas.microsoft.com/office/drawing/2014/main" id="{A4B2D9D4-18F5-44F4-A00A-716A14133730}"/>
              </a:ext>
            </a:extLst>
          </p:cNvPr>
          <p:cNvSpPr>
            <a:spLocks noGrp="1"/>
          </p:cNvSpPr>
          <p:nvPr>
            <p:ph type="body" sz="quarter" idx="16"/>
          </p:nvPr>
        </p:nvSpPr>
        <p:spPr>
          <a:xfrm>
            <a:off x="765177" y="2109564"/>
            <a:ext cx="3281306" cy="3980086"/>
          </a:xfrm>
        </p:spPr>
        <p:txBody>
          <a:bodyPr/>
          <a:lstStyle/>
          <a:p>
            <a:pPr>
              <a:lnSpc>
                <a:spcPct val="100000"/>
              </a:lnSpc>
            </a:pPr>
            <a:r>
              <a:rPr lang="en-GB" sz="1200" b="1"/>
              <a:t>COMSYN</a:t>
            </a:r>
            <a:r>
              <a:rPr lang="en-GB" sz="1200"/>
              <a:t> (Compact Gasification and Synthesis process for Transport Fuels) is an EU Horizon 2020 financed research project for development of a technology to produce advanced biofuels from solid biomass.</a:t>
            </a:r>
          </a:p>
          <a:p>
            <a:pPr>
              <a:lnSpc>
                <a:spcPct val="100000"/>
              </a:lnSpc>
            </a:pPr>
            <a:r>
              <a:rPr lang="en-GB" sz="1200"/>
              <a:t>The COMSYN process contains several steps:</a:t>
            </a:r>
          </a:p>
          <a:p>
            <a:pPr lvl="1">
              <a:lnSpc>
                <a:spcPct val="100000"/>
              </a:lnSpc>
            </a:pPr>
            <a:r>
              <a:rPr lang="en-GB" sz="1200"/>
              <a:t>Gasification of biomass</a:t>
            </a:r>
          </a:p>
          <a:p>
            <a:pPr lvl="1">
              <a:lnSpc>
                <a:spcPct val="100000"/>
              </a:lnSpc>
            </a:pPr>
            <a:r>
              <a:rPr lang="en-GB" sz="1200"/>
              <a:t>Cleaning of gasification gas to useful synthesis gas</a:t>
            </a:r>
          </a:p>
          <a:p>
            <a:pPr lvl="1">
              <a:lnSpc>
                <a:spcPct val="100000"/>
              </a:lnSpc>
            </a:pPr>
            <a:r>
              <a:rPr lang="en-GB" sz="1200"/>
              <a:t>Conversion of gas stream to hydrocarbons with Fischer-</a:t>
            </a:r>
            <a:r>
              <a:rPr lang="en-GB" sz="1200" err="1"/>
              <a:t>Tropsch</a:t>
            </a:r>
            <a:r>
              <a:rPr lang="en-GB" sz="1200"/>
              <a:t> synthesis </a:t>
            </a:r>
          </a:p>
          <a:p>
            <a:pPr lvl="1">
              <a:lnSpc>
                <a:spcPct val="100000"/>
              </a:lnSpc>
            </a:pPr>
            <a:r>
              <a:rPr lang="en-GB" sz="1200"/>
              <a:t>Upgrading the F-T product to transportation fuels in an existing oil refinery</a:t>
            </a:r>
          </a:p>
        </p:txBody>
      </p:sp>
      <p:sp>
        <p:nvSpPr>
          <p:cNvPr id="4" name="Date Placeholder 3">
            <a:extLst>
              <a:ext uri="{FF2B5EF4-FFF2-40B4-BE49-F238E27FC236}">
                <a16:creationId xmlns:a16="http://schemas.microsoft.com/office/drawing/2014/main" id="{95C0BF96-BFFE-4644-A61A-678FE01F745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85C08A-2EC3-44A8-9347-73C3AD5BC1F2}" type="datetime1">
              <a:rPr kumimoji="0" lang="en-GB" sz="500" b="0" i="0" u="none" strike="noStrike" kern="1200" cap="none" spc="20" normalizeH="0" baseline="0" noProof="0" smtClean="0">
                <a:ln>
                  <a:noFill/>
                </a:ln>
                <a:solidFill>
                  <a:srgbClr val="000000"/>
                </a:solidFill>
                <a:effectLst/>
                <a:uLnTx/>
                <a:uFillTx/>
                <a:latin typeface="Verdana"/>
                <a:ea typeface="+mn-ea"/>
                <a:cs typeface="+mn-cs"/>
              </a:rPr>
              <a:t>27/05/2021</a:t>
            </a:fld>
            <a:endParaRPr kumimoji="0" lang="en-GB" sz="500" b="0" i="0" u="none" strike="noStrike" kern="1200" cap="none" spc="20" normalizeH="0" baseline="0" noProof="0">
              <a:ln>
                <a:noFill/>
              </a:ln>
              <a:solidFill>
                <a:srgbClr val="000000"/>
              </a:solidFill>
              <a:effectLst/>
              <a:uLnTx/>
              <a:uFillTx/>
              <a:latin typeface="Verdana"/>
              <a:ea typeface="+mn-ea"/>
              <a:cs typeface="+mn-cs"/>
            </a:endParaRPr>
          </a:p>
        </p:txBody>
      </p:sp>
      <p:sp>
        <p:nvSpPr>
          <p:cNvPr id="5" name="Footer Placeholder 4">
            <a:extLst>
              <a:ext uri="{FF2B5EF4-FFF2-40B4-BE49-F238E27FC236}">
                <a16:creationId xmlns:a16="http://schemas.microsoft.com/office/drawing/2014/main" id="{173C65CF-8CE5-45CC-B6DB-AC3DFF0B393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all" spc="20" normalizeH="0" baseline="0" noProof="0">
                <a:ln>
                  <a:noFill/>
                </a:ln>
                <a:solidFill>
                  <a:srgbClr val="000000"/>
                </a:solidFill>
                <a:effectLst/>
                <a:uLnTx/>
                <a:uFillTx/>
                <a:latin typeface="Verdana"/>
                <a:ea typeface="+mn-ea"/>
                <a:cs typeface="+mn-cs"/>
              </a:rPr>
              <a:t>COMSYN - Compact Gasification and Synthesis process for Transport Fuels</a:t>
            </a:r>
          </a:p>
        </p:txBody>
      </p:sp>
      <p:sp>
        <p:nvSpPr>
          <p:cNvPr id="6" name="Slide Number Placeholder 5">
            <a:extLst>
              <a:ext uri="{FF2B5EF4-FFF2-40B4-BE49-F238E27FC236}">
                <a16:creationId xmlns:a16="http://schemas.microsoft.com/office/drawing/2014/main" id="{46D91DA0-E7AE-4879-BA23-48D2EDDD0DC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500" b="1"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5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 Placeholder 7">
            <a:extLst>
              <a:ext uri="{FF2B5EF4-FFF2-40B4-BE49-F238E27FC236}">
                <a16:creationId xmlns:a16="http://schemas.microsoft.com/office/drawing/2014/main" id="{2F3CAAF2-C079-42E1-B998-7B32B54C5996}"/>
              </a:ext>
            </a:extLst>
          </p:cNvPr>
          <p:cNvSpPr txBox="1">
            <a:spLocks/>
          </p:cNvSpPr>
          <p:nvPr/>
        </p:nvSpPr>
        <p:spPr>
          <a:xfrm>
            <a:off x="4628180" y="4389120"/>
            <a:ext cx="7178566" cy="120904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a:t>COMSYN is an international project with partners from Finland (VTT Technical Research Centre of Finland, AFRY Finland), Germany (INERATEC, German Aerospace </a:t>
            </a:r>
            <a:r>
              <a:rPr lang="en-GB" sz="1200" err="1"/>
              <a:t>Center</a:t>
            </a:r>
            <a:r>
              <a:rPr lang="en-GB" sz="1200"/>
              <a:t> (DLR), GKN Sinter Metals Filters), Czech Republic (</a:t>
            </a:r>
            <a:r>
              <a:rPr lang="en-GB" sz="1200" err="1"/>
              <a:t>Orlen</a:t>
            </a:r>
            <a:r>
              <a:rPr lang="en-GB" sz="1200"/>
              <a:t> </a:t>
            </a:r>
            <a:r>
              <a:rPr lang="en-GB" sz="1200" err="1"/>
              <a:t>UniCRE</a:t>
            </a:r>
            <a:r>
              <a:rPr lang="en-GB" sz="1200"/>
              <a:t>) and Italy (Wood) </a:t>
            </a:r>
          </a:p>
          <a:p>
            <a:r>
              <a:rPr lang="en-GB" sz="1200"/>
              <a:t>AFRY Finland is responsible for the market assessment on the end products (for e.g. road, aviation and maritime transport) and the development of business concepts.</a:t>
            </a:r>
          </a:p>
        </p:txBody>
      </p:sp>
      <p:pic>
        <p:nvPicPr>
          <p:cNvPr id="17" name="Audio 16">
            <a:hlinkClick r:id="" action="ppaction://media"/>
            <a:extLst>
              <a:ext uri="{FF2B5EF4-FFF2-40B4-BE49-F238E27FC236}">
                <a16:creationId xmlns:a16="http://schemas.microsoft.com/office/drawing/2014/main" id="{3DC57461-C67A-4809-BFD4-CF4915660B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1" name="Picture 10">
            <a:extLst>
              <a:ext uri="{FF2B5EF4-FFF2-40B4-BE49-F238E27FC236}">
                <a16:creationId xmlns:a16="http://schemas.microsoft.com/office/drawing/2014/main" id="{6DB0C7D8-AF25-4E04-85C2-EA0F5D5A6F9A}"/>
              </a:ext>
            </a:extLst>
          </p:cNvPr>
          <p:cNvPicPr/>
          <p:nvPr/>
        </p:nvPicPr>
        <p:blipFill>
          <a:blip r:embed="rId7" cstate="screen">
            <a:extLst>
              <a:ext uri="{28A0092B-C50C-407E-A947-70E740481C1C}">
                <a14:useLocalDpi xmlns:a14="http://schemas.microsoft.com/office/drawing/2010/main"/>
              </a:ext>
            </a:extLst>
          </a:blip>
          <a:stretch>
            <a:fillRect/>
          </a:stretch>
        </p:blipFill>
        <p:spPr>
          <a:xfrm>
            <a:off x="5063342" y="6068016"/>
            <a:ext cx="475615" cy="210119"/>
          </a:xfrm>
          <a:prstGeom prst="rect">
            <a:avLst/>
          </a:prstGeom>
        </p:spPr>
      </p:pic>
      <p:pic>
        <p:nvPicPr>
          <p:cNvPr id="12" name="Grafik 13">
            <a:extLst>
              <a:ext uri="{FF2B5EF4-FFF2-40B4-BE49-F238E27FC236}">
                <a16:creationId xmlns:a16="http://schemas.microsoft.com/office/drawing/2014/main" id="{4FCB7A77-759D-4E48-95B0-1AF99FC9DDD9}"/>
              </a:ext>
            </a:extLst>
          </p:cNvPr>
          <p:cNvPicPr/>
          <p:nvPr/>
        </p:nvPicPr>
        <p:blipFill>
          <a:blip r:embed="rId8" cstate="screen">
            <a:extLst>
              <a:ext uri="{28A0092B-C50C-407E-A947-70E740481C1C}">
                <a14:useLocalDpi xmlns:a14="http://schemas.microsoft.com/office/drawing/2010/main"/>
              </a:ext>
            </a:extLst>
          </a:blip>
          <a:stretch>
            <a:fillRect/>
          </a:stretch>
        </p:blipFill>
        <p:spPr>
          <a:xfrm>
            <a:off x="5859381" y="6068016"/>
            <a:ext cx="552450" cy="250825"/>
          </a:xfrm>
          <a:prstGeom prst="rect">
            <a:avLst/>
          </a:prstGeom>
        </p:spPr>
      </p:pic>
      <p:pic>
        <p:nvPicPr>
          <p:cNvPr id="13" name="Picture 12">
            <a:extLst>
              <a:ext uri="{FF2B5EF4-FFF2-40B4-BE49-F238E27FC236}">
                <a16:creationId xmlns:a16="http://schemas.microsoft.com/office/drawing/2014/main" id="{F714D548-B261-46A4-B9D5-B44049958933}"/>
              </a:ext>
            </a:extLst>
          </p:cNvPr>
          <p:cNvPicPr/>
          <p:nvPr/>
        </p:nvPicPr>
        <p:blipFill rotWithShape="1">
          <a:blip r:embed="rId9" cstate="screen">
            <a:extLst>
              <a:ext uri="{28A0092B-C50C-407E-A947-70E740481C1C}">
                <a14:useLocalDpi xmlns:a14="http://schemas.microsoft.com/office/drawing/2010/main"/>
              </a:ext>
            </a:extLst>
          </a:blip>
          <a:srcRect/>
          <a:stretch/>
        </p:blipFill>
        <p:spPr bwMode="auto">
          <a:xfrm>
            <a:off x="6669535" y="6036931"/>
            <a:ext cx="1095375" cy="32639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B968A419-E15A-4FA9-B5B6-7F26D5CA44C3}"/>
              </a:ext>
            </a:extLst>
          </p:cNvPr>
          <p:cNvPicPr/>
          <p:nvPr/>
        </p:nvPicPr>
        <p:blipFill>
          <a:blip r:embed="rId10" cstate="screen">
            <a:extLst>
              <a:ext uri="{28A0092B-C50C-407E-A947-70E740481C1C}">
                <a14:useLocalDpi xmlns:a14="http://schemas.microsoft.com/office/drawing/2010/main"/>
              </a:ext>
            </a:extLst>
          </a:blip>
          <a:stretch>
            <a:fillRect/>
          </a:stretch>
        </p:blipFill>
        <p:spPr>
          <a:xfrm>
            <a:off x="9066928" y="6045964"/>
            <a:ext cx="381000" cy="317500"/>
          </a:xfrm>
          <a:prstGeom prst="rect">
            <a:avLst/>
          </a:prstGeom>
        </p:spPr>
      </p:pic>
      <p:pic>
        <p:nvPicPr>
          <p:cNvPr id="16" name="Picture 15">
            <a:extLst>
              <a:ext uri="{FF2B5EF4-FFF2-40B4-BE49-F238E27FC236}">
                <a16:creationId xmlns:a16="http://schemas.microsoft.com/office/drawing/2014/main" id="{7B407FEF-6D30-480E-A727-D467F7FFC829}"/>
              </a:ext>
            </a:extLst>
          </p:cNvPr>
          <p:cNvPicPr/>
          <p:nvPr/>
        </p:nvPicPr>
        <p:blipFill>
          <a:blip r:embed="rId11" cstate="screen">
            <a:extLst>
              <a:ext uri="{28A0092B-C50C-407E-A947-70E740481C1C}">
                <a14:useLocalDpi xmlns:a14="http://schemas.microsoft.com/office/drawing/2010/main"/>
              </a:ext>
            </a:extLst>
          </a:blip>
          <a:srcRect/>
          <a:stretch>
            <a:fillRect/>
          </a:stretch>
        </p:blipFill>
        <p:spPr>
          <a:xfrm>
            <a:off x="9613091" y="6068016"/>
            <a:ext cx="685800" cy="226060"/>
          </a:xfrm>
          <a:prstGeom prst="rect">
            <a:avLst/>
          </a:prstGeom>
        </p:spPr>
      </p:pic>
      <p:pic>
        <p:nvPicPr>
          <p:cNvPr id="18" name="Picture 17">
            <a:extLst>
              <a:ext uri="{FF2B5EF4-FFF2-40B4-BE49-F238E27FC236}">
                <a16:creationId xmlns:a16="http://schemas.microsoft.com/office/drawing/2014/main" id="{E17167E5-0700-4595-9C7E-81FBB7D4BD6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56595" y="6087874"/>
            <a:ext cx="822325" cy="233680"/>
          </a:xfrm>
          <a:prstGeom prst="rect">
            <a:avLst/>
          </a:prstGeom>
        </p:spPr>
      </p:pic>
      <p:pic>
        <p:nvPicPr>
          <p:cNvPr id="19" name="Obrázek 5" descr="Hlavní stránka / Homepage">
            <a:extLst>
              <a:ext uri="{FF2B5EF4-FFF2-40B4-BE49-F238E27FC236}">
                <a16:creationId xmlns:a16="http://schemas.microsoft.com/office/drawing/2014/main" id="{18C390E0-BACF-4B4C-B7AF-5715FD65E7A0}"/>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30144" y="5995626"/>
            <a:ext cx="971550" cy="298450"/>
          </a:xfrm>
          <a:prstGeom prst="rect">
            <a:avLst/>
          </a:prstGeom>
        </p:spPr>
      </p:pic>
    </p:spTree>
    <p:extLst>
      <p:ext uri="{BB962C8B-B14F-4D97-AF65-F5344CB8AC3E}">
        <p14:creationId xmlns:p14="http://schemas.microsoft.com/office/powerpoint/2010/main" val="2950917990"/>
      </p:ext>
    </p:extLst>
  </p:cSld>
  <p:clrMapOvr>
    <a:masterClrMapping/>
  </p:clrMapOvr>
  <mc:AlternateContent xmlns:mc="http://schemas.openxmlformats.org/markup-compatibility/2006" xmlns:p14="http://schemas.microsoft.com/office/powerpoint/2010/main">
    <mc:Choice Requires="p14">
      <p:transition spd="slow" p14:dur="2000" advTm="75653"/>
    </mc:Choice>
    <mc:Fallback xmlns="">
      <p:transition spd="slow" advTm="7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CEA3-7602-4360-AE0C-DDF0055F15FC}"/>
              </a:ext>
            </a:extLst>
          </p:cNvPr>
          <p:cNvSpPr>
            <a:spLocks noGrp="1"/>
          </p:cNvSpPr>
          <p:nvPr>
            <p:ph type="title"/>
          </p:nvPr>
        </p:nvSpPr>
        <p:spPr/>
        <p:txBody>
          <a:bodyPr/>
          <a:lstStyle/>
          <a:p>
            <a:r>
              <a:rPr lang="en-GB"/>
              <a:t>Current situation for advanced biofuels investments</a:t>
            </a:r>
          </a:p>
        </p:txBody>
      </p:sp>
      <p:sp>
        <p:nvSpPr>
          <p:cNvPr id="3" name="Text Placeholder 2">
            <a:extLst>
              <a:ext uri="{FF2B5EF4-FFF2-40B4-BE49-F238E27FC236}">
                <a16:creationId xmlns:a16="http://schemas.microsoft.com/office/drawing/2014/main" id="{E3D1E8C1-E383-484E-9B68-447964E945A5}"/>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DB827CA0-8AFC-4D09-BB98-F01964F3BE75}"/>
              </a:ext>
            </a:extLst>
          </p:cNvPr>
          <p:cNvSpPr>
            <a:spLocks noGrp="1"/>
          </p:cNvSpPr>
          <p:nvPr>
            <p:ph type="body" sz="quarter" idx="16"/>
          </p:nvPr>
        </p:nvSpPr>
        <p:spPr/>
        <p:txBody>
          <a:bodyPr/>
          <a:lstStyle/>
          <a:p>
            <a:r>
              <a:rPr lang="en-GB" sz="1200" b="1"/>
              <a:t>Markets and regulation</a:t>
            </a:r>
            <a:r>
              <a:rPr lang="en-GB" sz="1200"/>
              <a:t>: lack of long term policy support and stability of market conditions</a:t>
            </a:r>
          </a:p>
          <a:p>
            <a:r>
              <a:rPr lang="en-GB" sz="1200" b="1"/>
              <a:t>High production costs</a:t>
            </a:r>
            <a:r>
              <a:rPr lang="en-GB" sz="1200"/>
              <a:t>, lack of financial support to bridge the gap between fossil and renewable fuels</a:t>
            </a:r>
          </a:p>
          <a:p>
            <a:r>
              <a:rPr lang="en-GB" sz="1200" b="1"/>
              <a:t>High capex</a:t>
            </a:r>
            <a:r>
              <a:rPr lang="en-GB" sz="1200"/>
              <a:t> and issues in availability of financing</a:t>
            </a:r>
          </a:p>
          <a:p>
            <a:r>
              <a:rPr lang="en-GB" sz="1200"/>
              <a:t>Feedstock: local availability and price (availability of low cost feedstocks), development of supply chains</a:t>
            </a:r>
          </a:p>
          <a:p>
            <a:r>
              <a:rPr lang="en-GB" sz="1200"/>
              <a:t>Sustainability criteria of renewable fuels (lifecycle GHG emission, direct and in-direct land use)</a:t>
            </a:r>
          </a:p>
          <a:p>
            <a:r>
              <a:rPr lang="en-GB" sz="1200"/>
              <a:t>Standards, lack of harmonisation in certification of fuels</a:t>
            </a:r>
          </a:p>
          <a:p>
            <a:r>
              <a:rPr lang="en-GB" sz="1200"/>
              <a:t>Lack of a decarbonisation driver and policies for aviation and marine fuels</a:t>
            </a:r>
          </a:p>
          <a:p>
            <a:r>
              <a:rPr lang="en-GB" sz="1200"/>
              <a:t>Competition with other means of decarbonisation (e.g. </a:t>
            </a:r>
            <a:r>
              <a:rPr lang="en-GB" sz="1200" err="1"/>
              <a:t>PtX</a:t>
            </a:r>
            <a:r>
              <a:rPr lang="en-GB" sz="1200"/>
              <a:t>, hydrogen, electrification of  transportation)</a:t>
            </a:r>
          </a:p>
          <a:p>
            <a:endParaRPr lang="en-GB" sz="1200"/>
          </a:p>
        </p:txBody>
      </p:sp>
      <p:sp>
        <p:nvSpPr>
          <p:cNvPr id="5" name="Text Placeholder 4">
            <a:extLst>
              <a:ext uri="{FF2B5EF4-FFF2-40B4-BE49-F238E27FC236}">
                <a16:creationId xmlns:a16="http://schemas.microsoft.com/office/drawing/2014/main" id="{CAA904EF-2A55-48D8-9748-3D7E29E5CA9E}"/>
              </a:ext>
            </a:extLst>
          </p:cNvPr>
          <p:cNvSpPr>
            <a:spLocks noGrp="1"/>
          </p:cNvSpPr>
          <p:nvPr>
            <p:ph type="body" sz="quarter" idx="17"/>
          </p:nvPr>
        </p:nvSpPr>
        <p:spPr/>
        <p:txBody>
          <a:bodyPr/>
          <a:lstStyle/>
          <a:p>
            <a:r>
              <a:rPr lang="en-GB" sz="1200"/>
              <a:t>Market for advanced biofuels in EU created by REDII regulation</a:t>
            </a:r>
          </a:p>
          <a:p>
            <a:pPr>
              <a:lnSpc>
                <a:spcPct val="100000"/>
              </a:lnSpc>
            </a:pPr>
            <a:r>
              <a:rPr lang="en-GB" sz="1200" b="1"/>
              <a:t>COMSYN project</a:t>
            </a:r>
            <a:r>
              <a:rPr lang="en-GB" sz="1200"/>
              <a:t> aims to bring the biofuel capital and production costs down with intensified process technologies:</a:t>
            </a:r>
          </a:p>
          <a:p>
            <a:pPr lvl="1"/>
            <a:r>
              <a:rPr lang="en-GB" sz="1200"/>
              <a:t>Development of key technologies</a:t>
            </a:r>
          </a:p>
          <a:p>
            <a:pPr lvl="1"/>
            <a:r>
              <a:rPr lang="en-GB" sz="1200"/>
              <a:t>Lower capex through technology selection and concept development</a:t>
            </a:r>
          </a:p>
          <a:p>
            <a:pPr lvl="1"/>
            <a:r>
              <a:rPr lang="en-GB" sz="1200"/>
              <a:t>Further efficiency improvements with optimal process configuration</a:t>
            </a:r>
          </a:p>
          <a:p>
            <a:pPr lvl="1"/>
            <a:r>
              <a:rPr lang="en-GB" sz="1200"/>
              <a:t>Dimensioning the plant according to local low cost feedstock availability</a:t>
            </a:r>
          </a:p>
          <a:p>
            <a:pPr lvl="1"/>
            <a:r>
              <a:rPr lang="en-GB" sz="1200"/>
              <a:t>Utilising opportunities to sell the excess energy as process steam or district heat</a:t>
            </a:r>
          </a:p>
          <a:p>
            <a:pPr lvl="1"/>
            <a:r>
              <a:rPr lang="en-GB" sz="1200"/>
              <a:t>Utilising existing oil refineries for product upgrading</a:t>
            </a:r>
          </a:p>
          <a:p>
            <a:pPr lvl="1"/>
            <a:endParaRPr lang="en-GB" sz="1200"/>
          </a:p>
        </p:txBody>
      </p:sp>
      <p:sp>
        <p:nvSpPr>
          <p:cNvPr id="6" name="Date Placeholder 5">
            <a:extLst>
              <a:ext uri="{FF2B5EF4-FFF2-40B4-BE49-F238E27FC236}">
                <a16:creationId xmlns:a16="http://schemas.microsoft.com/office/drawing/2014/main" id="{3CAC610E-F3EB-4689-9249-75012C5A9E0D}"/>
              </a:ext>
            </a:extLst>
          </p:cNvPr>
          <p:cNvSpPr>
            <a:spLocks noGrp="1"/>
          </p:cNvSpPr>
          <p:nvPr>
            <p:ph type="dt" sz="half" idx="2"/>
          </p:nvPr>
        </p:nvSpPr>
        <p:spPr/>
        <p:txBody>
          <a:bodyPr/>
          <a:lstStyle/>
          <a:p>
            <a:fld id="{27D9095B-CF86-48C5-8C24-ADDFA1527143}" type="datetime1">
              <a:rPr lang="en-GB" smtClean="0"/>
              <a:t>27/05/2021</a:t>
            </a:fld>
            <a:endParaRPr lang="en-GB"/>
          </a:p>
        </p:txBody>
      </p:sp>
      <p:sp>
        <p:nvSpPr>
          <p:cNvPr id="7" name="Footer Placeholder 6">
            <a:extLst>
              <a:ext uri="{FF2B5EF4-FFF2-40B4-BE49-F238E27FC236}">
                <a16:creationId xmlns:a16="http://schemas.microsoft.com/office/drawing/2014/main" id="{98ADF2F1-BBD7-41A7-9F1B-F491BE94EFBB}"/>
              </a:ext>
            </a:extLst>
          </p:cNvPr>
          <p:cNvSpPr>
            <a:spLocks noGrp="1"/>
          </p:cNvSpPr>
          <p:nvPr>
            <p:ph type="ftr" sz="quarter" idx="3"/>
          </p:nvPr>
        </p:nvSpPr>
        <p:spPr/>
        <p:txBody>
          <a:bodyPr/>
          <a:lstStyle/>
          <a:p>
            <a:r>
              <a:rPr lang="en-GB"/>
              <a:t>COMSYN Compact gasification and synthesis process for transport fuels</a:t>
            </a:r>
          </a:p>
        </p:txBody>
      </p:sp>
      <p:sp>
        <p:nvSpPr>
          <p:cNvPr id="8" name="Slide Number Placeholder 7">
            <a:extLst>
              <a:ext uri="{FF2B5EF4-FFF2-40B4-BE49-F238E27FC236}">
                <a16:creationId xmlns:a16="http://schemas.microsoft.com/office/drawing/2014/main" id="{CA4B084F-A8D4-408F-B85D-CB504491F9D8}"/>
              </a:ext>
            </a:extLst>
          </p:cNvPr>
          <p:cNvSpPr>
            <a:spLocks noGrp="1"/>
          </p:cNvSpPr>
          <p:nvPr>
            <p:ph type="sldNum" sz="quarter" idx="4"/>
          </p:nvPr>
        </p:nvSpPr>
        <p:spPr/>
        <p:txBody>
          <a:bodyPr/>
          <a:lstStyle/>
          <a:p>
            <a:fld id="{0B1617BE-BA58-4B59-88D5-A8C7B239E913}" type="slidenum">
              <a:rPr lang="en-GB" smtClean="0"/>
              <a:pPr/>
              <a:t>4</a:t>
            </a:fld>
            <a:endParaRPr lang="en-GB"/>
          </a:p>
        </p:txBody>
      </p:sp>
      <p:pic>
        <p:nvPicPr>
          <p:cNvPr id="12" name="Audio 11">
            <a:hlinkClick r:id="" action="ppaction://media"/>
            <a:extLst>
              <a:ext uri="{FF2B5EF4-FFF2-40B4-BE49-F238E27FC236}">
                <a16:creationId xmlns:a16="http://schemas.microsoft.com/office/drawing/2014/main" id="{C5BF3CB5-D2BF-40DF-AA35-05E61BFA1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13" name="TextBox 12">
            <a:extLst>
              <a:ext uri="{FF2B5EF4-FFF2-40B4-BE49-F238E27FC236}">
                <a16:creationId xmlns:a16="http://schemas.microsoft.com/office/drawing/2014/main" id="{894F9A36-4466-44AA-A7FE-534BDF8431D7}"/>
              </a:ext>
            </a:extLst>
          </p:cNvPr>
          <p:cNvSpPr txBox="1"/>
          <p:nvPr/>
        </p:nvSpPr>
        <p:spPr>
          <a:xfrm>
            <a:off x="6640286" y="6642100"/>
            <a:ext cx="4857420" cy="138179"/>
          </a:xfrm>
          <a:prstGeom prst="rect">
            <a:avLst/>
          </a:prstGeom>
          <a:noFill/>
        </p:spPr>
        <p:txBody>
          <a:bodyPr wrap="none" lIns="0" tIns="0" rIns="0" bIns="0" rtlCol="0">
            <a:spAutoFit/>
          </a:bodyPr>
          <a:lstStyle/>
          <a:p>
            <a:pPr algn="l">
              <a:lnSpc>
                <a:spcPct val="110000"/>
              </a:lnSpc>
              <a:spcBef>
                <a:spcPts val="1000"/>
              </a:spcBef>
              <a:spcAft>
                <a:spcPts val="200"/>
              </a:spcAft>
            </a:pPr>
            <a:r>
              <a:rPr lang="fi-FI" sz="900" spc="40" err="1"/>
              <a:t>Sources</a:t>
            </a:r>
            <a:r>
              <a:rPr lang="fi-FI" sz="900" spc="40"/>
              <a:t>: IRENA (2016, 2019), E4Tech (2017), COMSYN project, </a:t>
            </a:r>
            <a:r>
              <a:rPr lang="fi-FI" sz="900" spc="40" err="1"/>
              <a:t>Uslu</a:t>
            </a:r>
            <a:r>
              <a:rPr lang="fi-FI" sz="900" spc="40"/>
              <a:t> (2018)</a:t>
            </a:r>
          </a:p>
        </p:txBody>
      </p:sp>
    </p:spTree>
    <p:extLst>
      <p:ext uri="{BB962C8B-B14F-4D97-AF65-F5344CB8AC3E}">
        <p14:creationId xmlns:p14="http://schemas.microsoft.com/office/powerpoint/2010/main" val="327593195"/>
      </p:ext>
    </p:extLst>
  </p:cSld>
  <p:clrMapOvr>
    <a:masterClrMapping/>
  </p:clrMapOvr>
  <mc:AlternateContent xmlns:mc="http://schemas.openxmlformats.org/markup-compatibility/2006" xmlns:p14="http://schemas.microsoft.com/office/powerpoint/2010/main">
    <mc:Choice Requires="p14">
      <p:transition spd="slow" p14:dur="2000" advTm="135885"/>
    </mc:Choice>
    <mc:Fallback xmlns="">
      <p:transition spd="slow" advTm="135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0DA4-5661-4B84-9FA9-EB12CC905A22}"/>
              </a:ext>
            </a:extLst>
          </p:cNvPr>
          <p:cNvSpPr>
            <a:spLocks noGrp="1"/>
          </p:cNvSpPr>
          <p:nvPr>
            <p:ph type="title"/>
          </p:nvPr>
        </p:nvSpPr>
        <p:spPr/>
        <p:txBody>
          <a:bodyPr/>
          <a:lstStyle/>
          <a:p>
            <a:r>
              <a:rPr lang="en-GB"/>
              <a:t>Strengths, weaknesses, opportunities and threats of biorefinery investments</a:t>
            </a:r>
          </a:p>
        </p:txBody>
      </p:sp>
      <p:sp>
        <p:nvSpPr>
          <p:cNvPr id="3" name="Text Placeholder 2">
            <a:extLst>
              <a:ext uri="{FF2B5EF4-FFF2-40B4-BE49-F238E27FC236}">
                <a16:creationId xmlns:a16="http://schemas.microsoft.com/office/drawing/2014/main" id="{648C1D10-AED0-4701-9E54-A62473AFC14B}"/>
              </a:ext>
            </a:extLst>
          </p:cNvPr>
          <p:cNvSpPr>
            <a:spLocks noGrp="1"/>
          </p:cNvSpPr>
          <p:nvPr>
            <p:ph type="body" sz="quarter" idx="16"/>
          </p:nvPr>
        </p:nvSpPr>
        <p:spPr/>
        <p:txBody>
          <a:bodyPr/>
          <a:lstStyle/>
          <a:p>
            <a:pPr marL="7938" indent="0">
              <a:buNone/>
            </a:pPr>
            <a:r>
              <a:rPr lang="en-GB" sz="1050" b="1"/>
              <a:t>STRENGHTS</a:t>
            </a:r>
          </a:p>
          <a:p>
            <a:r>
              <a:rPr lang="en-GB" sz="1050"/>
              <a:t>Replacement of fossil fuels and reduction of CO</a:t>
            </a:r>
            <a:r>
              <a:rPr lang="en-GB" sz="1050" baseline="-25000"/>
              <a:t>2</a:t>
            </a:r>
            <a:r>
              <a:rPr lang="en-GB" sz="1050"/>
              <a:t> emissions</a:t>
            </a:r>
          </a:p>
          <a:p>
            <a:r>
              <a:rPr lang="en-GB" sz="1050"/>
              <a:t>Adding value to sustainable use of biomass</a:t>
            </a:r>
          </a:p>
          <a:p>
            <a:r>
              <a:rPr lang="en-GB" sz="1050"/>
              <a:t>No need for equipment changes (engines)</a:t>
            </a:r>
          </a:p>
          <a:p>
            <a:r>
              <a:rPr lang="en-GB" sz="1050"/>
              <a:t>Energy security</a:t>
            </a:r>
          </a:p>
          <a:p>
            <a:pPr marL="7938" indent="0">
              <a:buNone/>
            </a:pPr>
            <a:r>
              <a:rPr lang="en-GB" sz="1050" b="1"/>
              <a:t>OPPORTUNITIES</a:t>
            </a:r>
          </a:p>
          <a:p>
            <a:r>
              <a:rPr lang="en-GB" sz="1050"/>
              <a:t>Contribution to sustainable development</a:t>
            </a:r>
          </a:p>
          <a:p>
            <a:r>
              <a:rPr lang="en-GB" sz="1050"/>
              <a:t>Development of multipurpose biorefineries in a framework of scarce raw materials and energy.</a:t>
            </a:r>
          </a:p>
          <a:p>
            <a:r>
              <a:rPr lang="en-GB" sz="1050"/>
              <a:t>Strengthening of the economic position of various market sectors (e.g., agriculture, forestry, chemical, and energy).</a:t>
            </a:r>
          </a:p>
          <a:p>
            <a:pPr fontAlgn="base"/>
            <a:r>
              <a:rPr lang="en-GB" sz="1050"/>
              <a:t>further a mixture of liquid biofuels, blended biofuels with conventional fuels,​</a:t>
            </a:r>
          </a:p>
          <a:p>
            <a:pPr fontAlgn="base"/>
            <a:r>
              <a:rPr lang="en-GB" sz="1050"/>
              <a:t>High oil prices (taxation)</a:t>
            </a:r>
          </a:p>
          <a:p>
            <a:pPr marL="7938" indent="0">
              <a:buNone/>
            </a:pPr>
            <a:endParaRPr lang="en-GB" sz="1050"/>
          </a:p>
          <a:p>
            <a:endParaRPr lang="en-GB" sz="1050"/>
          </a:p>
          <a:p>
            <a:endParaRPr lang="en-GB" sz="1050"/>
          </a:p>
          <a:p>
            <a:pPr marL="7938" indent="0">
              <a:buNone/>
            </a:pPr>
            <a:endParaRPr lang="en-GB" sz="1050"/>
          </a:p>
          <a:p>
            <a:endParaRPr lang="en-GB" sz="1050"/>
          </a:p>
        </p:txBody>
      </p:sp>
      <p:sp>
        <p:nvSpPr>
          <p:cNvPr id="4" name="Text Placeholder 3">
            <a:extLst>
              <a:ext uri="{FF2B5EF4-FFF2-40B4-BE49-F238E27FC236}">
                <a16:creationId xmlns:a16="http://schemas.microsoft.com/office/drawing/2014/main" id="{4D9B021A-E95B-4BC1-B51B-BDFA909E2368}"/>
              </a:ext>
            </a:extLst>
          </p:cNvPr>
          <p:cNvSpPr>
            <a:spLocks noGrp="1"/>
          </p:cNvSpPr>
          <p:nvPr>
            <p:ph type="body" sz="quarter" idx="17"/>
          </p:nvPr>
        </p:nvSpPr>
        <p:spPr/>
        <p:txBody>
          <a:bodyPr/>
          <a:lstStyle/>
          <a:p>
            <a:pPr marL="7938" indent="0">
              <a:buNone/>
            </a:pPr>
            <a:r>
              <a:rPr lang="en-GB" sz="1050" b="1"/>
              <a:t>WEAKNESSES</a:t>
            </a:r>
          </a:p>
          <a:p>
            <a:r>
              <a:rPr lang="en-GB" sz="1050"/>
              <a:t>High capital and production costs</a:t>
            </a:r>
          </a:p>
          <a:p>
            <a:r>
              <a:rPr lang="en-GB" sz="1050"/>
              <a:t>Most promising biorefinery concepts and value chains not clear</a:t>
            </a:r>
          </a:p>
          <a:p>
            <a:r>
              <a:rPr lang="en-GB" sz="1050"/>
              <a:t>Policy uncertainty</a:t>
            </a:r>
          </a:p>
          <a:p>
            <a:r>
              <a:rPr lang="en-GB" sz="1050"/>
              <a:t>Feedstock costs</a:t>
            </a:r>
          </a:p>
          <a:p>
            <a:pPr marL="7938" indent="0">
              <a:buNone/>
            </a:pPr>
            <a:r>
              <a:rPr lang="en-GB" sz="1050" b="1"/>
              <a:t>THREATS</a:t>
            </a:r>
          </a:p>
          <a:p>
            <a:r>
              <a:rPr lang="en-GB" sz="1050"/>
              <a:t>Cheap fossil fuels</a:t>
            </a:r>
          </a:p>
          <a:p>
            <a:r>
              <a:rPr lang="en-GB" sz="1050"/>
              <a:t>Fluctuating long term governmental policies</a:t>
            </a:r>
          </a:p>
          <a:p>
            <a:r>
              <a:rPr lang="en-GB" sz="1050"/>
              <a:t>Long term availability of feedstocks</a:t>
            </a:r>
          </a:p>
          <a:p>
            <a:r>
              <a:rPr lang="en-GB" sz="1050"/>
              <a:t>Availability of capital </a:t>
            </a:r>
          </a:p>
          <a:p>
            <a:r>
              <a:rPr lang="en-GB" sz="1050" err="1"/>
              <a:t>Unrealible</a:t>
            </a:r>
            <a:r>
              <a:rPr lang="en-GB" sz="1050"/>
              <a:t> delivery of end products</a:t>
            </a:r>
          </a:p>
          <a:p>
            <a:r>
              <a:rPr lang="en-GB" sz="1050"/>
              <a:t>International development of a portfolio of  other biorefinery concepts</a:t>
            </a:r>
          </a:p>
          <a:p>
            <a:endParaRPr lang="en-GB" sz="1050"/>
          </a:p>
        </p:txBody>
      </p:sp>
      <p:sp>
        <p:nvSpPr>
          <p:cNvPr id="5" name="Date Placeholder 4">
            <a:extLst>
              <a:ext uri="{FF2B5EF4-FFF2-40B4-BE49-F238E27FC236}">
                <a16:creationId xmlns:a16="http://schemas.microsoft.com/office/drawing/2014/main" id="{D5767C75-EB77-4795-92E3-89C0A250F59C}"/>
              </a:ext>
            </a:extLst>
          </p:cNvPr>
          <p:cNvSpPr>
            <a:spLocks noGrp="1"/>
          </p:cNvSpPr>
          <p:nvPr>
            <p:ph type="dt" sz="half" idx="2"/>
          </p:nvPr>
        </p:nvSpPr>
        <p:spPr/>
        <p:txBody>
          <a:bodyPr/>
          <a:lstStyle/>
          <a:p>
            <a:fld id="{159C49C0-4480-481A-A694-5E13791B8E98}" type="datetime1">
              <a:rPr lang="en-GB" smtClean="0"/>
              <a:t>27/05/2021</a:t>
            </a:fld>
            <a:endParaRPr lang="en-GB"/>
          </a:p>
        </p:txBody>
      </p:sp>
      <p:sp>
        <p:nvSpPr>
          <p:cNvPr id="6" name="Footer Placeholder 5">
            <a:extLst>
              <a:ext uri="{FF2B5EF4-FFF2-40B4-BE49-F238E27FC236}">
                <a16:creationId xmlns:a16="http://schemas.microsoft.com/office/drawing/2014/main" id="{88921C88-3D81-4AB3-8FBC-D9ED731FF2A7}"/>
              </a:ext>
            </a:extLst>
          </p:cNvPr>
          <p:cNvSpPr>
            <a:spLocks noGrp="1"/>
          </p:cNvSpPr>
          <p:nvPr>
            <p:ph type="ftr" sz="quarter" idx="3"/>
          </p:nvPr>
        </p:nvSpPr>
        <p:spPr/>
        <p:txBody>
          <a:bodyPr/>
          <a:lstStyle/>
          <a:p>
            <a:r>
              <a:rPr lang="en-GB"/>
              <a:t>COMSYN Compact gasification and synthesis process for transport fuels</a:t>
            </a:r>
          </a:p>
        </p:txBody>
      </p:sp>
      <p:sp>
        <p:nvSpPr>
          <p:cNvPr id="7" name="Slide Number Placeholder 6">
            <a:extLst>
              <a:ext uri="{FF2B5EF4-FFF2-40B4-BE49-F238E27FC236}">
                <a16:creationId xmlns:a16="http://schemas.microsoft.com/office/drawing/2014/main" id="{B2348EFD-C279-474E-B805-498FE86A91B9}"/>
              </a:ext>
            </a:extLst>
          </p:cNvPr>
          <p:cNvSpPr>
            <a:spLocks noGrp="1"/>
          </p:cNvSpPr>
          <p:nvPr>
            <p:ph type="sldNum" sz="quarter" idx="4"/>
          </p:nvPr>
        </p:nvSpPr>
        <p:spPr/>
        <p:txBody>
          <a:bodyPr/>
          <a:lstStyle/>
          <a:p>
            <a:fld id="{0B1617BE-BA58-4B59-88D5-A8C7B239E913}" type="slidenum">
              <a:rPr lang="en-GB" smtClean="0"/>
              <a:pPr/>
              <a:t>5</a:t>
            </a:fld>
            <a:endParaRPr lang="en-GB"/>
          </a:p>
        </p:txBody>
      </p:sp>
      <p:pic>
        <p:nvPicPr>
          <p:cNvPr id="8" name="Audio 7">
            <a:hlinkClick r:id="" action="ppaction://media"/>
            <a:extLst>
              <a:ext uri="{FF2B5EF4-FFF2-40B4-BE49-F238E27FC236}">
                <a16:creationId xmlns:a16="http://schemas.microsoft.com/office/drawing/2014/main" id="{DC8A4D70-EE9F-423B-9CFC-76565D292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9" name="TextBox 8">
            <a:extLst>
              <a:ext uri="{FF2B5EF4-FFF2-40B4-BE49-F238E27FC236}">
                <a16:creationId xmlns:a16="http://schemas.microsoft.com/office/drawing/2014/main" id="{F4CF917D-CFEC-4339-B6B0-7CF4576F671B}"/>
              </a:ext>
            </a:extLst>
          </p:cNvPr>
          <p:cNvSpPr txBox="1"/>
          <p:nvPr/>
        </p:nvSpPr>
        <p:spPr>
          <a:xfrm flipH="1">
            <a:off x="6324022" y="6642100"/>
            <a:ext cx="5448878" cy="138179"/>
          </a:xfrm>
          <a:prstGeom prst="rect">
            <a:avLst/>
          </a:prstGeom>
          <a:noFill/>
        </p:spPr>
        <p:txBody>
          <a:bodyPr wrap="square" lIns="0" tIns="0" rIns="0" bIns="0" rtlCol="0">
            <a:spAutoFit/>
          </a:bodyPr>
          <a:lstStyle/>
          <a:p>
            <a:pPr algn="l">
              <a:lnSpc>
                <a:spcPct val="110000"/>
              </a:lnSpc>
              <a:spcBef>
                <a:spcPts val="1000"/>
              </a:spcBef>
              <a:spcAft>
                <a:spcPts val="200"/>
              </a:spcAft>
            </a:pPr>
            <a:r>
              <a:rPr lang="fi-FI" sz="900" spc="40" err="1"/>
              <a:t>Sources</a:t>
            </a:r>
            <a:r>
              <a:rPr lang="fi-FI" sz="900" spc="40"/>
              <a:t>: De Jong, </a:t>
            </a:r>
            <a:r>
              <a:rPr lang="fi-FI" sz="900" spc="40" err="1"/>
              <a:t>Jungmeier</a:t>
            </a:r>
            <a:r>
              <a:rPr lang="fi-FI" sz="900" spc="40"/>
              <a:t> (2018), </a:t>
            </a:r>
            <a:r>
              <a:rPr lang="fi-FI" sz="900" spc="40" err="1"/>
              <a:t>Renewable</a:t>
            </a:r>
            <a:r>
              <a:rPr lang="fi-FI" sz="900" spc="40"/>
              <a:t> </a:t>
            </a:r>
            <a:r>
              <a:rPr lang="fi-FI" sz="900" spc="40" err="1"/>
              <a:t>energy</a:t>
            </a:r>
            <a:r>
              <a:rPr lang="fi-FI" sz="900" spc="40"/>
              <a:t> </a:t>
            </a:r>
            <a:r>
              <a:rPr lang="fi-FI" sz="900" spc="40" err="1"/>
              <a:t>plicy</a:t>
            </a:r>
            <a:r>
              <a:rPr lang="fi-FI" sz="900" spc="40"/>
              <a:t> </a:t>
            </a:r>
            <a:r>
              <a:rPr lang="fi-FI" sz="900" spc="40" err="1"/>
              <a:t>network</a:t>
            </a:r>
            <a:r>
              <a:rPr lang="fi-FI" sz="900" spc="40"/>
              <a:t> (2018)</a:t>
            </a:r>
          </a:p>
        </p:txBody>
      </p:sp>
    </p:spTree>
    <p:extLst>
      <p:ext uri="{BB962C8B-B14F-4D97-AF65-F5344CB8AC3E}">
        <p14:creationId xmlns:p14="http://schemas.microsoft.com/office/powerpoint/2010/main" val="3227037104"/>
      </p:ext>
    </p:extLst>
  </p:cSld>
  <p:clrMapOvr>
    <a:masterClrMapping/>
  </p:clrMapOvr>
  <mc:AlternateContent xmlns:mc="http://schemas.openxmlformats.org/markup-compatibility/2006" xmlns:p14="http://schemas.microsoft.com/office/powerpoint/2010/main">
    <mc:Choice Requires="p14">
      <p:transition spd="slow" p14:dur="2000" advTm="150863"/>
    </mc:Choice>
    <mc:Fallback xmlns="">
      <p:transition spd="slow" advTm="15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386E-8D77-449F-9F2C-AB028B0A1B9C}"/>
              </a:ext>
            </a:extLst>
          </p:cNvPr>
          <p:cNvSpPr>
            <a:spLocks noGrp="1"/>
          </p:cNvSpPr>
          <p:nvPr>
            <p:ph type="title"/>
          </p:nvPr>
        </p:nvSpPr>
        <p:spPr/>
        <p:txBody>
          <a:bodyPr/>
          <a:lstStyle/>
          <a:p>
            <a:r>
              <a:rPr lang="en-GB"/>
              <a:t>Development of the business cases for Northern and Central Europe</a:t>
            </a:r>
          </a:p>
        </p:txBody>
      </p:sp>
      <p:sp>
        <p:nvSpPr>
          <p:cNvPr id="17" name="Text Placeholder 16">
            <a:extLst>
              <a:ext uri="{FF2B5EF4-FFF2-40B4-BE49-F238E27FC236}">
                <a16:creationId xmlns:a16="http://schemas.microsoft.com/office/drawing/2014/main" id="{E7ECCDF7-EEAC-4A32-B510-6F54671D3A4A}"/>
              </a:ext>
            </a:extLst>
          </p:cNvPr>
          <p:cNvSpPr>
            <a:spLocks noGrp="1"/>
          </p:cNvSpPr>
          <p:nvPr>
            <p:ph type="body" sz="quarter" idx="13"/>
          </p:nvPr>
        </p:nvSpPr>
        <p:spPr/>
        <p:txBody>
          <a:bodyPr/>
          <a:lstStyle/>
          <a:p>
            <a:r>
              <a:rPr lang="en-GB"/>
              <a:t>Business concepts</a:t>
            </a:r>
          </a:p>
        </p:txBody>
      </p:sp>
      <p:sp>
        <p:nvSpPr>
          <p:cNvPr id="20" name="Text Placeholder 19">
            <a:extLst>
              <a:ext uri="{FF2B5EF4-FFF2-40B4-BE49-F238E27FC236}">
                <a16:creationId xmlns:a16="http://schemas.microsoft.com/office/drawing/2014/main" id="{DBFC8E52-C7E7-4FEF-8C68-5994B9B877A4}"/>
              </a:ext>
            </a:extLst>
          </p:cNvPr>
          <p:cNvSpPr>
            <a:spLocks noGrp="1"/>
          </p:cNvSpPr>
          <p:nvPr>
            <p:ph type="body" sz="quarter" idx="16"/>
          </p:nvPr>
        </p:nvSpPr>
        <p:spPr>
          <a:xfrm>
            <a:off x="765177" y="2533650"/>
            <a:ext cx="4075764" cy="3556000"/>
          </a:xfrm>
        </p:spPr>
        <p:txBody>
          <a:bodyPr/>
          <a:lstStyle/>
          <a:p>
            <a:pPr marL="74612" indent="0">
              <a:buNone/>
            </a:pPr>
            <a:r>
              <a:rPr lang="en-GB" sz="1200"/>
              <a:t>Definition of business cases in cooperation with consortium partners VTT, DLR, Wood and </a:t>
            </a:r>
            <a:r>
              <a:rPr lang="en-GB" sz="1200" err="1"/>
              <a:t>Orlen</a:t>
            </a:r>
            <a:r>
              <a:rPr lang="en-GB" sz="1200"/>
              <a:t> </a:t>
            </a:r>
            <a:r>
              <a:rPr lang="en-GB" sz="1200" err="1"/>
              <a:t>UniCRE</a:t>
            </a:r>
            <a:endParaRPr lang="en-GB" sz="1200"/>
          </a:p>
          <a:p>
            <a:pPr marL="417512" indent="-342900">
              <a:buFont typeface="+mj-lt"/>
              <a:buAutoNum type="arabicPeriod"/>
            </a:pPr>
            <a:r>
              <a:rPr lang="en-GB" sz="1200"/>
              <a:t>Selection and supply chain of raw materials </a:t>
            </a:r>
          </a:p>
          <a:p>
            <a:pPr lvl="1"/>
            <a:r>
              <a:rPr lang="en-GB" sz="1200"/>
              <a:t>Availability, price, technical suitability </a:t>
            </a:r>
          </a:p>
          <a:p>
            <a:pPr marL="417512" indent="-342900">
              <a:buFont typeface="+mj-lt"/>
              <a:buAutoNum type="arabicPeriod"/>
            </a:pPr>
            <a:r>
              <a:rPr lang="en-GB" sz="1200"/>
              <a:t>Site location</a:t>
            </a:r>
          </a:p>
          <a:p>
            <a:pPr lvl="1"/>
            <a:r>
              <a:rPr lang="en-GB" sz="1200"/>
              <a:t>Logistics, distances, energy integration</a:t>
            </a:r>
          </a:p>
          <a:p>
            <a:pPr lvl="1"/>
            <a:r>
              <a:rPr lang="en-GB" sz="1200"/>
              <a:t>Prices for electricity and heat</a:t>
            </a:r>
          </a:p>
          <a:p>
            <a:pPr marL="417512" indent="-342900">
              <a:buFont typeface="+mj-lt"/>
              <a:buAutoNum type="arabicPeriod"/>
            </a:pPr>
            <a:r>
              <a:rPr lang="en-GB" sz="1200"/>
              <a:t>FT transport and integration to the refinery</a:t>
            </a:r>
          </a:p>
          <a:p>
            <a:pPr lvl="1"/>
            <a:r>
              <a:rPr lang="en-GB" sz="1200"/>
              <a:t>Logistics, distances</a:t>
            </a:r>
          </a:p>
          <a:p>
            <a:pPr lvl="1"/>
            <a:r>
              <a:rPr lang="en-GB" sz="1200"/>
              <a:t>Technical suitability, co-processing, end products</a:t>
            </a:r>
          </a:p>
          <a:p>
            <a:pPr marL="7938" indent="0">
              <a:buNone/>
            </a:pPr>
            <a:r>
              <a:rPr lang="en-GB" sz="1200"/>
              <a:t>Business concepts analysis was focused for FT biocrude production. Refining of the biocrude at an existing refinery is analysed by </a:t>
            </a:r>
            <a:r>
              <a:rPr lang="en-GB" sz="1200" err="1"/>
              <a:t>Orlen</a:t>
            </a:r>
            <a:r>
              <a:rPr lang="en-GB" sz="1200"/>
              <a:t> </a:t>
            </a:r>
            <a:r>
              <a:rPr lang="en-GB" sz="1200" err="1"/>
              <a:t>UniCRE</a:t>
            </a:r>
            <a:r>
              <a:rPr lang="en-GB" sz="1200"/>
              <a:t> in COMSYN project work package 4. </a:t>
            </a:r>
          </a:p>
          <a:p>
            <a:endParaRPr lang="en-GB" sz="1200"/>
          </a:p>
        </p:txBody>
      </p:sp>
      <p:sp>
        <p:nvSpPr>
          <p:cNvPr id="21" name="Text Placeholder 20">
            <a:extLst>
              <a:ext uri="{FF2B5EF4-FFF2-40B4-BE49-F238E27FC236}">
                <a16:creationId xmlns:a16="http://schemas.microsoft.com/office/drawing/2014/main" id="{366BE087-A927-464B-A9FF-05A6BF83B0EC}"/>
              </a:ext>
            </a:extLst>
          </p:cNvPr>
          <p:cNvSpPr>
            <a:spLocks noGrp="1"/>
          </p:cNvSpPr>
          <p:nvPr>
            <p:ph type="body" sz="quarter" idx="17"/>
          </p:nvPr>
        </p:nvSpPr>
        <p:spPr/>
        <p:txBody>
          <a:bodyPr/>
          <a:lstStyle/>
          <a:p>
            <a:endParaRPr lang="en-GB"/>
          </a:p>
        </p:txBody>
      </p:sp>
      <p:sp>
        <p:nvSpPr>
          <p:cNvPr id="6" name="Date Placeholder 5">
            <a:extLst>
              <a:ext uri="{FF2B5EF4-FFF2-40B4-BE49-F238E27FC236}">
                <a16:creationId xmlns:a16="http://schemas.microsoft.com/office/drawing/2014/main" id="{2F1546EE-8E22-4291-9195-36C1FAED34A3}"/>
              </a:ext>
            </a:extLst>
          </p:cNvPr>
          <p:cNvSpPr>
            <a:spLocks noGrp="1"/>
          </p:cNvSpPr>
          <p:nvPr>
            <p:ph type="dt" sz="half" idx="2"/>
          </p:nvPr>
        </p:nvSpPr>
        <p:spPr/>
        <p:txBody>
          <a:bodyPr/>
          <a:lstStyle/>
          <a:p>
            <a:fld id="{CF658A3A-8CDE-4426-A957-B0A71D829C20}" type="datetime1">
              <a:rPr lang="en-GB" smtClean="0"/>
              <a:t>27/05/2021</a:t>
            </a:fld>
            <a:endParaRPr lang="en-GB"/>
          </a:p>
        </p:txBody>
      </p:sp>
      <p:sp>
        <p:nvSpPr>
          <p:cNvPr id="7" name="Footer Placeholder 6">
            <a:extLst>
              <a:ext uri="{FF2B5EF4-FFF2-40B4-BE49-F238E27FC236}">
                <a16:creationId xmlns:a16="http://schemas.microsoft.com/office/drawing/2014/main" id="{42473F40-CBFD-459B-9E9A-1D627CB73F6D}"/>
              </a:ext>
            </a:extLst>
          </p:cNvPr>
          <p:cNvSpPr>
            <a:spLocks noGrp="1"/>
          </p:cNvSpPr>
          <p:nvPr>
            <p:ph type="ftr" sz="quarter" idx="3"/>
          </p:nvPr>
        </p:nvSpPr>
        <p:spPr/>
        <p:txBody>
          <a:bodyPr/>
          <a:lstStyle/>
          <a:p>
            <a:r>
              <a:rPr lang="en-GB"/>
              <a:t>COMSYN Compact gasification and synthesis process for transport fuels</a:t>
            </a:r>
          </a:p>
        </p:txBody>
      </p:sp>
      <p:sp>
        <p:nvSpPr>
          <p:cNvPr id="8" name="Slide Number Placeholder 7">
            <a:extLst>
              <a:ext uri="{FF2B5EF4-FFF2-40B4-BE49-F238E27FC236}">
                <a16:creationId xmlns:a16="http://schemas.microsoft.com/office/drawing/2014/main" id="{77A1B803-5C7A-4C69-BC37-F41519508D31}"/>
              </a:ext>
            </a:extLst>
          </p:cNvPr>
          <p:cNvSpPr>
            <a:spLocks noGrp="1"/>
          </p:cNvSpPr>
          <p:nvPr>
            <p:ph type="sldNum" sz="quarter" idx="4"/>
          </p:nvPr>
        </p:nvSpPr>
        <p:spPr/>
        <p:txBody>
          <a:bodyPr/>
          <a:lstStyle/>
          <a:p>
            <a:fld id="{0B1617BE-BA58-4B59-88D5-A8C7B239E913}" type="slidenum">
              <a:rPr lang="en-GB" smtClean="0"/>
              <a:pPr/>
              <a:t>6</a:t>
            </a:fld>
            <a:endParaRPr lang="en-GB"/>
          </a:p>
        </p:txBody>
      </p:sp>
      <p:pic>
        <p:nvPicPr>
          <p:cNvPr id="9" name="Picture 8">
            <a:extLst>
              <a:ext uri="{FF2B5EF4-FFF2-40B4-BE49-F238E27FC236}">
                <a16:creationId xmlns:a16="http://schemas.microsoft.com/office/drawing/2014/main" id="{5933B1EA-0659-47BD-B9FB-3A6A4DF21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9928" y="2533650"/>
            <a:ext cx="6870236" cy="2404583"/>
          </a:xfrm>
          <a:prstGeom prst="rect">
            <a:avLst/>
          </a:prstGeom>
        </p:spPr>
      </p:pic>
      <p:pic>
        <p:nvPicPr>
          <p:cNvPr id="10" name="Audio 9">
            <a:hlinkClick r:id="" action="ppaction://media"/>
            <a:extLst>
              <a:ext uri="{FF2B5EF4-FFF2-40B4-BE49-F238E27FC236}">
                <a16:creationId xmlns:a16="http://schemas.microsoft.com/office/drawing/2014/main" id="{BA2DF376-2B45-4033-9EFA-A09066E493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9726645"/>
      </p:ext>
    </p:extLst>
  </p:cSld>
  <p:clrMapOvr>
    <a:masterClrMapping/>
  </p:clrMapOvr>
  <mc:AlternateContent xmlns:mc="http://schemas.openxmlformats.org/markup-compatibility/2006" xmlns:p14="http://schemas.microsoft.com/office/powerpoint/2010/main">
    <mc:Choice Requires="p14">
      <p:transition spd="slow" p14:dur="2000" advTm="133025"/>
    </mc:Choice>
    <mc:Fallback xmlns="">
      <p:transition spd="slow" advTm="13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58678-12C6-478C-9EF8-53632243702B}"/>
              </a:ext>
            </a:extLst>
          </p:cNvPr>
          <p:cNvSpPr>
            <a:spLocks noGrp="1"/>
          </p:cNvSpPr>
          <p:nvPr>
            <p:ph type="title"/>
          </p:nvPr>
        </p:nvSpPr>
        <p:spPr/>
        <p:txBody>
          <a:bodyPr/>
          <a:lstStyle/>
          <a:p>
            <a:r>
              <a:rPr lang="en-GB"/>
              <a:t>Business concepts for Northern Europe and Central Europe</a:t>
            </a:r>
          </a:p>
        </p:txBody>
      </p:sp>
      <p:sp>
        <p:nvSpPr>
          <p:cNvPr id="3" name="Text Placeholder 2">
            <a:extLst>
              <a:ext uri="{FF2B5EF4-FFF2-40B4-BE49-F238E27FC236}">
                <a16:creationId xmlns:a16="http://schemas.microsoft.com/office/drawing/2014/main" id="{73BA542E-ED8F-4AEB-9E46-51DA4E33856D}"/>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8B7AE800-98AC-4B77-91E8-1CCC83C5C15A}"/>
              </a:ext>
            </a:extLst>
          </p:cNvPr>
          <p:cNvSpPr>
            <a:spLocks noGrp="1"/>
          </p:cNvSpPr>
          <p:nvPr>
            <p:ph type="body" sz="quarter" idx="16"/>
          </p:nvPr>
        </p:nvSpPr>
        <p:spPr/>
        <p:txBody>
          <a:bodyPr vert="horz" lIns="0" tIns="0" rIns="0" bIns="0" rtlCol="0" anchor="t">
            <a:noAutofit/>
          </a:bodyPr>
          <a:lstStyle/>
          <a:p>
            <a:pPr marL="7620" indent="0">
              <a:buNone/>
            </a:pPr>
            <a:r>
              <a:rPr lang="en-GB" sz="1100" b="1"/>
              <a:t>Northern Europe</a:t>
            </a:r>
            <a:endParaRPr lang="en-US"/>
          </a:p>
          <a:p>
            <a:pPr marL="312420"/>
            <a:r>
              <a:rPr lang="en-GB" sz="1100"/>
              <a:t>Feedstock: forest industry by-products, forest chips, demolition wood and SRF</a:t>
            </a:r>
            <a:endParaRPr lang="en-GB" sz="1100">
              <a:ea typeface="Verdana"/>
              <a:cs typeface="Verdana"/>
            </a:endParaRPr>
          </a:p>
          <a:p>
            <a:pPr marL="312420"/>
            <a:r>
              <a:rPr lang="en-GB" sz="1100"/>
              <a:t>Site location: forest industry sites (pulp mills and saw mills), cities with large DH demand</a:t>
            </a:r>
            <a:endParaRPr lang="en-GB" sz="1100">
              <a:ea typeface="Verdana"/>
              <a:cs typeface="Verdana"/>
            </a:endParaRPr>
          </a:p>
          <a:p>
            <a:pPr lvl="1" indent="-220345"/>
            <a:r>
              <a:rPr lang="en-GB" sz="1100"/>
              <a:t>Utilisation of feedstock available at industrial sites</a:t>
            </a:r>
            <a:endParaRPr lang="en-GB" sz="1100">
              <a:ea typeface="Verdana"/>
              <a:cs typeface="Verdana"/>
            </a:endParaRPr>
          </a:p>
          <a:p>
            <a:pPr lvl="1" indent="-220345"/>
            <a:r>
              <a:rPr lang="en-GB" sz="1100"/>
              <a:t>Utilisation of steam turbines at industrial sites for own electricity production</a:t>
            </a:r>
            <a:endParaRPr lang="en-GB" sz="1100">
              <a:ea typeface="Verdana"/>
              <a:cs typeface="Verdana"/>
            </a:endParaRPr>
          </a:p>
          <a:p>
            <a:pPr lvl="1" indent="-220345"/>
            <a:r>
              <a:rPr lang="en-GB" sz="1100"/>
              <a:t>Production of district heating for additional revenue</a:t>
            </a:r>
            <a:endParaRPr lang="en-GB" sz="1100">
              <a:ea typeface="Verdana"/>
              <a:cs typeface="Verdana"/>
            </a:endParaRPr>
          </a:p>
          <a:p>
            <a:pPr marL="312420"/>
            <a:r>
              <a:rPr lang="en-GB" sz="1100"/>
              <a:t>Biocrude upgrading: oil refineries with HVO units nearby can be found in Northern Europe (e.g. Finland, Sweden)</a:t>
            </a:r>
            <a:endParaRPr lang="en-GB" sz="1100">
              <a:ea typeface="Verdana"/>
              <a:cs typeface="Verdana"/>
            </a:endParaRPr>
          </a:p>
          <a:p>
            <a:pPr marL="7620" indent="0">
              <a:buNone/>
            </a:pPr>
            <a:r>
              <a:rPr lang="en-GB" sz="1100" b="1"/>
              <a:t>Central Europe</a:t>
            </a:r>
            <a:endParaRPr lang="en-GB" sz="1100" b="1">
              <a:ea typeface="Verdana"/>
              <a:cs typeface="Verdana"/>
            </a:endParaRPr>
          </a:p>
          <a:p>
            <a:pPr marL="312420"/>
            <a:r>
              <a:rPr lang="en-GB" sz="1100"/>
              <a:t>Feedstock: straw (also bark would be available)</a:t>
            </a:r>
            <a:endParaRPr lang="en-GB" sz="1100">
              <a:ea typeface="Verdana"/>
              <a:cs typeface="Verdana"/>
            </a:endParaRPr>
          </a:p>
          <a:p>
            <a:pPr lvl="1" indent="-220345"/>
            <a:r>
              <a:rPr lang="en-GB" sz="1100"/>
              <a:t>Plans/policies to increase the usage of straw for biofuel production</a:t>
            </a:r>
            <a:endParaRPr lang="en-GB" sz="1100">
              <a:ea typeface="Verdana"/>
              <a:cs typeface="Verdana"/>
            </a:endParaRPr>
          </a:p>
          <a:p>
            <a:pPr marL="312420"/>
            <a:endParaRPr lang="en-GB" sz="1100">
              <a:ea typeface="Verdana"/>
              <a:cs typeface="Verdana"/>
            </a:endParaRPr>
          </a:p>
          <a:p>
            <a:pPr marL="312420"/>
            <a:endParaRPr lang="en-GB" sz="1100">
              <a:ea typeface="Verdana"/>
              <a:cs typeface="Verdana"/>
            </a:endParaRPr>
          </a:p>
          <a:p>
            <a:pPr marL="312420"/>
            <a:endParaRPr lang="en-GB" sz="1100">
              <a:ea typeface="Verdana"/>
              <a:cs typeface="Verdana"/>
            </a:endParaRPr>
          </a:p>
        </p:txBody>
      </p:sp>
      <p:sp>
        <p:nvSpPr>
          <p:cNvPr id="5" name="Text Placeholder 4">
            <a:extLst>
              <a:ext uri="{FF2B5EF4-FFF2-40B4-BE49-F238E27FC236}">
                <a16:creationId xmlns:a16="http://schemas.microsoft.com/office/drawing/2014/main" id="{4D1719D1-597C-4B0F-B8BE-A52333DE7A3B}"/>
              </a:ext>
            </a:extLst>
          </p:cNvPr>
          <p:cNvSpPr>
            <a:spLocks noGrp="1"/>
          </p:cNvSpPr>
          <p:nvPr>
            <p:ph type="body" sz="quarter" idx="17"/>
          </p:nvPr>
        </p:nvSpPr>
        <p:spPr/>
        <p:txBody>
          <a:bodyPr/>
          <a:lstStyle/>
          <a:p>
            <a:r>
              <a:rPr lang="en-GB" sz="1100"/>
              <a:t>Site location: search for suitable location done taking into account feedstock prices and transport costs, revenue from heating sales, electricity costs and transport costs of biocrude </a:t>
            </a:r>
          </a:p>
          <a:p>
            <a:pPr lvl="1"/>
            <a:r>
              <a:rPr lang="en-GB" sz="1100"/>
              <a:t>Lowest production costs in Czech republic, Southern Poland and Western Slovakia</a:t>
            </a:r>
          </a:p>
          <a:p>
            <a:pPr lvl="1"/>
            <a:r>
              <a:rPr lang="en-GB" sz="1100"/>
              <a:t>More information regarding methodology and results of finding a suitable locations and estimating plant sizes </a:t>
            </a:r>
            <a:r>
              <a:rPr lang="en-GB" sz="1100" err="1"/>
              <a:t>ia</a:t>
            </a:r>
            <a:r>
              <a:rPr lang="en-GB" sz="1100"/>
              <a:t> available in COMSYN work package 6 prepared by DLR</a:t>
            </a:r>
          </a:p>
          <a:p>
            <a:r>
              <a:rPr lang="en-GB" sz="1100"/>
              <a:t>Fossil fuels are currently used to large extent for district heating production and energy production for energy intensive industry in several countries</a:t>
            </a:r>
          </a:p>
          <a:p>
            <a:pPr lvl="1"/>
            <a:r>
              <a:rPr lang="en-GB" sz="1100"/>
              <a:t>Need for replacement investments</a:t>
            </a:r>
          </a:p>
          <a:p>
            <a:pPr lvl="1"/>
            <a:r>
              <a:rPr lang="en-GB" sz="1100"/>
              <a:t>Possibility for renewable heating sales</a:t>
            </a:r>
          </a:p>
          <a:p>
            <a:r>
              <a:rPr lang="en-GB" sz="1100"/>
              <a:t>Selection of between DH/process heat production and maximising own electricity production depend on country specific and local heat and electricity market conditions</a:t>
            </a:r>
          </a:p>
          <a:p>
            <a:r>
              <a:rPr lang="en-GB" sz="1100"/>
              <a:t>Product upgrading assumed at ORLEN </a:t>
            </a:r>
            <a:r>
              <a:rPr lang="en-GB" sz="1100" err="1"/>
              <a:t>Unipetrol</a:t>
            </a:r>
            <a:r>
              <a:rPr lang="en-GB" sz="1100"/>
              <a:t> refinery</a:t>
            </a:r>
          </a:p>
        </p:txBody>
      </p:sp>
      <p:sp>
        <p:nvSpPr>
          <p:cNvPr id="6" name="Date Placeholder 5">
            <a:extLst>
              <a:ext uri="{FF2B5EF4-FFF2-40B4-BE49-F238E27FC236}">
                <a16:creationId xmlns:a16="http://schemas.microsoft.com/office/drawing/2014/main" id="{12619676-4332-48BD-A467-6596034CC840}"/>
              </a:ext>
            </a:extLst>
          </p:cNvPr>
          <p:cNvSpPr>
            <a:spLocks noGrp="1"/>
          </p:cNvSpPr>
          <p:nvPr>
            <p:ph type="dt" sz="half" idx="2"/>
          </p:nvPr>
        </p:nvSpPr>
        <p:spPr/>
        <p:txBody>
          <a:bodyPr/>
          <a:lstStyle/>
          <a:p>
            <a:fld id="{66B17717-F08D-4999-BF17-A1CF81114F83}" type="datetime1">
              <a:rPr lang="en-GB" smtClean="0"/>
              <a:t>27/05/2021</a:t>
            </a:fld>
            <a:endParaRPr lang="en-GB"/>
          </a:p>
        </p:txBody>
      </p:sp>
      <p:sp>
        <p:nvSpPr>
          <p:cNvPr id="7" name="Footer Placeholder 6">
            <a:extLst>
              <a:ext uri="{FF2B5EF4-FFF2-40B4-BE49-F238E27FC236}">
                <a16:creationId xmlns:a16="http://schemas.microsoft.com/office/drawing/2014/main" id="{06753DCF-60D5-458E-8912-A078E13ED3FE}"/>
              </a:ext>
            </a:extLst>
          </p:cNvPr>
          <p:cNvSpPr>
            <a:spLocks noGrp="1"/>
          </p:cNvSpPr>
          <p:nvPr>
            <p:ph type="ftr" sz="quarter" idx="3"/>
          </p:nvPr>
        </p:nvSpPr>
        <p:spPr/>
        <p:txBody>
          <a:bodyPr/>
          <a:lstStyle/>
          <a:p>
            <a:r>
              <a:rPr lang="en-GB"/>
              <a:t>COMSYN Compact gasification and synthesis process for transport fuels</a:t>
            </a:r>
          </a:p>
        </p:txBody>
      </p:sp>
      <p:sp>
        <p:nvSpPr>
          <p:cNvPr id="8" name="Slide Number Placeholder 7">
            <a:extLst>
              <a:ext uri="{FF2B5EF4-FFF2-40B4-BE49-F238E27FC236}">
                <a16:creationId xmlns:a16="http://schemas.microsoft.com/office/drawing/2014/main" id="{D5FC1CFE-004E-4745-B38F-5BFA6D44F1F4}"/>
              </a:ext>
            </a:extLst>
          </p:cNvPr>
          <p:cNvSpPr>
            <a:spLocks noGrp="1"/>
          </p:cNvSpPr>
          <p:nvPr>
            <p:ph type="sldNum" sz="quarter" idx="4"/>
          </p:nvPr>
        </p:nvSpPr>
        <p:spPr/>
        <p:txBody>
          <a:bodyPr/>
          <a:lstStyle/>
          <a:p>
            <a:fld id="{0B1617BE-BA58-4B59-88D5-A8C7B239E913}" type="slidenum">
              <a:rPr lang="en-GB" smtClean="0"/>
              <a:pPr/>
              <a:t>7</a:t>
            </a:fld>
            <a:endParaRPr lang="en-GB"/>
          </a:p>
        </p:txBody>
      </p:sp>
      <p:pic>
        <p:nvPicPr>
          <p:cNvPr id="12" name="Audio 11">
            <a:hlinkClick r:id="" action="ppaction://media"/>
            <a:extLst>
              <a:ext uri="{FF2B5EF4-FFF2-40B4-BE49-F238E27FC236}">
                <a16:creationId xmlns:a16="http://schemas.microsoft.com/office/drawing/2014/main" id="{708C9931-F2D0-4396-950E-185309186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5633427"/>
      </p:ext>
    </p:extLst>
  </p:cSld>
  <p:clrMapOvr>
    <a:masterClrMapping/>
  </p:clrMapOvr>
  <mc:AlternateContent xmlns:mc="http://schemas.openxmlformats.org/markup-compatibility/2006" xmlns:p14="http://schemas.microsoft.com/office/powerpoint/2010/main">
    <mc:Choice Requires="p14">
      <p:transition spd="slow" p14:dur="2000" advTm="228882"/>
    </mc:Choice>
    <mc:Fallback xmlns="">
      <p:transition spd="slow" advTm="22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E7615-2C1C-41E6-8E4B-5065FC5A7DF4}"/>
              </a:ext>
            </a:extLst>
          </p:cNvPr>
          <p:cNvSpPr>
            <a:spLocks noGrp="1"/>
          </p:cNvSpPr>
          <p:nvPr>
            <p:ph type="title"/>
          </p:nvPr>
        </p:nvSpPr>
        <p:spPr>
          <a:xfrm>
            <a:off x="432078" y="416531"/>
            <a:ext cx="10637474" cy="1081088"/>
          </a:xfrm>
        </p:spPr>
        <p:txBody>
          <a:bodyPr/>
          <a:lstStyle/>
          <a:p>
            <a:r>
              <a:rPr lang="en-GB"/>
              <a:t>FT production sites</a:t>
            </a:r>
            <a:br>
              <a:rPr lang="en-GB"/>
            </a:br>
            <a:r>
              <a:rPr lang="en-GB"/>
              <a:t>- Northern European</a:t>
            </a:r>
          </a:p>
        </p:txBody>
      </p:sp>
      <p:pic>
        <p:nvPicPr>
          <p:cNvPr id="25" name="Picture 24">
            <a:extLst>
              <a:ext uri="{FF2B5EF4-FFF2-40B4-BE49-F238E27FC236}">
                <a16:creationId xmlns:a16="http://schemas.microsoft.com/office/drawing/2014/main" id="{C7B08692-D745-439D-AE66-E5DA54CEC792}"/>
              </a:ext>
            </a:extLst>
          </p:cNvPr>
          <p:cNvPicPr>
            <a:picLocks noChangeAspect="1"/>
          </p:cNvPicPr>
          <p:nvPr/>
        </p:nvPicPr>
        <p:blipFill>
          <a:blip r:embed="rId5">
            <a:duotone>
              <a:prstClr val="black"/>
              <a:schemeClr val="tx2">
                <a:tint val="45000"/>
                <a:satMod val="400000"/>
              </a:schemeClr>
            </a:duotone>
          </a:blip>
          <a:stretch>
            <a:fillRect/>
          </a:stretch>
        </p:blipFill>
        <p:spPr>
          <a:xfrm>
            <a:off x="9878297" y="4375133"/>
            <a:ext cx="1626899" cy="1550875"/>
          </a:xfrm>
          <a:prstGeom prst="rect">
            <a:avLst/>
          </a:prstGeom>
        </p:spPr>
      </p:pic>
      <p:grpSp>
        <p:nvGrpSpPr>
          <p:cNvPr id="63" name="Group 62">
            <a:extLst>
              <a:ext uri="{FF2B5EF4-FFF2-40B4-BE49-F238E27FC236}">
                <a16:creationId xmlns:a16="http://schemas.microsoft.com/office/drawing/2014/main" id="{B6AF712B-B615-4D3F-A535-5B3DE56C5314}"/>
              </a:ext>
            </a:extLst>
          </p:cNvPr>
          <p:cNvGrpSpPr/>
          <p:nvPr/>
        </p:nvGrpSpPr>
        <p:grpSpPr>
          <a:xfrm>
            <a:off x="511699" y="1720896"/>
            <a:ext cx="5893062" cy="2579802"/>
            <a:chOff x="531758" y="1710505"/>
            <a:chExt cx="5893062" cy="2579802"/>
          </a:xfrm>
        </p:grpSpPr>
        <p:grpSp>
          <p:nvGrpSpPr>
            <p:cNvPr id="43" name="Group 42">
              <a:extLst>
                <a:ext uri="{FF2B5EF4-FFF2-40B4-BE49-F238E27FC236}">
                  <a16:creationId xmlns:a16="http://schemas.microsoft.com/office/drawing/2014/main" id="{65E949B8-6BEA-4BD2-BFCC-067486CCEDE5}"/>
                </a:ext>
              </a:extLst>
            </p:cNvPr>
            <p:cNvGrpSpPr/>
            <p:nvPr/>
          </p:nvGrpSpPr>
          <p:grpSpPr>
            <a:xfrm>
              <a:off x="531758" y="1777317"/>
              <a:ext cx="4923118" cy="2512990"/>
              <a:chOff x="171413" y="3086126"/>
              <a:chExt cx="4923118" cy="2512990"/>
            </a:xfrm>
          </p:grpSpPr>
          <p:grpSp>
            <p:nvGrpSpPr>
              <p:cNvPr id="44" name="Group 43">
                <a:extLst>
                  <a:ext uri="{FF2B5EF4-FFF2-40B4-BE49-F238E27FC236}">
                    <a16:creationId xmlns:a16="http://schemas.microsoft.com/office/drawing/2014/main" id="{0F6EAD83-495B-4FCF-BD64-20E479E925A1}"/>
                  </a:ext>
                </a:extLst>
              </p:cNvPr>
              <p:cNvGrpSpPr/>
              <p:nvPr/>
            </p:nvGrpSpPr>
            <p:grpSpPr>
              <a:xfrm>
                <a:off x="1963077" y="3697595"/>
                <a:ext cx="1422882" cy="1313354"/>
                <a:chOff x="3129645" y="2844353"/>
                <a:chExt cx="1422882" cy="1313354"/>
              </a:xfrm>
            </p:grpSpPr>
            <p:sp>
              <p:nvSpPr>
                <p:cNvPr id="53" name="Rectangle 52">
                  <a:extLst>
                    <a:ext uri="{FF2B5EF4-FFF2-40B4-BE49-F238E27FC236}">
                      <a16:creationId xmlns:a16="http://schemas.microsoft.com/office/drawing/2014/main" id="{682A2B13-0DF5-4DF3-BFEF-30A1ECB539B7}"/>
                    </a:ext>
                  </a:extLst>
                </p:cNvPr>
                <p:cNvSpPr/>
                <p:nvPr/>
              </p:nvSpPr>
              <p:spPr>
                <a:xfrm>
                  <a:off x="3129645" y="2844353"/>
                  <a:ext cx="1422882" cy="1313354"/>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t>City refinery</a:t>
                  </a:r>
                </a:p>
                <a:p>
                  <a:pPr algn="ctr"/>
                  <a:endParaRPr lang="en-GB" sz="1400"/>
                </a:p>
                <a:p>
                  <a:pPr algn="ctr"/>
                  <a:endParaRPr lang="en-GB" sz="1400"/>
                </a:p>
                <a:p>
                  <a:pPr algn="ctr"/>
                  <a:endParaRPr lang="en-GB" sz="1400"/>
                </a:p>
                <a:p>
                  <a:pPr algn="ctr"/>
                  <a:r>
                    <a:rPr lang="en-GB" sz="1400"/>
                    <a:t>FT + DH</a:t>
                  </a:r>
                </a:p>
              </p:txBody>
            </p:sp>
            <p:pic>
              <p:nvPicPr>
                <p:cNvPr id="54" name="Picture 53">
                  <a:extLst>
                    <a:ext uri="{FF2B5EF4-FFF2-40B4-BE49-F238E27FC236}">
                      <a16:creationId xmlns:a16="http://schemas.microsoft.com/office/drawing/2014/main" id="{89F56E0E-F535-46B2-B027-4F1E1F3F4ACA}"/>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86761" y="3148972"/>
                  <a:ext cx="864000" cy="706990"/>
                </a:xfrm>
                <a:prstGeom prst="rect">
                  <a:avLst/>
                </a:prstGeom>
              </p:spPr>
            </p:pic>
          </p:grpSp>
          <p:cxnSp>
            <p:nvCxnSpPr>
              <p:cNvPr id="45" name="Straight Arrow Connector 44">
                <a:extLst>
                  <a:ext uri="{FF2B5EF4-FFF2-40B4-BE49-F238E27FC236}">
                    <a16:creationId xmlns:a16="http://schemas.microsoft.com/office/drawing/2014/main" id="{6FFEC74F-1F29-43BD-95F3-E3E4AEDB8FB2}"/>
                  </a:ext>
                </a:extLst>
              </p:cNvPr>
              <p:cNvCxnSpPr>
                <a:cxnSpLocks/>
              </p:cNvCxnSpPr>
              <p:nvPr/>
            </p:nvCxnSpPr>
            <p:spPr>
              <a:xfrm>
                <a:off x="239891" y="4318640"/>
                <a:ext cx="168656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a16="http://schemas.microsoft.com/office/drawing/2014/main" id="{8EDD8D59-44D3-48B0-B093-E3F9CD9301B0}"/>
                  </a:ext>
                </a:extLst>
              </p:cNvPr>
              <p:cNvSpPr/>
              <p:nvPr/>
            </p:nvSpPr>
            <p:spPr>
              <a:xfrm>
                <a:off x="171413" y="3539653"/>
                <a:ext cx="1767840" cy="1169551"/>
              </a:xfrm>
              <a:prstGeom prst="rect">
                <a:avLst/>
              </a:prstGeom>
            </p:spPr>
            <p:txBody>
              <a:bodyPr wrap="square">
                <a:spAutoFit/>
              </a:bodyPr>
              <a:lstStyle/>
              <a:p>
                <a:pPr algn="ctr"/>
                <a:r>
                  <a:rPr lang="en-GB" sz="1400" b="1"/>
                  <a:t>150 MW</a:t>
                </a:r>
              </a:p>
              <a:p>
                <a:pPr algn="ctr"/>
                <a:r>
                  <a:rPr lang="en-GB" sz="1400"/>
                  <a:t>Demolition wood, forest chips, SRF</a:t>
                </a:r>
              </a:p>
              <a:p>
                <a:pPr algn="ctr"/>
                <a:endParaRPr lang="en-GB" sz="1400"/>
              </a:p>
              <a:p>
                <a:pPr algn="ctr"/>
                <a:r>
                  <a:rPr lang="en-GB" sz="1400"/>
                  <a:t>20 €/MWh</a:t>
                </a:r>
              </a:p>
            </p:txBody>
          </p:sp>
          <p:sp>
            <p:nvSpPr>
              <p:cNvPr id="47" name="Rectangle 46">
                <a:extLst>
                  <a:ext uri="{FF2B5EF4-FFF2-40B4-BE49-F238E27FC236}">
                    <a16:creationId xmlns:a16="http://schemas.microsoft.com/office/drawing/2014/main" id="{D667CE76-5DB1-47B9-8DD9-005CB79D74B3}"/>
                  </a:ext>
                </a:extLst>
              </p:cNvPr>
              <p:cNvSpPr/>
              <p:nvPr/>
            </p:nvSpPr>
            <p:spPr>
              <a:xfrm>
                <a:off x="3407971" y="3763120"/>
                <a:ext cx="1672339" cy="523220"/>
              </a:xfrm>
              <a:prstGeom prst="rect">
                <a:avLst/>
              </a:prstGeom>
            </p:spPr>
            <p:txBody>
              <a:bodyPr wrap="square">
                <a:spAutoFit/>
              </a:bodyPr>
              <a:lstStyle/>
              <a:p>
                <a:pPr lvl="0" algn="ctr"/>
                <a:r>
                  <a:rPr lang="en-GB" sz="1400" b="1">
                    <a:solidFill>
                      <a:prstClr val="black"/>
                    </a:solidFill>
                  </a:rPr>
                  <a:t>53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lvl="0" algn="ctr"/>
                <a:r>
                  <a:rPr lang="en-GB" sz="1400">
                    <a:solidFill>
                      <a:prstClr val="black"/>
                    </a:solidFill>
                  </a:rPr>
                  <a:t>FT-</a:t>
                </a:r>
                <a:r>
                  <a:rPr lang="en-GB" sz="1400" err="1">
                    <a:solidFill>
                      <a:prstClr val="black"/>
                    </a:solidFill>
                  </a:rPr>
                  <a:t>syncrude</a:t>
                </a:r>
                <a:endParaRPr lang="en-GB" sz="1400">
                  <a:solidFill>
                    <a:prstClr val="black"/>
                  </a:solidFill>
                </a:endParaRPr>
              </a:p>
            </p:txBody>
          </p:sp>
          <p:cxnSp>
            <p:nvCxnSpPr>
              <p:cNvPr id="48" name="Straight Arrow Connector 47">
                <a:extLst>
                  <a:ext uri="{FF2B5EF4-FFF2-40B4-BE49-F238E27FC236}">
                    <a16:creationId xmlns:a16="http://schemas.microsoft.com/office/drawing/2014/main" id="{AC4C105F-3263-43B9-860A-DCB80FE3E130}"/>
                  </a:ext>
                </a:extLst>
              </p:cNvPr>
              <p:cNvCxnSpPr>
                <a:cxnSpLocks/>
              </p:cNvCxnSpPr>
              <p:nvPr/>
            </p:nvCxnSpPr>
            <p:spPr>
              <a:xfrm>
                <a:off x="3407971" y="4351222"/>
                <a:ext cx="168656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E7AC1789-7DBD-4EC5-A2FA-FA5BBF4C1FDA}"/>
                  </a:ext>
                </a:extLst>
              </p:cNvPr>
              <p:cNvCxnSpPr>
                <a:cxnSpLocks/>
              </p:cNvCxnSpPr>
              <p:nvPr/>
            </p:nvCxnSpPr>
            <p:spPr>
              <a:xfrm>
                <a:off x="2677754" y="5038000"/>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9DD2EA52-456A-49B6-8ECA-94DB3FC69422}"/>
                  </a:ext>
                </a:extLst>
              </p:cNvPr>
              <p:cNvCxnSpPr>
                <a:cxnSpLocks/>
              </p:cNvCxnSpPr>
              <p:nvPr/>
            </p:nvCxnSpPr>
            <p:spPr>
              <a:xfrm>
                <a:off x="2652193" y="3086126"/>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1" name="Rectangle 50">
                <a:extLst>
                  <a:ext uri="{FF2B5EF4-FFF2-40B4-BE49-F238E27FC236}">
                    <a16:creationId xmlns:a16="http://schemas.microsoft.com/office/drawing/2014/main" id="{35A5EB14-0879-45A4-83F7-834561A31F2D}"/>
                  </a:ext>
                </a:extLst>
              </p:cNvPr>
              <p:cNvSpPr/>
              <p:nvPr/>
            </p:nvSpPr>
            <p:spPr>
              <a:xfrm>
                <a:off x="1106736" y="5012660"/>
                <a:ext cx="1571011" cy="523220"/>
              </a:xfrm>
              <a:prstGeom prst="rect">
                <a:avLst/>
              </a:prstGeom>
            </p:spPr>
            <p:txBody>
              <a:bodyPr wrap="square">
                <a:spAutoFit/>
              </a:bodyPr>
              <a:lstStyle/>
              <a:p>
                <a:pPr algn="ctr"/>
                <a:r>
                  <a:rPr lang="en-GB" sz="1400" b="1"/>
                  <a:t>60 MW</a:t>
                </a:r>
              </a:p>
              <a:p>
                <a:pPr algn="ctr"/>
                <a:r>
                  <a:rPr lang="en-GB" sz="1400"/>
                  <a:t>District heating</a:t>
                </a:r>
              </a:p>
            </p:txBody>
          </p:sp>
        </p:grpSp>
        <p:sp>
          <p:nvSpPr>
            <p:cNvPr id="56" name="Rectangle 55">
              <a:extLst>
                <a:ext uri="{FF2B5EF4-FFF2-40B4-BE49-F238E27FC236}">
                  <a16:creationId xmlns:a16="http://schemas.microsoft.com/office/drawing/2014/main" id="{8B05059A-7F45-4C6F-90A9-122F89D94CA1}"/>
                </a:ext>
              </a:extLst>
            </p:cNvPr>
            <p:cNvSpPr/>
            <p:nvPr/>
          </p:nvSpPr>
          <p:spPr>
            <a:xfrm>
              <a:off x="1850321" y="1710505"/>
              <a:ext cx="1187778" cy="523220"/>
            </a:xfrm>
            <a:prstGeom prst="rect">
              <a:avLst/>
            </a:prstGeom>
          </p:spPr>
          <p:txBody>
            <a:bodyPr wrap="square">
              <a:spAutoFit/>
            </a:bodyPr>
            <a:lstStyle/>
            <a:p>
              <a:pPr algn="ctr"/>
              <a:r>
                <a:rPr lang="en-GB" sz="1400" b="1"/>
                <a:t>18 MW</a:t>
              </a:r>
            </a:p>
            <a:p>
              <a:pPr algn="ctr"/>
              <a:r>
                <a:rPr lang="en-GB" sz="1400"/>
                <a:t>Electricity</a:t>
              </a:r>
            </a:p>
          </p:txBody>
        </p:sp>
        <p:pic>
          <p:nvPicPr>
            <p:cNvPr id="57" name="Picture 56">
              <a:extLst>
                <a:ext uri="{FF2B5EF4-FFF2-40B4-BE49-F238E27FC236}">
                  <a16:creationId xmlns:a16="http://schemas.microsoft.com/office/drawing/2014/main" id="{6F938407-80AB-43E1-B395-26C916678FA9}"/>
                </a:ext>
              </a:extLst>
            </p:cNvPr>
            <p:cNvPicPr>
              <a:picLocks noChangeAspect="1"/>
            </p:cNvPicPr>
            <p:nvPr/>
          </p:nvPicPr>
          <p:blipFill rotWithShape="1">
            <a:blip r:embed="rId7"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460193" y="2433059"/>
              <a:ext cx="964627" cy="968406"/>
            </a:xfrm>
            <a:prstGeom prst="rect">
              <a:avLst/>
            </a:prstGeom>
            <a:solidFill>
              <a:schemeClr val="accent1">
                <a:alpha val="76000"/>
              </a:schemeClr>
            </a:solidFill>
          </p:spPr>
        </p:pic>
      </p:grpSp>
      <p:grpSp>
        <p:nvGrpSpPr>
          <p:cNvPr id="82" name="Group 81">
            <a:extLst>
              <a:ext uri="{FF2B5EF4-FFF2-40B4-BE49-F238E27FC236}">
                <a16:creationId xmlns:a16="http://schemas.microsoft.com/office/drawing/2014/main" id="{AA496840-3195-4766-8ADF-54EAD044098D}"/>
              </a:ext>
            </a:extLst>
          </p:cNvPr>
          <p:cNvGrpSpPr/>
          <p:nvPr/>
        </p:nvGrpSpPr>
        <p:grpSpPr>
          <a:xfrm>
            <a:off x="6115580" y="468087"/>
            <a:ext cx="5628197" cy="2482232"/>
            <a:chOff x="6632875" y="230367"/>
            <a:chExt cx="5628197" cy="2482232"/>
          </a:xfrm>
        </p:grpSpPr>
        <p:sp>
          <p:nvSpPr>
            <p:cNvPr id="79" name="Arrow: Circular 78">
              <a:extLst>
                <a:ext uri="{FF2B5EF4-FFF2-40B4-BE49-F238E27FC236}">
                  <a16:creationId xmlns:a16="http://schemas.microsoft.com/office/drawing/2014/main" id="{FED156F4-3B10-49E3-BE2D-D7553608A32D}"/>
                </a:ext>
              </a:extLst>
            </p:cNvPr>
            <p:cNvSpPr/>
            <p:nvPr/>
          </p:nvSpPr>
          <p:spPr>
            <a:xfrm rot="14286849" flipV="1">
              <a:off x="8622377" y="-651712"/>
              <a:ext cx="1963815" cy="4072211"/>
            </a:xfrm>
            <a:prstGeom prst="circularArrow">
              <a:avLst>
                <a:gd name="adj1" fmla="val 1193"/>
                <a:gd name="adj2" fmla="val 721635"/>
                <a:gd name="adj3" fmla="val 20882467"/>
                <a:gd name="adj4" fmla="val 8906119"/>
                <a:gd name="adj5" fmla="val 426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1" name="Group 80">
              <a:extLst>
                <a:ext uri="{FF2B5EF4-FFF2-40B4-BE49-F238E27FC236}">
                  <a16:creationId xmlns:a16="http://schemas.microsoft.com/office/drawing/2014/main" id="{7864EA80-1AB2-4011-91A4-4DB4A0496C4B}"/>
                </a:ext>
              </a:extLst>
            </p:cNvPr>
            <p:cNvGrpSpPr/>
            <p:nvPr/>
          </p:nvGrpSpPr>
          <p:grpSpPr>
            <a:xfrm>
              <a:off x="6632875" y="230367"/>
              <a:ext cx="5628197" cy="2482232"/>
              <a:chOff x="6632875" y="230367"/>
              <a:chExt cx="5628197" cy="2482232"/>
            </a:xfrm>
          </p:grpSpPr>
          <p:pic>
            <p:nvPicPr>
              <p:cNvPr id="80" name="Picture 79">
                <a:extLst>
                  <a:ext uri="{FF2B5EF4-FFF2-40B4-BE49-F238E27FC236}">
                    <a16:creationId xmlns:a16="http://schemas.microsoft.com/office/drawing/2014/main" id="{0BBE7A18-39B8-435B-88F4-744296605E64}"/>
                  </a:ext>
                </a:extLst>
              </p:cNvPr>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1279127" y="998973"/>
                <a:ext cx="981945" cy="968406"/>
              </a:xfrm>
              <a:prstGeom prst="rect">
                <a:avLst/>
              </a:prstGeom>
            </p:spPr>
          </p:pic>
          <p:grpSp>
            <p:nvGrpSpPr>
              <p:cNvPr id="60" name="Group 59">
                <a:extLst>
                  <a:ext uri="{FF2B5EF4-FFF2-40B4-BE49-F238E27FC236}">
                    <a16:creationId xmlns:a16="http://schemas.microsoft.com/office/drawing/2014/main" id="{B0BDBF7A-0915-4427-B26D-C321BDD15046}"/>
                  </a:ext>
                </a:extLst>
              </p:cNvPr>
              <p:cNvGrpSpPr/>
              <p:nvPr/>
            </p:nvGrpSpPr>
            <p:grpSpPr>
              <a:xfrm>
                <a:off x="8386918" y="851821"/>
                <a:ext cx="1339580" cy="1235343"/>
                <a:chOff x="7532440" y="1736139"/>
                <a:chExt cx="1339580" cy="1235343"/>
              </a:xfrm>
            </p:grpSpPr>
            <p:sp>
              <p:nvSpPr>
                <p:cNvPr id="59" name="Rectangle 58">
                  <a:extLst>
                    <a:ext uri="{FF2B5EF4-FFF2-40B4-BE49-F238E27FC236}">
                      <a16:creationId xmlns:a16="http://schemas.microsoft.com/office/drawing/2014/main" id="{581C08FC-B367-4C4C-9613-2C0237AE523C}"/>
                    </a:ext>
                  </a:extLst>
                </p:cNvPr>
                <p:cNvSpPr/>
                <p:nvPr/>
              </p:nvSpPr>
              <p:spPr>
                <a:xfrm>
                  <a:off x="7532440" y="1736139"/>
                  <a:ext cx="1339580" cy="1235343"/>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Saw mill</a:t>
                  </a:r>
                </a:p>
                <a:p>
                  <a:pPr algn="ctr"/>
                  <a:endParaRPr lang="en-GB" sz="1400"/>
                </a:p>
                <a:p>
                  <a:pPr algn="ctr"/>
                  <a:endParaRPr lang="en-GB" sz="1400"/>
                </a:p>
                <a:p>
                  <a:pPr algn="ctr"/>
                  <a:endParaRPr lang="en-GB" sz="1400"/>
                </a:p>
                <a:p>
                  <a:pPr algn="ctr"/>
                  <a:r>
                    <a:rPr lang="en-GB" sz="1400"/>
                    <a:t>FT + DH</a:t>
                  </a:r>
                </a:p>
              </p:txBody>
            </p:sp>
            <p:pic>
              <p:nvPicPr>
                <p:cNvPr id="23" name="Picture 22">
                  <a:extLst>
                    <a:ext uri="{FF2B5EF4-FFF2-40B4-BE49-F238E27FC236}">
                      <a16:creationId xmlns:a16="http://schemas.microsoft.com/office/drawing/2014/main" id="{952E1A48-F376-4F83-A386-AE8F3612C6F7}"/>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827043" y="1983430"/>
                  <a:ext cx="706277" cy="768127"/>
                </a:xfrm>
                <a:prstGeom prst="rect">
                  <a:avLst/>
                </a:prstGeom>
              </p:spPr>
            </p:pic>
          </p:grpSp>
          <p:cxnSp>
            <p:nvCxnSpPr>
              <p:cNvPr id="70" name="Straight Arrow Connector 69">
                <a:extLst>
                  <a:ext uri="{FF2B5EF4-FFF2-40B4-BE49-F238E27FC236}">
                    <a16:creationId xmlns:a16="http://schemas.microsoft.com/office/drawing/2014/main" id="{8DF1CA26-4547-4A2C-9883-17F9F7500031}"/>
                  </a:ext>
                </a:extLst>
              </p:cNvPr>
              <p:cNvCxnSpPr>
                <a:cxnSpLocks/>
              </p:cNvCxnSpPr>
              <p:nvPr/>
            </p:nvCxnSpPr>
            <p:spPr>
              <a:xfrm>
                <a:off x="6700357" y="1483176"/>
                <a:ext cx="159377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1" name="Rectangle 70">
                <a:extLst>
                  <a:ext uri="{FF2B5EF4-FFF2-40B4-BE49-F238E27FC236}">
                    <a16:creationId xmlns:a16="http://schemas.microsoft.com/office/drawing/2014/main" id="{25A37A3A-ACE1-4DAE-B66E-3D8119FB895A}"/>
                  </a:ext>
                </a:extLst>
              </p:cNvPr>
              <p:cNvSpPr/>
              <p:nvPr/>
            </p:nvSpPr>
            <p:spPr>
              <a:xfrm>
                <a:off x="6632875" y="666955"/>
                <a:ext cx="1767791" cy="1169551"/>
              </a:xfrm>
              <a:prstGeom prst="rect">
                <a:avLst/>
              </a:prstGeom>
            </p:spPr>
            <p:txBody>
              <a:bodyPr wrap="square">
                <a:spAutoFit/>
              </a:bodyPr>
              <a:lstStyle/>
              <a:p>
                <a:pPr algn="ctr"/>
                <a:r>
                  <a:rPr lang="en-GB" sz="1400" b="1"/>
                  <a:t>80 MW</a:t>
                </a:r>
              </a:p>
              <a:p>
                <a:pPr algn="ctr"/>
                <a:r>
                  <a:rPr lang="en-GB" sz="1400"/>
                  <a:t>Forest industry by-products</a:t>
                </a:r>
              </a:p>
              <a:p>
                <a:pPr algn="ctr"/>
                <a:endParaRPr lang="en-GB" sz="1400"/>
              </a:p>
              <a:p>
                <a:pPr algn="ctr"/>
                <a:r>
                  <a:rPr lang="en-GB" sz="1400"/>
                  <a:t>15 €/MWh</a:t>
                </a:r>
              </a:p>
            </p:txBody>
          </p:sp>
          <p:sp>
            <p:nvSpPr>
              <p:cNvPr id="72" name="Rectangle 71">
                <a:extLst>
                  <a:ext uri="{FF2B5EF4-FFF2-40B4-BE49-F238E27FC236}">
                    <a16:creationId xmlns:a16="http://schemas.microsoft.com/office/drawing/2014/main" id="{8033F550-F41F-4AA5-B697-ED72C01B640E}"/>
                  </a:ext>
                </a:extLst>
              </p:cNvPr>
              <p:cNvSpPr/>
              <p:nvPr/>
            </p:nvSpPr>
            <p:spPr>
              <a:xfrm>
                <a:off x="9824037" y="230367"/>
                <a:ext cx="1187778" cy="523220"/>
              </a:xfrm>
              <a:prstGeom prst="rect">
                <a:avLst/>
              </a:prstGeom>
            </p:spPr>
            <p:txBody>
              <a:bodyPr wrap="square">
                <a:spAutoFit/>
              </a:bodyPr>
              <a:lstStyle/>
              <a:p>
                <a:pPr algn="ctr"/>
                <a:r>
                  <a:rPr lang="en-GB" sz="1400"/>
                  <a:t>Steam or electricity</a:t>
                </a:r>
              </a:p>
            </p:txBody>
          </p:sp>
          <p:sp>
            <p:nvSpPr>
              <p:cNvPr id="74" name="Rectangle 73">
                <a:extLst>
                  <a:ext uri="{FF2B5EF4-FFF2-40B4-BE49-F238E27FC236}">
                    <a16:creationId xmlns:a16="http://schemas.microsoft.com/office/drawing/2014/main" id="{1635960C-C4B6-4CA3-8A8E-1BC55C9A8935}"/>
                  </a:ext>
                </a:extLst>
              </p:cNvPr>
              <p:cNvSpPr/>
              <p:nvPr/>
            </p:nvSpPr>
            <p:spPr>
              <a:xfrm>
                <a:off x="9939546" y="990120"/>
                <a:ext cx="1339580" cy="523220"/>
              </a:xfrm>
              <a:prstGeom prst="rect">
                <a:avLst/>
              </a:prstGeom>
              <a:noFill/>
            </p:spPr>
            <p:txBody>
              <a:bodyPr wrap="square">
                <a:spAutoFit/>
              </a:bodyPr>
              <a:lstStyle/>
              <a:p>
                <a:pPr lvl="0" algn="ctr"/>
                <a:r>
                  <a:rPr lang="en-GB" sz="1400" b="1">
                    <a:solidFill>
                      <a:prstClr val="black"/>
                    </a:solidFill>
                  </a:rPr>
                  <a:t>28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algn="ctr"/>
                <a:r>
                  <a:rPr lang="en-GB" sz="1400">
                    <a:solidFill>
                      <a:prstClr val="black"/>
                    </a:solidFill>
                  </a:rPr>
                  <a:t>FT-</a:t>
                </a:r>
                <a:r>
                  <a:rPr lang="en-GB" sz="1400" err="1">
                    <a:solidFill>
                      <a:prstClr val="black"/>
                    </a:solidFill>
                  </a:rPr>
                  <a:t>syncrude</a:t>
                </a:r>
                <a:endParaRPr lang="en-GB" sz="1400">
                  <a:solidFill>
                    <a:prstClr val="black"/>
                  </a:solidFill>
                </a:endParaRPr>
              </a:p>
            </p:txBody>
          </p:sp>
          <p:cxnSp>
            <p:nvCxnSpPr>
              <p:cNvPr id="75" name="Straight Arrow Connector 74">
                <a:extLst>
                  <a:ext uri="{FF2B5EF4-FFF2-40B4-BE49-F238E27FC236}">
                    <a16:creationId xmlns:a16="http://schemas.microsoft.com/office/drawing/2014/main" id="{F4A8161D-386D-49BD-8137-36DA7ECFE211}"/>
                  </a:ext>
                </a:extLst>
              </p:cNvPr>
              <p:cNvCxnSpPr>
                <a:cxnSpLocks/>
              </p:cNvCxnSpPr>
              <p:nvPr/>
            </p:nvCxnSpPr>
            <p:spPr>
              <a:xfrm>
                <a:off x="9824037" y="1527122"/>
                <a:ext cx="1455089" cy="2286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6" name="Straight Arrow Connector 75">
                <a:extLst>
                  <a:ext uri="{FF2B5EF4-FFF2-40B4-BE49-F238E27FC236}">
                    <a16:creationId xmlns:a16="http://schemas.microsoft.com/office/drawing/2014/main" id="{0E1CED39-0920-4114-9134-8A62B8F2BBC1}"/>
                  </a:ext>
                </a:extLst>
              </p:cNvPr>
              <p:cNvCxnSpPr>
                <a:cxnSpLocks/>
              </p:cNvCxnSpPr>
              <p:nvPr/>
            </p:nvCxnSpPr>
            <p:spPr>
              <a:xfrm>
                <a:off x="9034660" y="2151483"/>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7" name="Rectangle 76">
                <a:extLst>
                  <a:ext uri="{FF2B5EF4-FFF2-40B4-BE49-F238E27FC236}">
                    <a16:creationId xmlns:a16="http://schemas.microsoft.com/office/drawing/2014/main" id="{6C8BCBB7-BB1E-4C7D-B6CB-D229681AC119}"/>
                  </a:ext>
                </a:extLst>
              </p:cNvPr>
              <p:cNvSpPr/>
              <p:nvPr/>
            </p:nvSpPr>
            <p:spPr>
              <a:xfrm>
                <a:off x="7471172" y="2138272"/>
                <a:ext cx="1563488" cy="523220"/>
              </a:xfrm>
              <a:prstGeom prst="rect">
                <a:avLst/>
              </a:prstGeom>
            </p:spPr>
            <p:txBody>
              <a:bodyPr wrap="square">
                <a:spAutoFit/>
              </a:bodyPr>
              <a:lstStyle/>
              <a:p>
                <a:pPr algn="ctr"/>
                <a:r>
                  <a:rPr lang="en-GB" sz="1400" b="1"/>
                  <a:t>32/5 MW</a:t>
                </a:r>
              </a:p>
              <a:p>
                <a:pPr algn="ctr"/>
                <a:r>
                  <a:rPr lang="en-GB" sz="1400"/>
                  <a:t>District heating</a:t>
                </a:r>
              </a:p>
            </p:txBody>
          </p:sp>
        </p:grpSp>
      </p:grpSp>
      <p:cxnSp>
        <p:nvCxnSpPr>
          <p:cNvPr id="85" name="Straight Arrow Connector 84">
            <a:extLst>
              <a:ext uri="{FF2B5EF4-FFF2-40B4-BE49-F238E27FC236}">
                <a16:creationId xmlns:a16="http://schemas.microsoft.com/office/drawing/2014/main" id="{35C7FCE4-87DA-4E18-B060-608968F1F78C}"/>
              </a:ext>
            </a:extLst>
          </p:cNvPr>
          <p:cNvCxnSpPr>
            <a:cxnSpLocks/>
          </p:cNvCxnSpPr>
          <p:nvPr/>
        </p:nvCxnSpPr>
        <p:spPr>
          <a:xfrm>
            <a:off x="6461685" y="3015821"/>
            <a:ext cx="3117450" cy="130961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9997A6E-DB7F-46F0-95D1-3838454D2BE1}"/>
              </a:ext>
            </a:extLst>
          </p:cNvPr>
          <p:cNvCxnSpPr>
            <a:cxnSpLocks/>
          </p:cNvCxnSpPr>
          <p:nvPr/>
        </p:nvCxnSpPr>
        <p:spPr>
          <a:xfrm flipH="1">
            <a:off x="11221226" y="2286307"/>
            <a:ext cx="31580" cy="173383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DE28949-E548-44E5-B80C-764994BB9D8D}"/>
              </a:ext>
            </a:extLst>
          </p:cNvPr>
          <p:cNvGrpSpPr/>
          <p:nvPr/>
        </p:nvGrpSpPr>
        <p:grpSpPr>
          <a:xfrm>
            <a:off x="2716663" y="4020140"/>
            <a:ext cx="6870537" cy="2548879"/>
            <a:chOff x="2716663" y="4218355"/>
            <a:chExt cx="6870537" cy="2548879"/>
          </a:xfrm>
        </p:grpSpPr>
        <p:sp>
          <p:nvSpPr>
            <p:cNvPr id="62" name="Arrow: Circular 61">
              <a:extLst>
                <a:ext uri="{FF2B5EF4-FFF2-40B4-BE49-F238E27FC236}">
                  <a16:creationId xmlns:a16="http://schemas.microsoft.com/office/drawing/2014/main" id="{7F1FACE4-84DD-4E15-B0CB-6B0313959389}"/>
                </a:ext>
              </a:extLst>
            </p:cNvPr>
            <p:cNvSpPr/>
            <p:nvPr/>
          </p:nvSpPr>
          <p:spPr>
            <a:xfrm rot="14286849" flipV="1">
              <a:off x="5099179" y="3325918"/>
              <a:ext cx="1963815" cy="4072211"/>
            </a:xfrm>
            <a:prstGeom prst="circularArrow">
              <a:avLst>
                <a:gd name="adj1" fmla="val 1193"/>
                <a:gd name="adj2" fmla="val 721635"/>
                <a:gd name="adj3" fmla="val 20882467"/>
                <a:gd name="adj4" fmla="val 8906119"/>
                <a:gd name="adj5" fmla="val 426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1" name="Group 60">
              <a:extLst>
                <a:ext uri="{FF2B5EF4-FFF2-40B4-BE49-F238E27FC236}">
                  <a16:creationId xmlns:a16="http://schemas.microsoft.com/office/drawing/2014/main" id="{96F70AC5-89C8-4E2C-A0BE-53679256697B}"/>
                </a:ext>
              </a:extLst>
            </p:cNvPr>
            <p:cNvGrpSpPr/>
            <p:nvPr/>
          </p:nvGrpSpPr>
          <p:grpSpPr>
            <a:xfrm>
              <a:off x="2716663" y="4769530"/>
              <a:ext cx="6291674" cy="1997704"/>
              <a:chOff x="2923139" y="4541683"/>
              <a:chExt cx="6291674" cy="1997704"/>
            </a:xfrm>
          </p:grpSpPr>
          <p:grpSp>
            <p:nvGrpSpPr>
              <p:cNvPr id="42" name="Group 41">
                <a:extLst>
                  <a:ext uri="{FF2B5EF4-FFF2-40B4-BE49-F238E27FC236}">
                    <a16:creationId xmlns:a16="http://schemas.microsoft.com/office/drawing/2014/main" id="{57F772EE-C6EE-4737-A3F6-DD598B1582DA}"/>
                  </a:ext>
                </a:extLst>
              </p:cNvPr>
              <p:cNvGrpSpPr/>
              <p:nvPr/>
            </p:nvGrpSpPr>
            <p:grpSpPr>
              <a:xfrm>
                <a:off x="2923139" y="4541683"/>
                <a:ext cx="5312879" cy="1997704"/>
                <a:chOff x="-218348" y="3559618"/>
                <a:chExt cx="5312879" cy="1997704"/>
              </a:xfrm>
            </p:grpSpPr>
            <p:grpSp>
              <p:nvGrpSpPr>
                <p:cNvPr id="28" name="Group 27">
                  <a:extLst>
                    <a:ext uri="{FF2B5EF4-FFF2-40B4-BE49-F238E27FC236}">
                      <a16:creationId xmlns:a16="http://schemas.microsoft.com/office/drawing/2014/main" id="{3CBF991A-16B2-4A7F-8298-4680799F977A}"/>
                    </a:ext>
                  </a:extLst>
                </p:cNvPr>
                <p:cNvGrpSpPr/>
                <p:nvPr/>
              </p:nvGrpSpPr>
              <p:grpSpPr>
                <a:xfrm>
                  <a:off x="1974854" y="3623200"/>
                  <a:ext cx="1322413" cy="1322660"/>
                  <a:chOff x="3141422" y="2769958"/>
                  <a:chExt cx="1322413" cy="1322660"/>
                </a:xfrm>
              </p:grpSpPr>
              <p:sp>
                <p:nvSpPr>
                  <p:cNvPr id="7" name="Rectangle 6">
                    <a:extLst>
                      <a:ext uri="{FF2B5EF4-FFF2-40B4-BE49-F238E27FC236}">
                        <a16:creationId xmlns:a16="http://schemas.microsoft.com/office/drawing/2014/main" id="{376FFA77-6572-4D04-BC49-2371443AB989}"/>
                      </a:ext>
                    </a:extLst>
                  </p:cNvPr>
                  <p:cNvSpPr/>
                  <p:nvPr/>
                </p:nvSpPr>
                <p:spPr>
                  <a:xfrm>
                    <a:off x="3141422" y="2769958"/>
                    <a:ext cx="1322413" cy="132266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Pulp mill</a:t>
                    </a:r>
                  </a:p>
                  <a:p>
                    <a:pPr algn="ctr"/>
                    <a:endParaRPr lang="en-GB" sz="1400"/>
                  </a:p>
                  <a:p>
                    <a:pPr algn="ctr"/>
                    <a:endParaRPr lang="en-GB" sz="1400"/>
                  </a:p>
                  <a:p>
                    <a:pPr algn="ctr"/>
                    <a:endParaRPr lang="en-GB" sz="1400"/>
                  </a:p>
                  <a:p>
                    <a:pPr algn="ctr"/>
                    <a:r>
                      <a:rPr lang="en-GB" sz="1400"/>
                      <a:t>FT + Gas</a:t>
                    </a:r>
                  </a:p>
                </p:txBody>
              </p:sp>
              <p:pic>
                <p:nvPicPr>
                  <p:cNvPr id="18" name="Picture 17">
                    <a:extLst>
                      <a:ext uri="{FF2B5EF4-FFF2-40B4-BE49-F238E27FC236}">
                        <a16:creationId xmlns:a16="http://schemas.microsoft.com/office/drawing/2014/main" id="{CBFA81E2-8BC6-4A45-B136-CCDDABD757A6}"/>
                      </a:ext>
                    </a:extLst>
                  </p:cNvPr>
                  <p:cNvPicPr>
                    <a:picLocks noChangeAspect="1"/>
                  </p:cNvPicPr>
                  <p:nvPr/>
                </p:nvPicPr>
                <p:blipFill rotWithShape="1">
                  <a:blip r:embed="rId6"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3388224" y="3127964"/>
                    <a:ext cx="864000" cy="706990"/>
                  </a:xfrm>
                  <a:prstGeom prst="rect">
                    <a:avLst/>
                  </a:prstGeom>
                </p:spPr>
              </p:pic>
            </p:grpSp>
            <p:cxnSp>
              <p:nvCxnSpPr>
                <p:cNvPr id="32" name="Straight Arrow Connector 31">
                  <a:extLst>
                    <a:ext uri="{FF2B5EF4-FFF2-40B4-BE49-F238E27FC236}">
                      <a16:creationId xmlns:a16="http://schemas.microsoft.com/office/drawing/2014/main" id="{0706A687-C0F1-4800-BA1D-E373547016DE}"/>
                    </a:ext>
                  </a:extLst>
                </p:cNvPr>
                <p:cNvCxnSpPr>
                  <a:cxnSpLocks/>
                </p:cNvCxnSpPr>
                <p:nvPr/>
              </p:nvCxnSpPr>
              <p:spPr>
                <a:xfrm>
                  <a:off x="239891" y="4318640"/>
                  <a:ext cx="168656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7B08F09B-4F19-4B97-80E7-90F5217A3C84}"/>
                    </a:ext>
                  </a:extLst>
                </p:cNvPr>
                <p:cNvSpPr/>
                <p:nvPr/>
              </p:nvSpPr>
              <p:spPr>
                <a:xfrm>
                  <a:off x="-218348" y="3559618"/>
                  <a:ext cx="2148932" cy="1169551"/>
                </a:xfrm>
                <a:prstGeom prst="rect">
                  <a:avLst/>
                </a:prstGeom>
              </p:spPr>
              <p:txBody>
                <a:bodyPr wrap="square">
                  <a:spAutoFit/>
                </a:bodyPr>
                <a:lstStyle/>
                <a:p>
                  <a:pPr algn="ctr"/>
                  <a:r>
                    <a:rPr lang="en-GB" sz="1400" b="1"/>
                    <a:t>200 MW</a:t>
                  </a:r>
                </a:p>
                <a:p>
                  <a:pPr algn="ctr"/>
                  <a:r>
                    <a:rPr lang="en-GB" sz="1400"/>
                    <a:t>Forest industry by-products, forest chips</a:t>
                  </a:r>
                </a:p>
                <a:p>
                  <a:pPr algn="ctr"/>
                  <a:endParaRPr lang="en-GB" sz="1400"/>
                </a:p>
                <a:p>
                  <a:pPr algn="ctr"/>
                  <a:r>
                    <a:rPr lang="en-GB" sz="1400"/>
                    <a:t>20 €/MWh</a:t>
                  </a:r>
                </a:p>
              </p:txBody>
            </p:sp>
            <p:cxnSp>
              <p:nvCxnSpPr>
                <p:cNvPr id="36" name="Straight Arrow Connector 35">
                  <a:extLst>
                    <a:ext uri="{FF2B5EF4-FFF2-40B4-BE49-F238E27FC236}">
                      <a16:creationId xmlns:a16="http://schemas.microsoft.com/office/drawing/2014/main" id="{93EFAFC6-3AA7-42FD-96C0-7FCE7D414E5B}"/>
                    </a:ext>
                  </a:extLst>
                </p:cNvPr>
                <p:cNvCxnSpPr>
                  <a:cxnSpLocks/>
                </p:cNvCxnSpPr>
                <p:nvPr/>
              </p:nvCxnSpPr>
              <p:spPr>
                <a:xfrm>
                  <a:off x="3407971" y="4351222"/>
                  <a:ext cx="168656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1896EA81-9D6F-4764-8CC1-D831D299F8BE}"/>
                    </a:ext>
                  </a:extLst>
                </p:cNvPr>
                <p:cNvCxnSpPr>
                  <a:cxnSpLocks/>
                </p:cNvCxnSpPr>
                <p:nvPr/>
              </p:nvCxnSpPr>
              <p:spPr>
                <a:xfrm>
                  <a:off x="2677754" y="4996206"/>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a16="http://schemas.microsoft.com/office/drawing/2014/main" id="{91D8E91B-B4E9-4B83-9A9C-03132C0F7A9B}"/>
                    </a:ext>
                  </a:extLst>
                </p:cNvPr>
                <p:cNvSpPr/>
                <p:nvPr/>
              </p:nvSpPr>
              <p:spPr>
                <a:xfrm>
                  <a:off x="1320297" y="5012660"/>
                  <a:ext cx="1357457" cy="523220"/>
                </a:xfrm>
                <a:prstGeom prst="rect">
                  <a:avLst/>
                </a:prstGeom>
              </p:spPr>
              <p:txBody>
                <a:bodyPr wrap="square">
                  <a:spAutoFit/>
                </a:bodyPr>
                <a:lstStyle/>
                <a:p>
                  <a:pPr algn="ctr"/>
                  <a:r>
                    <a:rPr lang="en-GB" sz="1400" b="1"/>
                    <a:t>18 MW</a:t>
                  </a:r>
                </a:p>
                <a:p>
                  <a:pPr algn="ctr"/>
                  <a:r>
                    <a:rPr lang="en-GB" sz="1400"/>
                    <a:t>FT-tail gas</a:t>
                  </a:r>
                </a:p>
              </p:txBody>
            </p:sp>
            <p:sp>
              <p:nvSpPr>
                <p:cNvPr id="35" name="Rectangle 34">
                  <a:extLst>
                    <a:ext uri="{FF2B5EF4-FFF2-40B4-BE49-F238E27FC236}">
                      <a16:creationId xmlns:a16="http://schemas.microsoft.com/office/drawing/2014/main" id="{C2D8FB7E-A74E-41A5-9DDA-1BA8F769A077}"/>
                    </a:ext>
                  </a:extLst>
                </p:cNvPr>
                <p:cNvSpPr/>
                <p:nvPr/>
              </p:nvSpPr>
              <p:spPr>
                <a:xfrm>
                  <a:off x="3395257" y="3769850"/>
                  <a:ext cx="1585420" cy="523220"/>
                </a:xfrm>
                <a:prstGeom prst="rect">
                  <a:avLst/>
                </a:prstGeom>
                <a:noFill/>
              </p:spPr>
              <p:txBody>
                <a:bodyPr wrap="square">
                  <a:spAutoFit/>
                </a:bodyPr>
                <a:lstStyle/>
                <a:p>
                  <a:pPr lvl="0" algn="ctr"/>
                  <a:r>
                    <a:rPr lang="en-GB" sz="1400" b="1">
                      <a:solidFill>
                        <a:prstClr val="black"/>
                      </a:solidFill>
                    </a:rPr>
                    <a:t>70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algn="ctr"/>
                  <a:r>
                    <a:rPr lang="en-GB" sz="1400">
                      <a:solidFill>
                        <a:prstClr val="black"/>
                      </a:solidFill>
                    </a:rPr>
                    <a:t>FT-</a:t>
                  </a:r>
                  <a:r>
                    <a:rPr lang="en-GB" sz="1400" err="1">
                      <a:solidFill>
                        <a:prstClr val="black"/>
                      </a:solidFill>
                    </a:rPr>
                    <a:t>syncrude</a:t>
                  </a:r>
                  <a:endParaRPr lang="en-GB" sz="1400">
                    <a:solidFill>
                      <a:prstClr val="black"/>
                    </a:solidFill>
                  </a:endParaRPr>
                </a:p>
              </p:txBody>
            </p:sp>
          </p:grpSp>
          <p:pic>
            <p:nvPicPr>
              <p:cNvPr id="58" name="Picture 57">
                <a:extLst>
                  <a:ext uri="{FF2B5EF4-FFF2-40B4-BE49-F238E27FC236}">
                    <a16:creationId xmlns:a16="http://schemas.microsoft.com/office/drawing/2014/main" id="{DCD6BF3D-ED5D-4AF6-85F0-44180C2921EF}"/>
                  </a:ext>
                </a:extLst>
              </p:cNvPr>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8232868" y="4729755"/>
                <a:ext cx="981945" cy="968406"/>
              </a:xfrm>
              <a:prstGeom prst="rect">
                <a:avLst/>
              </a:prstGeom>
            </p:spPr>
          </p:pic>
        </p:grpSp>
        <p:cxnSp>
          <p:nvCxnSpPr>
            <p:cNvPr id="84" name="Straight Arrow Connector 83">
              <a:extLst>
                <a:ext uri="{FF2B5EF4-FFF2-40B4-BE49-F238E27FC236}">
                  <a16:creationId xmlns:a16="http://schemas.microsoft.com/office/drawing/2014/main" id="{46AE609C-1640-4B2A-9E27-9A9227E10292}"/>
                </a:ext>
              </a:extLst>
            </p:cNvPr>
            <p:cNvCxnSpPr>
              <a:cxnSpLocks/>
            </p:cNvCxnSpPr>
            <p:nvPr/>
          </p:nvCxnSpPr>
          <p:spPr>
            <a:xfrm>
              <a:off x="9005656" y="5562643"/>
              <a:ext cx="581544"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C402DA1-44CD-4227-8F6A-FE7890DF2EE9}"/>
                </a:ext>
              </a:extLst>
            </p:cNvPr>
            <p:cNvSpPr/>
            <p:nvPr/>
          </p:nvSpPr>
          <p:spPr>
            <a:xfrm>
              <a:off x="6369708" y="4218355"/>
              <a:ext cx="1187778" cy="738664"/>
            </a:xfrm>
            <a:prstGeom prst="rect">
              <a:avLst/>
            </a:prstGeom>
          </p:spPr>
          <p:txBody>
            <a:bodyPr wrap="square">
              <a:spAutoFit/>
            </a:bodyPr>
            <a:lstStyle/>
            <a:p>
              <a:pPr algn="ctr"/>
              <a:r>
                <a:rPr lang="en-GB" sz="1400"/>
                <a:t>Steam to electricity production</a:t>
              </a:r>
            </a:p>
          </p:txBody>
        </p:sp>
      </p:grpSp>
      <p:cxnSp>
        <p:nvCxnSpPr>
          <p:cNvPr id="52" name="Straight Arrow Connector 51">
            <a:extLst>
              <a:ext uri="{FF2B5EF4-FFF2-40B4-BE49-F238E27FC236}">
                <a16:creationId xmlns:a16="http://schemas.microsoft.com/office/drawing/2014/main" id="{B5127D33-ABE3-43D5-B37B-3441DF813964}"/>
              </a:ext>
            </a:extLst>
          </p:cNvPr>
          <p:cNvCxnSpPr>
            <a:cxnSpLocks/>
          </p:cNvCxnSpPr>
          <p:nvPr/>
        </p:nvCxnSpPr>
        <p:spPr>
          <a:xfrm>
            <a:off x="8507749" y="404393"/>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5" name="Rectangle 54">
            <a:extLst>
              <a:ext uri="{FF2B5EF4-FFF2-40B4-BE49-F238E27FC236}">
                <a16:creationId xmlns:a16="http://schemas.microsoft.com/office/drawing/2014/main" id="{099242AE-742C-4E1F-85B5-F669C568700E}"/>
              </a:ext>
            </a:extLst>
          </p:cNvPr>
          <p:cNvSpPr/>
          <p:nvPr/>
        </p:nvSpPr>
        <p:spPr>
          <a:xfrm>
            <a:off x="6944261" y="404393"/>
            <a:ext cx="1563488" cy="523220"/>
          </a:xfrm>
          <a:prstGeom prst="rect">
            <a:avLst/>
          </a:prstGeom>
        </p:spPr>
        <p:txBody>
          <a:bodyPr wrap="square">
            <a:spAutoFit/>
          </a:bodyPr>
          <a:lstStyle/>
          <a:p>
            <a:pPr algn="ctr"/>
            <a:r>
              <a:rPr lang="en-GB" sz="1400" b="1"/>
              <a:t>0 / 9 MW</a:t>
            </a:r>
          </a:p>
          <a:p>
            <a:pPr algn="ctr"/>
            <a:r>
              <a:rPr lang="en-GB" sz="1400"/>
              <a:t>Electricity</a:t>
            </a:r>
          </a:p>
        </p:txBody>
      </p:sp>
      <p:sp>
        <p:nvSpPr>
          <p:cNvPr id="5" name="Rectangle 4">
            <a:extLst>
              <a:ext uri="{FF2B5EF4-FFF2-40B4-BE49-F238E27FC236}">
                <a16:creationId xmlns:a16="http://schemas.microsoft.com/office/drawing/2014/main" id="{4508CEF5-9862-4A02-BB94-41BEBEFC3B97}"/>
              </a:ext>
            </a:extLst>
          </p:cNvPr>
          <p:cNvSpPr/>
          <p:nvPr/>
        </p:nvSpPr>
        <p:spPr>
          <a:xfrm>
            <a:off x="10033080" y="4031665"/>
            <a:ext cx="1188146" cy="307777"/>
          </a:xfrm>
          <a:prstGeom prst="rect">
            <a:avLst/>
          </a:prstGeom>
        </p:spPr>
        <p:txBody>
          <a:bodyPr wrap="none">
            <a:spAutoFit/>
          </a:bodyPr>
          <a:lstStyle/>
          <a:p>
            <a:r>
              <a:rPr lang="en-GB" sz="1400"/>
              <a:t>Oil refinery</a:t>
            </a:r>
          </a:p>
        </p:txBody>
      </p:sp>
      <p:pic>
        <p:nvPicPr>
          <p:cNvPr id="12" name="Audio 11">
            <a:hlinkClick r:id="" action="ppaction://media"/>
            <a:extLst>
              <a:ext uri="{FF2B5EF4-FFF2-40B4-BE49-F238E27FC236}">
                <a16:creationId xmlns:a16="http://schemas.microsoft.com/office/drawing/2014/main" id="{4176B573-754C-4B57-A52B-644396B0F7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
        <p:nvSpPr>
          <p:cNvPr id="64" name="Slide Number Placeholder 5">
            <a:extLst>
              <a:ext uri="{FF2B5EF4-FFF2-40B4-BE49-F238E27FC236}">
                <a16:creationId xmlns:a16="http://schemas.microsoft.com/office/drawing/2014/main" id="{A752F726-B833-4F6F-8B0E-ACA4AD227A59}"/>
              </a:ext>
            </a:extLst>
          </p:cNvPr>
          <p:cNvSpPr>
            <a:spLocks noGrp="1"/>
          </p:cNvSpPr>
          <p:nvPr>
            <p:ph type="sldNum" sz="quarter" idx="4"/>
          </p:nvPr>
        </p:nvSpPr>
        <p:spPr>
          <a:xfrm>
            <a:off x="766800" y="6445090"/>
            <a:ext cx="191505" cy="190501"/>
          </a:xfrm>
        </p:spPr>
        <p:txBody>
          <a:bodyPr/>
          <a:lstStyle/>
          <a:p>
            <a:fld id="{0B1617BE-BA58-4B59-88D5-A8C7B239E913}" type="slidenum">
              <a:rPr lang="en-GB" smtClean="0"/>
              <a:pPr/>
              <a:t>8</a:t>
            </a:fld>
            <a:endParaRPr lang="en-GB"/>
          </a:p>
        </p:txBody>
      </p:sp>
      <p:sp>
        <p:nvSpPr>
          <p:cNvPr id="2" name="TextBox 1">
            <a:extLst>
              <a:ext uri="{FF2B5EF4-FFF2-40B4-BE49-F238E27FC236}">
                <a16:creationId xmlns:a16="http://schemas.microsoft.com/office/drawing/2014/main" id="{EC4D3C97-F599-4BBF-88F8-B8624710B117}"/>
              </a:ext>
            </a:extLst>
          </p:cNvPr>
          <p:cNvSpPr txBox="1"/>
          <p:nvPr/>
        </p:nvSpPr>
        <p:spPr>
          <a:xfrm>
            <a:off x="6979950" y="6615010"/>
            <a:ext cx="3556102" cy="138179"/>
          </a:xfrm>
          <a:prstGeom prst="rect">
            <a:avLst/>
          </a:prstGeom>
          <a:noFill/>
        </p:spPr>
        <p:txBody>
          <a:bodyPr wrap="none" lIns="0" tIns="0" rIns="0" bIns="0" rtlCol="0">
            <a:spAutoFit/>
          </a:bodyPr>
          <a:lstStyle/>
          <a:p>
            <a:pPr algn="l">
              <a:lnSpc>
                <a:spcPct val="110000"/>
              </a:lnSpc>
              <a:spcBef>
                <a:spcPts val="1000"/>
              </a:spcBef>
              <a:spcAft>
                <a:spcPts val="200"/>
              </a:spcAft>
            </a:pPr>
            <a:r>
              <a:rPr lang="fi-FI" sz="900" spc="40" dirty="0" err="1"/>
              <a:t>Sources</a:t>
            </a:r>
            <a:r>
              <a:rPr lang="fi-FI" sz="900" spc="40" dirty="0"/>
              <a:t>: VTT, AFRY, </a:t>
            </a:r>
            <a:r>
              <a:rPr lang="fi-FI" sz="900" spc="40" dirty="0" err="1"/>
              <a:t>techno-economic</a:t>
            </a:r>
            <a:r>
              <a:rPr lang="fi-FI" sz="900" spc="40" dirty="0"/>
              <a:t> </a:t>
            </a:r>
            <a:r>
              <a:rPr lang="fi-FI" sz="900" spc="40" dirty="0" err="1"/>
              <a:t>modelling</a:t>
            </a:r>
            <a:r>
              <a:rPr lang="fi-FI" sz="900" spc="40" dirty="0"/>
              <a:t> </a:t>
            </a:r>
            <a:r>
              <a:rPr lang="fi-FI" sz="900" spc="40" dirty="0" err="1"/>
              <a:t>by</a:t>
            </a:r>
            <a:r>
              <a:rPr lang="fi-FI" sz="900" spc="40" dirty="0"/>
              <a:t> DLR</a:t>
            </a:r>
          </a:p>
        </p:txBody>
      </p:sp>
    </p:spTree>
    <p:extLst>
      <p:ext uri="{BB962C8B-B14F-4D97-AF65-F5344CB8AC3E}">
        <p14:creationId xmlns:p14="http://schemas.microsoft.com/office/powerpoint/2010/main" val="3928937606"/>
      </p:ext>
    </p:extLst>
  </p:cSld>
  <p:clrMapOvr>
    <a:masterClrMapping/>
  </p:clrMapOvr>
  <mc:AlternateContent xmlns:mc="http://schemas.openxmlformats.org/markup-compatibility/2006" xmlns:p14="http://schemas.microsoft.com/office/powerpoint/2010/main">
    <mc:Choice Requires="p14">
      <p:transition spd="slow" p14:dur="2000" advTm="199978"/>
    </mc:Choice>
    <mc:Fallback xmlns="">
      <p:transition spd="slow" advTm="19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9626F7-34B8-46F9-AAD3-4837DE77BF08}"/>
              </a:ext>
            </a:extLst>
          </p:cNvPr>
          <p:cNvSpPr>
            <a:spLocks noGrp="1"/>
          </p:cNvSpPr>
          <p:nvPr>
            <p:ph type="sldNum" sz="quarter" idx="4"/>
          </p:nvPr>
        </p:nvSpPr>
        <p:spPr/>
        <p:txBody>
          <a:bodyPr/>
          <a:lstStyle/>
          <a:p>
            <a:fld id="{0B1617BE-BA58-4B59-88D5-A8C7B239E913}" type="slidenum">
              <a:rPr lang="en-GB" smtClean="0"/>
              <a:pPr/>
              <a:t>9</a:t>
            </a:fld>
            <a:endParaRPr lang="en-GB"/>
          </a:p>
        </p:txBody>
      </p:sp>
      <p:pic>
        <p:nvPicPr>
          <p:cNvPr id="25" name="Picture 24">
            <a:extLst>
              <a:ext uri="{FF2B5EF4-FFF2-40B4-BE49-F238E27FC236}">
                <a16:creationId xmlns:a16="http://schemas.microsoft.com/office/drawing/2014/main" id="{C7B08692-D745-439D-AE66-E5DA54CEC792}"/>
              </a:ext>
            </a:extLst>
          </p:cNvPr>
          <p:cNvPicPr>
            <a:picLocks noChangeAspect="1"/>
          </p:cNvPicPr>
          <p:nvPr/>
        </p:nvPicPr>
        <p:blipFill>
          <a:blip r:embed="rId5">
            <a:duotone>
              <a:prstClr val="black"/>
              <a:schemeClr val="tx2">
                <a:tint val="45000"/>
                <a:satMod val="400000"/>
              </a:schemeClr>
            </a:duotone>
          </a:blip>
          <a:stretch>
            <a:fillRect/>
          </a:stretch>
        </p:blipFill>
        <p:spPr>
          <a:xfrm>
            <a:off x="9878297" y="4375133"/>
            <a:ext cx="1626899" cy="1550875"/>
          </a:xfrm>
          <a:prstGeom prst="rect">
            <a:avLst/>
          </a:prstGeom>
        </p:spPr>
      </p:pic>
      <p:grpSp>
        <p:nvGrpSpPr>
          <p:cNvPr id="63" name="Group 62">
            <a:extLst>
              <a:ext uri="{FF2B5EF4-FFF2-40B4-BE49-F238E27FC236}">
                <a16:creationId xmlns:a16="http://schemas.microsoft.com/office/drawing/2014/main" id="{B6AF712B-B615-4D3F-A535-5B3DE56C5314}"/>
              </a:ext>
            </a:extLst>
          </p:cNvPr>
          <p:cNvGrpSpPr/>
          <p:nvPr/>
        </p:nvGrpSpPr>
        <p:grpSpPr>
          <a:xfrm>
            <a:off x="498897" y="1720896"/>
            <a:ext cx="5905864" cy="2527254"/>
            <a:chOff x="518956" y="1710505"/>
            <a:chExt cx="5905864" cy="2527254"/>
          </a:xfrm>
        </p:grpSpPr>
        <p:grpSp>
          <p:nvGrpSpPr>
            <p:cNvPr id="43" name="Group 42">
              <a:extLst>
                <a:ext uri="{FF2B5EF4-FFF2-40B4-BE49-F238E27FC236}">
                  <a16:creationId xmlns:a16="http://schemas.microsoft.com/office/drawing/2014/main" id="{65E949B8-6BEA-4BD2-BFCC-067486CCEDE5}"/>
                </a:ext>
              </a:extLst>
            </p:cNvPr>
            <p:cNvGrpSpPr/>
            <p:nvPr/>
          </p:nvGrpSpPr>
          <p:grpSpPr>
            <a:xfrm>
              <a:off x="518956" y="1777317"/>
              <a:ext cx="4935920" cy="2460442"/>
              <a:chOff x="158611" y="3086126"/>
              <a:chExt cx="4935920" cy="2460442"/>
            </a:xfrm>
          </p:grpSpPr>
          <p:grpSp>
            <p:nvGrpSpPr>
              <p:cNvPr id="44" name="Group 43">
                <a:extLst>
                  <a:ext uri="{FF2B5EF4-FFF2-40B4-BE49-F238E27FC236}">
                    <a16:creationId xmlns:a16="http://schemas.microsoft.com/office/drawing/2014/main" id="{0F6EAD83-495B-4FCF-BD64-20E479E925A1}"/>
                  </a:ext>
                </a:extLst>
              </p:cNvPr>
              <p:cNvGrpSpPr/>
              <p:nvPr/>
            </p:nvGrpSpPr>
            <p:grpSpPr>
              <a:xfrm>
                <a:off x="1933746" y="3714054"/>
                <a:ext cx="1571017" cy="1260710"/>
                <a:chOff x="3100314" y="2860812"/>
                <a:chExt cx="1571017" cy="1260710"/>
              </a:xfrm>
            </p:grpSpPr>
            <p:sp>
              <p:nvSpPr>
                <p:cNvPr id="53" name="Rectangle 52">
                  <a:extLst>
                    <a:ext uri="{FF2B5EF4-FFF2-40B4-BE49-F238E27FC236}">
                      <a16:creationId xmlns:a16="http://schemas.microsoft.com/office/drawing/2014/main" id="{682A2B13-0DF5-4DF3-BFEF-30A1ECB539B7}"/>
                    </a:ext>
                  </a:extLst>
                </p:cNvPr>
                <p:cNvSpPr/>
                <p:nvPr/>
              </p:nvSpPr>
              <p:spPr>
                <a:xfrm>
                  <a:off x="3100314" y="2860812"/>
                  <a:ext cx="1571017" cy="126071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Utility/industry</a:t>
                  </a:r>
                </a:p>
                <a:p>
                  <a:pPr algn="ctr"/>
                  <a:endParaRPr lang="en-GB" sz="1400" dirty="0"/>
                </a:p>
                <a:p>
                  <a:pPr algn="ctr"/>
                  <a:endParaRPr lang="en-GB" sz="1400" dirty="0"/>
                </a:p>
                <a:p>
                  <a:pPr algn="ctr"/>
                  <a:endParaRPr lang="en-GB" sz="1400" dirty="0"/>
                </a:p>
                <a:p>
                  <a:pPr algn="ctr"/>
                  <a:r>
                    <a:rPr lang="en-GB" sz="1400" dirty="0">
                      <a:solidFill>
                        <a:schemeClr val="tx1"/>
                      </a:solidFill>
                    </a:rPr>
                    <a:t>FT + DH</a:t>
                  </a:r>
                </a:p>
              </p:txBody>
            </p:sp>
            <p:pic>
              <p:nvPicPr>
                <p:cNvPr id="54" name="Picture 53">
                  <a:extLst>
                    <a:ext uri="{FF2B5EF4-FFF2-40B4-BE49-F238E27FC236}">
                      <a16:creationId xmlns:a16="http://schemas.microsoft.com/office/drawing/2014/main" id="{89F56E0E-F535-46B2-B027-4F1E1F3F4ACA}"/>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86761" y="3148972"/>
                  <a:ext cx="864000" cy="706990"/>
                </a:xfrm>
                <a:prstGeom prst="rect">
                  <a:avLst/>
                </a:prstGeom>
              </p:spPr>
            </p:pic>
          </p:grpSp>
          <p:cxnSp>
            <p:nvCxnSpPr>
              <p:cNvPr id="45" name="Straight Arrow Connector 44">
                <a:extLst>
                  <a:ext uri="{FF2B5EF4-FFF2-40B4-BE49-F238E27FC236}">
                    <a16:creationId xmlns:a16="http://schemas.microsoft.com/office/drawing/2014/main" id="{6FFEC74F-1F29-43BD-95F3-E3E4AEDB8FB2}"/>
                  </a:ext>
                </a:extLst>
              </p:cNvPr>
              <p:cNvCxnSpPr>
                <a:cxnSpLocks/>
              </p:cNvCxnSpPr>
              <p:nvPr/>
            </p:nvCxnSpPr>
            <p:spPr>
              <a:xfrm>
                <a:off x="239891" y="4318640"/>
                <a:ext cx="158597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a16="http://schemas.microsoft.com/office/drawing/2014/main" id="{8EDD8D59-44D3-48B0-B093-E3F9CD9301B0}"/>
                  </a:ext>
                </a:extLst>
              </p:cNvPr>
              <p:cNvSpPr/>
              <p:nvPr/>
            </p:nvSpPr>
            <p:spPr>
              <a:xfrm>
                <a:off x="158611" y="3749017"/>
                <a:ext cx="1767840" cy="954107"/>
              </a:xfrm>
              <a:prstGeom prst="rect">
                <a:avLst/>
              </a:prstGeom>
            </p:spPr>
            <p:txBody>
              <a:bodyPr wrap="square">
                <a:spAutoFit/>
              </a:bodyPr>
              <a:lstStyle/>
              <a:p>
                <a:pPr algn="ctr"/>
                <a:r>
                  <a:rPr lang="en-GB" sz="1400" b="1"/>
                  <a:t>200 MW</a:t>
                </a:r>
              </a:p>
              <a:p>
                <a:pPr algn="ctr"/>
                <a:r>
                  <a:rPr lang="en-GB" sz="1400"/>
                  <a:t>Straw</a:t>
                </a:r>
              </a:p>
              <a:p>
                <a:pPr algn="ctr"/>
                <a:endParaRPr lang="en-GB" sz="1400"/>
              </a:p>
              <a:p>
                <a:pPr algn="ctr"/>
                <a:r>
                  <a:rPr lang="en-GB" sz="1400"/>
                  <a:t>16 €/MWh</a:t>
                </a:r>
              </a:p>
            </p:txBody>
          </p:sp>
          <p:sp>
            <p:nvSpPr>
              <p:cNvPr id="47" name="Rectangle 46">
                <a:extLst>
                  <a:ext uri="{FF2B5EF4-FFF2-40B4-BE49-F238E27FC236}">
                    <a16:creationId xmlns:a16="http://schemas.microsoft.com/office/drawing/2014/main" id="{D667CE76-5DB1-47B9-8DD9-005CB79D74B3}"/>
                  </a:ext>
                </a:extLst>
              </p:cNvPr>
              <p:cNvSpPr/>
              <p:nvPr/>
            </p:nvSpPr>
            <p:spPr>
              <a:xfrm>
                <a:off x="3407971" y="3763120"/>
                <a:ext cx="1672339" cy="523220"/>
              </a:xfrm>
              <a:prstGeom prst="rect">
                <a:avLst/>
              </a:prstGeom>
            </p:spPr>
            <p:txBody>
              <a:bodyPr wrap="square">
                <a:spAutoFit/>
              </a:bodyPr>
              <a:lstStyle/>
              <a:p>
                <a:pPr lvl="0" algn="ctr"/>
                <a:r>
                  <a:rPr lang="en-GB" sz="1400" b="1">
                    <a:solidFill>
                      <a:prstClr val="black"/>
                    </a:solidFill>
                  </a:rPr>
                  <a:t>60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lvl="0" algn="ctr"/>
                <a:r>
                  <a:rPr lang="en-GB" sz="1400">
                    <a:solidFill>
                      <a:prstClr val="black"/>
                    </a:solidFill>
                  </a:rPr>
                  <a:t>FT-</a:t>
                </a:r>
                <a:r>
                  <a:rPr lang="en-GB" sz="1400" err="1">
                    <a:solidFill>
                      <a:prstClr val="black"/>
                    </a:solidFill>
                  </a:rPr>
                  <a:t>syncrude</a:t>
                </a:r>
                <a:endParaRPr lang="en-GB" sz="1400">
                  <a:solidFill>
                    <a:prstClr val="black"/>
                  </a:solidFill>
                </a:endParaRPr>
              </a:p>
            </p:txBody>
          </p:sp>
          <p:cxnSp>
            <p:nvCxnSpPr>
              <p:cNvPr id="48" name="Straight Arrow Connector 47">
                <a:extLst>
                  <a:ext uri="{FF2B5EF4-FFF2-40B4-BE49-F238E27FC236}">
                    <a16:creationId xmlns:a16="http://schemas.microsoft.com/office/drawing/2014/main" id="{AC4C105F-3263-43B9-860A-DCB80FE3E130}"/>
                  </a:ext>
                </a:extLst>
              </p:cNvPr>
              <p:cNvCxnSpPr>
                <a:cxnSpLocks/>
              </p:cNvCxnSpPr>
              <p:nvPr/>
            </p:nvCxnSpPr>
            <p:spPr>
              <a:xfrm>
                <a:off x="3592522" y="4351222"/>
                <a:ext cx="1502009"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E7AC1789-7DBD-4EC5-A2FA-FA5BBF4C1FDA}"/>
                  </a:ext>
                </a:extLst>
              </p:cNvPr>
              <p:cNvCxnSpPr>
                <a:cxnSpLocks/>
              </p:cNvCxnSpPr>
              <p:nvPr/>
            </p:nvCxnSpPr>
            <p:spPr>
              <a:xfrm>
                <a:off x="2677754" y="5027366"/>
                <a:ext cx="1385" cy="51920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9DD2EA52-456A-49B6-8ECA-94DB3FC69422}"/>
                  </a:ext>
                </a:extLst>
              </p:cNvPr>
              <p:cNvCxnSpPr>
                <a:cxnSpLocks/>
              </p:cNvCxnSpPr>
              <p:nvPr/>
            </p:nvCxnSpPr>
            <p:spPr>
              <a:xfrm>
                <a:off x="2652193" y="3086126"/>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1" name="Rectangle 50">
                <a:extLst>
                  <a:ext uri="{FF2B5EF4-FFF2-40B4-BE49-F238E27FC236}">
                    <a16:creationId xmlns:a16="http://schemas.microsoft.com/office/drawing/2014/main" id="{35A5EB14-0879-45A4-83F7-834561A31F2D}"/>
                  </a:ext>
                </a:extLst>
              </p:cNvPr>
              <p:cNvSpPr/>
              <p:nvPr/>
            </p:nvSpPr>
            <p:spPr>
              <a:xfrm>
                <a:off x="1106737" y="5012660"/>
                <a:ext cx="1571017" cy="523220"/>
              </a:xfrm>
              <a:prstGeom prst="rect">
                <a:avLst/>
              </a:prstGeom>
            </p:spPr>
            <p:txBody>
              <a:bodyPr wrap="square">
                <a:spAutoFit/>
              </a:bodyPr>
              <a:lstStyle/>
              <a:p>
                <a:pPr algn="ctr"/>
                <a:r>
                  <a:rPr lang="en-GB" sz="1400" b="1"/>
                  <a:t>96 MW</a:t>
                </a:r>
              </a:p>
              <a:p>
                <a:pPr algn="ctr"/>
                <a:r>
                  <a:rPr lang="en-GB" sz="1400"/>
                  <a:t>District heating</a:t>
                </a:r>
              </a:p>
            </p:txBody>
          </p:sp>
        </p:grpSp>
        <p:sp>
          <p:nvSpPr>
            <p:cNvPr id="56" name="Rectangle 55">
              <a:extLst>
                <a:ext uri="{FF2B5EF4-FFF2-40B4-BE49-F238E27FC236}">
                  <a16:creationId xmlns:a16="http://schemas.microsoft.com/office/drawing/2014/main" id="{8B05059A-7F45-4C6F-90A9-122F89D94CA1}"/>
                </a:ext>
              </a:extLst>
            </p:cNvPr>
            <p:cNvSpPr/>
            <p:nvPr/>
          </p:nvSpPr>
          <p:spPr>
            <a:xfrm>
              <a:off x="1850321" y="1710505"/>
              <a:ext cx="1187778" cy="523220"/>
            </a:xfrm>
            <a:prstGeom prst="rect">
              <a:avLst/>
            </a:prstGeom>
          </p:spPr>
          <p:txBody>
            <a:bodyPr wrap="square">
              <a:spAutoFit/>
            </a:bodyPr>
            <a:lstStyle/>
            <a:p>
              <a:pPr algn="ctr"/>
              <a:r>
                <a:rPr lang="en-GB" sz="1400" b="1"/>
                <a:t>26 MW</a:t>
              </a:r>
            </a:p>
            <a:p>
              <a:pPr algn="ctr"/>
              <a:r>
                <a:rPr lang="en-GB" sz="1400"/>
                <a:t>Electricity</a:t>
              </a:r>
            </a:p>
          </p:txBody>
        </p:sp>
        <p:pic>
          <p:nvPicPr>
            <p:cNvPr id="57" name="Picture 56">
              <a:extLst>
                <a:ext uri="{FF2B5EF4-FFF2-40B4-BE49-F238E27FC236}">
                  <a16:creationId xmlns:a16="http://schemas.microsoft.com/office/drawing/2014/main" id="{6F938407-80AB-43E1-B395-26C916678FA9}"/>
                </a:ext>
              </a:extLst>
            </p:cNvPr>
            <p:cNvPicPr>
              <a:picLocks noChangeAspect="1"/>
            </p:cNvPicPr>
            <p:nvPr/>
          </p:nvPicPr>
          <p:blipFill rotWithShape="1">
            <a:blip r:embed="rId7"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460193" y="2433059"/>
              <a:ext cx="964627" cy="968406"/>
            </a:xfrm>
            <a:prstGeom prst="rect">
              <a:avLst/>
            </a:prstGeom>
          </p:spPr>
        </p:pic>
      </p:grpSp>
      <p:grpSp>
        <p:nvGrpSpPr>
          <p:cNvPr id="82" name="Group 81">
            <a:extLst>
              <a:ext uri="{FF2B5EF4-FFF2-40B4-BE49-F238E27FC236}">
                <a16:creationId xmlns:a16="http://schemas.microsoft.com/office/drawing/2014/main" id="{AA496840-3195-4766-8ADF-54EAD044098D}"/>
              </a:ext>
            </a:extLst>
          </p:cNvPr>
          <p:cNvGrpSpPr/>
          <p:nvPr/>
        </p:nvGrpSpPr>
        <p:grpSpPr>
          <a:xfrm>
            <a:off x="6081086" y="640206"/>
            <a:ext cx="5662691" cy="2310113"/>
            <a:chOff x="6598381" y="402486"/>
            <a:chExt cx="5662691" cy="2310113"/>
          </a:xfrm>
        </p:grpSpPr>
        <p:sp>
          <p:nvSpPr>
            <p:cNvPr id="79" name="Arrow: Circular 78">
              <a:extLst>
                <a:ext uri="{FF2B5EF4-FFF2-40B4-BE49-F238E27FC236}">
                  <a16:creationId xmlns:a16="http://schemas.microsoft.com/office/drawing/2014/main" id="{FED156F4-3B10-49E3-BE2D-D7553608A32D}"/>
                </a:ext>
              </a:extLst>
            </p:cNvPr>
            <p:cNvSpPr/>
            <p:nvPr/>
          </p:nvSpPr>
          <p:spPr>
            <a:xfrm rot="14286849" flipV="1">
              <a:off x="8622377" y="-651712"/>
              <a:ext cx="1963815" cy="4072211"/>
            </a:xfrm>
            <a:prstGeom prst="circularArrow">
              <a:avLst>
                <a:gd name="adj1" fmla="val 1193"/>
                <a:gd name="adj2" fmla="val 721635"/>
                <a:gd name="adj3" fmla="val 20882467"/>
                <a:gd name="adj4" fmla="val 8906119"/>
                <a:gd name="adj5" fmla="val 426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1" name="Group 80">
              <a:extLst>
                <a:ext uri="{FF2B5EF4-FFF2-40B4-BE49-F238E27FC236}">
                  <a16:creationId xmlns:a16="http://schemas.microsoft.com/office/drawing/2014/main" id="{7864EA80-1AB2-4011-91A4-4DB4A0496C4B}"/>
                </a:ext>
              </a:extLst>
            </p:cNvPr>
            <p:cNvGrpSpPr/>
            <p:nvPr/>
          </p:nvGrpSpPr>
          <p:grpSpPr>
            <a:xfrm>
              <a:off x="6598381" y="420171"/>
              <a:ext cx="5662691" cy="2292428"/>
              <a:chOff x="6598381" y="420171"/>
              <a:chExt cx="5662691" cy="2292428"/>
            </a:xfrm>
          </p:grpSpPr>
          <p:pic>
            <p:nvPicPr>
              <p:cNvPr id="80" name="Picture 79">
                <a:extLst>
                  <a:ext uri="{FF2B5EF4-FFF2-40B4-BE49-F238E27FC236}">
                    <a16:creationId xmlns:a16="http://schemas.microsoft.com/office/drawing/2014/main" id="{0BBE7A18-39B8-435B-88F4-744296605E64}"/>
                  </a:ext>
                </a:extLst>
              </p:cNvPr>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1279127" y="998973"/>
                <a:ext cx="981945" cy="968406"/>
              </a:xfrm>
              <a:prstGeom prst="rect">
                <a:avLst/>
              </a:prstGeom>
            </p:spPr>
          </p:pic>
          <p:grpSp>
            <p:nvGrpSpPr>
              <p:cNvPr id="60" name="Group 59">
                <a:extLst>
                  <a:ext uri="{FF2B5EF4-FFF2-40B4-BE49-F238E27FC236}">
                    <a16:creationId xmlns:a16="http://schemas.microsoft.com/office/drawing/2014/main" id="{B0BDBF7A-0915-4427-B26D-C321BDD15046}"/>
                  </a:ext>
                </a:extLst>
              </p:cNvPr>
              <p:cNvGrpSpPr/>
              <p:nvPr/>
            </p:nvGrpSpPr>
            <p:grpSpPr>
              <a:xfrm>
                <a:off x="8237190" y="806198"/>
                <a:ext cx="1546222" cy="1273922"/>
                <a:chOff x="7382712" y="1690516"/>
                <a:chExt cx="1546222" cy="1273922"/>
              </a:xfrm>
            </p:grpSpPr>
            <p:sp>
              <p:nvSpPr>
                <p:cNvPr id="59" name="Rectangle 58">
                  <a:extLst>
                    <a:ext uri="{FF2B5EF4-FFF2-40B4-BE49-F238E27FC236}">
                      <a16:creationId xmlns:a16="http://schemas.microsoft.com/office/drawing/2014/main" id="{581C08FC-B367-4C4C-9613-2C0237AE523C}"/>
                    </a:ext>
                  </a:extLst>
                </p:cNvPr>
                <p:cNvSpPr/>
                <p:nvPr/>
              </p:nvSpPr>
              <p:spPr>
                <a:xfrm>
                  <a:off x="7382712" y="1690516"/>
                  <a:ext cx="1546222" cy="1273922"/>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Utility/industry</a:t>
                  </a:r>
                </a:p>
                <a:p>
                  <a:pPr algn="ctr"/>
                  <a:endParaRPr lang="en-GB" sz="1400" dirty="0">
                    <a:solidFill>
                      <a:schemeClr val="tx1"/>
                    </a:solidFill>
                  </a:endParaRPr>
                </a:p>
                <a:p>
                  <a:pPr algn="ctr"/>
                  <a:endParaRPr lang="en-GB" sz="1400" dirty="0">
                    <a:solidFill>
                      <a:schemeClr val="tx1"/>
                    </a:solidFill>
                  </a:endParaRPr>
                </a:p>
                <a:p>
                  <a:pPr algn="ctr"/>
                  <a:endParaRPr lang="en-GB" sz="1400" dirty="0">
                    <a:solidFill>
                      <a:schemeClr val="tx1"/>
                    </a:solidFill>
                  </a:endParaRPr>
                </a:p>
                <a:p>
                  <a:pPr algn="ctr"/>
                  <a:r>
                    <a:rPr lang="en-GB" sz="1400" dirty="0">
                      <a:solidFill>
                        <a:schemeClr val="tx1"/>
                      </a:solidFill>
                    </a:rPr>
                    <a:t>FT + SC &amp; DH </a:t>
                  </a:r>
                </a:p>
              </p:txBody>
            </p:sp>
            <p:pic>
              <p:nvPicPr>
                <p:cNvPr id="23" name="Picture 22">
                  <a:extLst>
                    <a:ext uri="{FF2B5EF4-FFF2-40B4-BE49-F238E27FC236}">
                      <a16:creationId xmlns:a16="http://schemas.microsoft.com/office/drawing/2014/main" id="{952E1A48-F376-4F83-A386-AE8F3612C6F7}"/>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6451" y="1900308"/>
                  <a:ext cx="811378" cy="806696"/>
                </a:xfrm>
                <a:prstGeom prst="rect">
                  <a:avLst/>
                </a:prstGeom>
              </p:spPr>
            </p:pic>
          </p:grpSp>
          <p:cxnSp>
            <p:nvCxnSpPr>
              <p:cNvPr id="70" name="Straight Arrow Connector 69">
                <a:extLst>
                  <a:ext uri="{FF2B5EF4-FFF2-40B4-BE49-F238E27FC236}">
                    <a16:creationId xmlns:a16="http://schemas.microsoft.com/office/drawing/2014/main" id="{8DF1CA26-4547-4A2C-9883-17F9F7500031}"/>
                  </a:ext>
                </a:extLst>
              </p:cNvPr>
              <p:cNvCxnSpPr>
                <a:cxnSpLocks/>
              </p:cNvCxnSpPr>
              <p:nvPr/>
            </p:nvCxnSpPr>
            <p:spPr>
              <a:xfrm>
                <a:off x="6598381" y="1483176"/>
                <a:ext cx="1535955"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2" name="Rectangle 71">
                <a:extLst>
                  <a:ext uri="{FF2B5EF4-FFF2-40B4-BE49-F238E27FC236}">
                    <a16:creationId xmlns:a16="http://schemas.microsoft.com/office/drawing/2014/main" id="{8033F550-F41F-4AA5-B697-ED72C01B640E}"/>
                  </a:ext>
                </a:extLst>
              </p:cNvPr>
              <p:cNvSpPr/>
              <p:nvPr/>
            </p:nvSpPr>
            <p:spPr>
              <a:xfrm>
                <a:off x="9783414" y="420171"/>
                <a:ext cx="1187778" cy="307777"/>
              </a:xfrm>
              <a:prstGeom prst="rect">
                <a:avLst/>
              </a:prstGeom>
            </p:spPr>
            <p:txBody>
              <a:bodyPr wrap="square">
                <a:spAutoFit/>
              </a:bodyPr>
              <a:lstStyle/>
              <a:p>
                <a:pPr algn="ctr"/>
                <a:r>
                  <a:rPr lang="en-GB" sz="1400"/>
                  <a:t>Electricity</a:t>
                </a:r>
              </a:p>
            </p:txBody>
          </p:sp>
          <p:sp>
            <p:nvSpPr>
              <p:cNvPr id="74" name="Rectangle 73">
                <a:extLst>
                  <a:ext uri="{FF2B5EF4-FFF2-40B4-BE49-F238E27FC236}">
                    <a16:creationId xmlns:a16="http://schemas.microsoft.com/office/drawing/2014/main" id="{1635960C-C4B6-4CA3-8A8E-1BC55C9A8935}"/>
                  </a:ext>
                </a:extLst>
              </p:cNvPr>
              <p:cNvSpPr/>
              <p:nvPr/>
            </p:nvSpPr>
            <p:spPr>
              <a:xfrm>
                <a:off x="9824035" y="990120"/>
                <a:ext cx="1546223" cy="523220"/>
              </a:xfrm>
              <a:prstGeom prst="rect">
                <a:avLst/>
              </a:prstGeom>
              <a:noFill/>
            </p:spPr>
            <p:txBody>
              <a:bodyPr wrap="square">
                <a:spAutoFit/>
              </a:bodyPr>
              <a:lstStyle/>
              <a:p>
                <a:pPr lvl="0" algn="ctr"/>
                <a:r>
                  <a:rPr lang="en-GB" sz="1400" b="1">
                    <a:solidFill>
                      <a:prstClr val="black"/>
                    </a:solidFill>
                  </a:rPr>
                  <a:t>60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algn="ctr"/>
                <a:r>
                  <a:rPr lang="en-GB" sz="1400">
                    <a:solidFill>
                      <a:prstClr val="black"/>
                    </a:solidFill>
                  </a:rPr>
                  <a:t>FT-</a:t>
                </a:r>
                <a:r>
                  <a:rPr lang="en-GB" sz="1400" err="1">
                    <a:solidFill>
                      <a:prstClr val="black"/>
                    </a:solidFill>
                  </a:rPr>
                  <a:t>syncrude</a:t>
                </a:r>
                <a:endParaRPr lang="en-GB" sz="1400">
                  <a:solidFill>
                    <a:prstClr val="black"/>
                  </a:solidFill>
                </a:endParaRPr>
              </a:p>
            </p:txBody>
          </p:sp>
          <p:cxnSp>
            <p:nvCxnSpPr>
              <p:cNvPr id="75" name="Straight Arrow Connector 74">
                <a:extLst>
                  <a:ext uri="{FF2B5EF4-FFF2-40B4-BE49-F238E27FC236}">
                    <a16:creationId xmlns:a16="http://schemas.microsoft.com/office/drawing/2014/main" id="{F4A8161D-386D-49BD-8137-36DA7ECFE211}"/>
                  </a:ext>
                </a:extLst>
              </p:cNvPr>
              <p:cNvCxnSpPr>
                <a:cxnSpLocks/>
              </p:cNvCxnSpPr>
              <p:nvPr/>
            </p:nvCxnSpPr>
            <p:spPr>
              <a:xfrm>
                <a:off x="9892114" y="1527122"/>
                <a:ext cx="1501541"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6" name="Straight Arrow Connector 75">
                <a:extLst>
                  <a:ext uri="{FF2B5EF4-FFF2-40B4-BE49-F238E27FC236}">
                    <a16:creationId xmlns:a16="http://schemas.microsoft.com/office/drawing/2014/main" id="{0E1CED39-0920-4114-9134-8A62B8F2BBC1}"/>
                  </a:ext>
                </a:extLst>
              </p:cNvPr>
              <p:cNvCxnSpPr>
                <a:cxnSpLocks/>
              </p:cNvCxnSpPr>
              <p:nvPr/>
            </p:nvCxnSpPr>
            <p:spPr>
              <a:xfrm>
                <a:off x="9034660" y="2151483"/>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7" name="Rectangle 76">
                <a:extLst>
                  <a:ext uri="{FF2B5EF4-FFF2-40B4-BE49-F238E27FC236}">
                    <a16:creationId xmlns:a16="http://schemas.microsoft.com/office/drawing/2014/main" id="{6C8BCBB7-BB1E-4C7D-B6CB-D229681AC119}"/>
                  </a:ext>
                </a:extLst>
              </p:cNvPr>
              <p:cNvSpPr/>
              <p:nvPr/>
            </p:nvSpPr>
            <p:spPr>
              <a:xfrm>
                <a:off x="7471172" y="2138272"/>
                <a:ext cx="1563488" cy="523220"/>
              </a:xfrm>
              <a:prstGeom prst="rect">
                <a:avLst/>
              </a:prstGeom>
            </p:spPr>
            <p:txBody>
              <a:bodyPr wrap="square">
                <a:spAutoFit/>
              </a:bodyPr>
              <a:lstStyle/>
              <a:p>
                <a:pPr algn="ctr"/>
                <a:r>
                  <a:rPr lang="en-GB" sz="1400" b="1"/>
                  <a:t>70 MW</a:t>
                </a:r>
              </a:p>
              <a:p>
                <a:pPr algn="ctr"/>
                <a:r>
                  <a:rPr lang="en-GB" sz="1400"/>
                  <a:t>District heating</a:t>
                </a:r>
              </a:p>
            </p:txBody>
          </p:sp>
        </p:grpSp>
      </p:grpSp>
      <p:cxnSp>
        <p:nvCxnSpPr>
          <p:cNvPr id="85" name="Straight Arrow Connector 84">
            <a:extLst>
              <a:ext uri="{FF2B5EF4-FFF2-40B4-BE49-F238E27FC236}">
                <a16:creationId xmlns:a16="http://schemas.microsoft.com/office/drawing/2014/main" id="{35C7FCE4-87DA-4E18-B060-608968F1F78C}"/>
              </a:ext>
            </a:extLst>
          </p:cNvPr>
          <p:cNvCxnSpPr>
            <a:cxnSpLocks/>
          </p:cNvCxnSpPr>
          <p:nvPr/>
        </p:nvCxnSpPr>
        <p:spPr>
          <a:xfrm>
            <a:off x="6461685" y="3015821"/>
            <a:ext cx="3117450" cy="130961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9997A6E-DB7F-46F0-95D1-3838454D2BE1}"/>
              </a:ext>
            </a:extLst>
          </p:cNvPr>
          <p:cNvCxnSpPr>
            <a:cxnSpLocks/>
          </p:cNvCxnSpPr>
          <p:nvPr/>
        </p:nvCxnSpPr>
        <p:spPr>
          <a:xfrm flipH="1">
            <a:off x="11252805" y="2203865"/>
            <a:ext cx="1" cy="152508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DE28949-E548-44E5-B80C-764994BB9D8D}"/>
              </a:ext>
            </a:extLst>
          </p:cNvPr>
          <p:cNvGrpSpPr/>
          <p:nvPr/>
        </p:nvGrpSpPr>
        <p:grpSpPr>
          <a:xfrm>
            <a:off x="3174902" y="4181901"/>
            <a:ext cx="6412298" cy="2387118"/>
            <a:chOff x="3174902" y="4380116"/>
            <a:chExt cx="6412298" cy="2387118"/>
          </a:xfrm>
        </p:grpSpPr>
        <p:sp>
          <p:nvSpPr>
            <p:cNvPr id="62" name="Arrow: Circular 61">
              <a:extLst>
                <a:ext uri="{FF2B5EF4-FFF2-40B4-BE49-F238E27FC236}">
                  <a16:creationId xmlns:a16="http://schemas.microsoft.com/office/drawing/2014/main" id="{7F1FACE4-84DD-4E15-B0CB-6B0313959389}"/>
                </a:ext>
              </a:extLst>
            </p:cNvPr>
            <p:cNvSpPr/>
            <p:nvPr/>
          </p:nvSpPr>
          <p:spPr>
            <a:xfrm rot="14286849" flipV="1">
              <a:off x="5099179" y="3325918"/>
              <a:ext cx="1963815" cy="4072211"/>
            </a:xfrm>
            <a:prstGeom prst="circularArrow">
              <a:avLst>
                <a:gd name="adj1" fmla="val 1193"/>
                <a:gd name="adj2" fmla="val 721635"/>
                <a:gd name="adj3" fmla="val 20882467"/>
                <a:gd name="adj4" fmla="val 8906119"/>
                <a:gd name="adj5" fmla="val 426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1" name="Group 60">
              <a:extLst>
                <a:ext uri="{FF2B5EF4-FFF2-40B4-BE49-F238E27FC236}">
                  <a16:creationId xmlns:a16="http://schemas.microsoft.com/office/drawing/2014/main" id="{96F70AC5-89C8-4E2C-A0BE-53679256697B}"/>
                </a:ext>
              </a:extLst>
            </p:cNvPr>
            <p:cNvGrpSpPr/>
            <p:nvPr/>
          </p:nvGrpSpPr>
          <p:grpSpPr>
            <a:xfrm>
              <a:off x="3174902" y="4912999"/>
              <a:ext cx="5833435" cy="1854235"/>
              <a:chOff x="3381378" y="4685152"/>
              <a:chExt cx="5833435" cy="1854235"/>
            </a:xfrm>
          </p:grpSpPr>
          <p:grpSp>
            <p:nvGrpSpPr>
              <p:cNvPr id="42" name="Group 41">
                <a:extLst>
                  <a:ext uri="{FF2B5EF4-FFF2-40B4-BE49-F238E27FC236}">
                    <a16:creationId xmlns:a16="http://schemas.microsoft.com/office/drawing/2014/main" id="{57F772EE-C6EE-4737-A3F6-DD598B1582DA}"/>
                  </a:ext>
                </a:extLst>
              </p:cNvPr>
              <p:cNvGrpSpPr/>
              <p:nvPr/>
            </p:nvGrpSpPr>
            <p:grpSpPr>
              <a:xfrm>
                <a:off x="3381378" y="4685152"/>
                <a:ext cx="4854640" cy="1854235"/>
                <a:chOff x="239891" y="3703087"/>
                <a:chExt cx="4854640" cy="1854235"/>
              </a:xfrm>
            </p:grpSpPr>
            <p:grpSp>
              <p:nvGrpSpPr>
                <p:cNvPr id="28" name="Group 27">
                  <a:extLst>
                    <a:ext uri="{FF2B5EF4-FFF2-40B4-BE49-F238E27FC236}">
                      <a16:creationId xmlns:a16="http://schemas.microsoft.com/office/drawing/2014/main" id="{3CBF991A-16B2-4A7F-8298-4680799F977A}"/>
                    </a:ext>
                  </a:extLst>
                </p:cNvPr>
                <p:cNvGrpSpPr/>
                <p:nvPr/>
              </p:nvGrpSpPr>
              <p:grpSpPr>
                <a:xfrm>
                  <a:off x="1936016" y="3703087"/>
                  <a:ext cx="1521787" cy="1271675"/>
                  <a:chOff x="3102584" y="2849845"/>
                  <a:chExt cx="1521787" cy="1271675"/>
                </a:xfrm>
              </p:grpSpPr>
              <p:sp>
                <p:nvSpPr>
                  <p:cNvPr id="7" name="Rectangle 6">
                    <a:extLst>
                      <a:ext uri="{FF2B5EF4-FFF2-40B4-BE49-F238E27FC236}">
                        <a16:creationId xmlns:a16="http://schemas.microsoft.com/office/drawing/2014/main" id="{376FFA77-6572-4D04-BC49-2371443AB989}"/>
                      </a:ext>
                    </a:extLst>
                  </p:cNvPr>
                  <p:cNvSpPr/>
                  <p:nvPr/>
                </p:nvSpPr>
                <p:spPr>
                  <a:xfrm>
                    <a:off x="3102584" y="2849845"/>
                    <a:ext cx="1521787" cy="1271675"/>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Utility/industry</a:t>
                    </a:r>
                  </a:p>
                  <a:p>
                    <a:pPr algn="ctr"/>
                    <a:endParaRPr lang="en-GB" sz="1400" dirty="0">
                      <a:solidFill>
                        <a:schemeClr val="tx1"/>
                      </a:solidFill>
                    </a:endParaRPr>
                  </a:p>
                  <a:p>
                    <a:pPr algn="ctr"/>
                    <a:endParaRPr lang="en-GB" sz="1400" dirty="0">
                      <a:solidFill>
                        <a:schemeClr val="tx1"/>
                      </a:solidFill>
                    </a:endParaRPr>
                  </a:p>
                  <a:p>
                    <a:pPr algn="ctr"/>
                    <a:endParaRPr lang="en-GB" sz="1400" dirty="0">
                      <a:solidFill>
                        <a:schemeClr val="tx1"/>
                      </a:solidFill>
                    </a:endParaRPr>
                  </a:p>
                  <a:p>
                    <a:pPr algn="ctr"/>
                    <a:r>
                      <a:rPr lang="en-GB" sz="1400" dirty="0">
                        <a:solidFill>
                          <a:schemeClr val="tx1"/>
                        </a:solidFill>
                      </a:rPr>
                      <a:t>FT + SC</a:t>
                    </a:r>
                  </a:p>
                </p:txBody>
              </p:sp>
              <p:pic>
                <p:nvPicPr>
                  <p:cNvPr id="18" name="Picture 17">
                    <a:extLst>
                      <a:ext uri="{FF2B5EF4-FFF2-40B4-BE49-F238E27FC236}">
                        <a16:creationId xmlns:a16="http://schemas.microsoft.com/office/drawing/2014/main" id="{CBFA81E2-8BC6-4A45-B136-CCDDABD757A6}"/>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86761" y="3148972"/>
                    <a:ext cx="864000" cy="706990"/>
                  </a:xfrm>
                  <a:prstGeom prst="rect">
                    <a:avLst/>
                  </a:prstGeom>
                </p:spPr>
              </p:pic>
            </p:grpSp>
            <p:cxnSp>
              <p:nvCxnSpPr>
                <p:cNvPr id="32" name="Straight Arrow Connector 31">
                  <a:extLst>
                    <a:ext uri="{FF2B5EF4-FFF2-40B4-BE49-F238E27FC236}">
                      <a16:creationId xmlns:a16="http://schemas.microsoft.com/office/drawing/2014/main" id="{0706A687-C0F1-4800-BA1D-E373547016DE}"/>
                    </a:ext>
                  </a:extLst>
                </p:cNvPr>
                <p:cNvCxnSpPr>
                  <a:cxnSpLocks/>
                </p:cNvCxnSpPr>
                <p:nvPr/>
              </p:nvCxnSpPr>
              <p:spPr>
                <a:xfrm>
                  <a:off x="239891" y="4318640"/>
                  <a:ext cx="1574651"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93EFAFC6-3AA7-42FD-96C0-7FCE7D414E5B}"/>
                    </a:ext>
                  </a:extLst>
                </p:cNvPr>
                <p:cNvCxnSpPr>
                  <a:cxnSpLocks/>
                </p:cNvCxnSpPr>
                <p:nvPr/>
              </p:nvCxnSpPr>
              <p:spPr>
                <a:xfrm>
                  <a:off x="3541703" y="4351222"/>
                  <a:ext cx="1552828"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1896EA81-9D6F-4764-8CC1-D831D299F8BE}"/>
                    </a:ext>
                  </a:extLst>
                </p:cNvPr>
                <p:cNvCxnSpPr>
                  <a:cxnSpLocks/>
                </p:cNvCxnSpPr>
                <p:nvPr/>
              </p:nvCxnSpPr>
              <p:spPr>
                <a:xfrm>
                  <a:off x="2677754" y="5012660"/>
                  <a:ext cx="0" cy="54466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a16="http://schemas.microsoft.com/office/drawing/2014/main" id="{91D8E91B-B4E9-4B83-9A9C-03132C0F7A9B}"/>
                    </a:ext>
                  </a:extLst>
                </p:cNvPr>
                <p:cNvSpPr/>
                <p:nvPr/>
              </p:nvSpPr>
              <p:spPr>
                <a:xfrm>
                  <a:off x="1320298" y="5012660"/>
                  <a:ext cx="1319868" cy="523220"/>
                </a:xfrm>
                <a:prstGeom prst="rect">
                  <a:avLst/>
                </a:prstGeom>
              </p:spPr>
              <p:txBody>
                <a:bodyPr wrap="square">
                  <a:spAutoFit/>
                </a:bodyPr>
                <a:lstStyle/>
                <a:p>
                  <a:pPr algn="ctr"/>
                  <a:r>
                    <a:rPr lang="en-GB" sz="1400" b="1"/>
                    <a:t>2 MW</a:t>
                  </a:r>
                </a:p>
                <a:p>
                  <a:pPr algn="ctr"/>
                  <a:r>
                    <a:rPr lang="en-GB" sz="1400"/>
                    <a:t>Electricity</a:t>
                  </a:r>
                </a:p>
              </p:txBody>
            </p:sp>
            <p:sp>
              <p:nvSpPr>
                <p:cNvPr id="35" name="Rectangle 34">
                  <a:extLst>
                    <a:ext uri="{FF2B5EF4-FFF2-40B4-BE49-F238E27FC236}">
                      <a16:creationId xmlns:a16="http://schemas.microsoft.com/office/drawing/2014/main" id="{C2D8FB7E-A74E-41A5-9DDA-1BA8F769A077}"/>
                    </a:ext>
                  </a:extLst>
                </p:cNvPr>
                <p:cNvSpPr/>
                <p:nvPr/>
              </p:nvSpPr>
              <p:spPr>
                <a:xfrm>
                  <a:off x="3541703" y="3769850"/>
                  <a:ext cx="1353391" cy="523220"/>
                </a:xfrm>
                <a:prstGeom prst="rect">
                  <a:avLst/>
                </a:prstGeom>
                <a:noFill/>
              </p:spPr>
              <p:txBody>
                <a:bodyPr wrap="square">
                  <a:spAutoFit/>
                </a:bodyPr>
                <a:lstStyle/>
                <a:p>
                  <a:pPr lvl="0" algn="ctr"/>
                  <a:r>
                    <a:rPr lang="en-GB" sz="1400" b="1">
                      <a:solidFill>
                        <a:prstClr val="black"/>
                      </a:solidFill>
                    </a:rPr>
                    <a:t>60 </a:t>
                  </a:r>
                  <a:r>
                    <a:rPr lang="en-GB" sz="1400" b="1" err="1">
                      <a:solidFill>
                        <a:prstClr val="black"/>
                      </a:solidFill>
                    </a:rPr>
                    <a:t>kton</a:t>
                  </a:r>
                  <a:r>
                    <a:rPr lang="en-GB" sz="1400" b="1">
                      <a:solidFill>
                        <a:prstClr val="black"/>
                      </a:solidFill>
                    </a:rPr>
                    <a:t>/</a:t>
                  </a:r>
                  <a:r>
                    <a:rPr lang="en-GB" sz="1400" b="1" err="1">
                      <a:solidFill>
                        <a:prstClr val="black"/>
                      </a:solidFill>
                    </a:rPr>
                    <a:t>yr</a:t>
                  </a:r>
                  <a:endParaRPr lang="en-GB" sz="1400" b="1">
                    <a:solidFill>
                      <a:prstClr val="black"/>
                    </a:solidFill>
                  </a:endParaRPr>
                </a:p>
                <a:p>
                  <a:pPr algn="ctr"/>
                  <a:r>
                    <a:rPr lang="en-GB" sz="1400">
                      <a:solidFill>
                        <a:prstClr val="black"/>
                      </a:solidFill>
                    </a:rPr>
                    <a:t>FT-</a:t>
                  </a:r>
                  <a:r>
                    <a:rPr lang="en-GB" sz="1400" err="1">
                      <a:solidFill>
                        <a:prstClr val="black"/>
                      </a:solidFill>
                    </a:rPr>
                    <a:t>syncrude</a:t>
                  </a:r>
                  <a:endParaRPr lang="en-GB" sz="1400">
                    <a:solidFill>
                      <a:prstClr val="black"/>
                    </a:solidFill>
                  </a:endParaRPr>
                </a:p>
              </p:txBody>
            </p:sp>
          </p:grpSp>
          <p:pic>
            <p:nvPicPr>
              <p:cNvPr id="58" name="Picture 57">
                <a:extLst>
                  <a:ext uri="{FF2B5EF4-FFF2-40B4-BE49-F238E27FC236}">
                    <a16:creationId xmlns:a16="http://schemas.microsoft.com/office/drawing/2014/main" id="{DCD6BF3D-ED5D-4AF6-85F0-44180C2921EF}"/>
                  </a:ext>
                </a:extLst>
              </p:cNvPr>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8232868" y="4729755"/>
                <a:ext cx="981945" cy="968406"/>
              </a:xfrm>
              <a:prstGeom prst="rect">
                <a:avLst/>
              </a:prstGeom>
            </p:spPr>
          </p:pic>
        </p:grpSp>
        <p:cxnSp>
          <p:nvCxnSpPr>
            <p:cNvPr id="84" name="Straight Arrow Connector 83">
              <a:extLst>
                <a:ext uri="{FF2B5EF4-FFF2-40B4-BE49-F238E27FC236}">
                  <a16:creationId xmlns:a16="http://schemas.microsoft.com/office/drawing/2014/main" id="{46AE609C-1640-4B2A-9E27-9A9227E10292}"/>
                </a:ext>
              </a:extLst>
            </p:cNvPr>
            <p:cNvCxnSpPr>
              <a:cxnSpLocks/>
            </p:cNvCxnSpPr>
            <p:nvPr/>
          </p:nvCxnSpPr>
          <p:spPr>
            <a:xfrm>
              <a:off x="9005656" y="5562643"/>
              <a:ext cx="581544"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C402DA1-44CD-4227-8F6A-FE7890DF2EE9}"/>
                </a:ext>
              </a:extLst>
            </p:cNvPr>
            <p:cNvSpPr/>
            <p:nvPr/>
          </p:nvSpPr>
          <p:spPr>
            <a:xfrm>
              <a:off x="6359988" y="4414520"/>
              <a:ext cx="1187778" cy="307777"/>
            </a:xfrm>
            <a:prstGeom prst="rect">
              <a:avLst/>
            </a:prstGeom>
          </p:spPr>
          <p:txBody>
            <a:bodyPr wrap="square">
              <a:spAutoFit/>
            </a:bodyPr>
            <a:lstStyle/>
            <a:p>
              <a:pPr algn="ctr"/>
              <a:r>
                <a:rPr lang="en-GB" sz="1400"/>
                <a:t>Electricity</a:t>
              </a:r>
            </a:p>
          </p:txBody>
        </p:sp>
      </p:grpSp>
      <p:cxnSp>
        <p:nvCxnSpPr>
          <p:cNvPr id="52" name="Straight Arrow Connector 51">
            <a:extLst>
              <a:ext uri="{FF2B5EF4-FFF2-40B4-BE49-F238E27FC236}">
                <a16:creationId xmlns:a16="http://schemas.microsoft.com/office/drawing/2014/main" id="{B5127D33-ABE3-43D5-B37B-3441DF813964}"/>
              </a:ext>
            </a:extLst>
          </p:cNvPr>
          <p:cNvCxnSpPr>
            <a:cxnSpLocks/>
          </p:cNvCxnSpPr>
          <p:nvPr/>
        </p:nvCxnSpPr>
        <p:spPr>
          <a:xfrm>
            <a:off x="8507749" y="404393"/>
            <a:ext cx="0" cy="5611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5" name="Rectangle 54">
            <a:extLst>
              <a:ext uri="{FF2B5EF4-FFF2-40B4-BE49-F238E27FC236}">
                <a16:creationId xmlns:a16="http://schemas.microsoft.com/office/drawing/2014/main" id="{099242AE-742C-4E1F-85B5-F669C568700E}"/>
              </a:ext>
            </a:extLst>
          </p:cNvPr>
          <p:cNvSpPr/>
          <p:nvPr/>
        </p:nvSpPr>
        <p:spPr>
          <a:xfrm>
            <a:off x="7324725" y="404393"/>
            <a:ext cx="1183023" cy="523220"/>
          </a:xfrm>
          <a:prstGeom prst="rect">
            <a:avLst/>
          </a:prstGeom>
        </p:spPr>
        <p:txBody>
          <a:bodyPr wrap="square">
            <a:spAutoFit/>
          </a:bodyPr>
          <a:lstStyle/>
          <a:p>
            <a:pPr algn="ctr"/>
            <a:r>
              <a:rPr lang="en-GB" sz="1400" b="1"/>
              <a:t>3 MW</a:t>
            </a:r>
          </a:p>
          <a:p>
            <a:pPr algn="ctr"/>
            <a:r>
              <a:rPr lang="en-GB" sz="1400"/>
              <a:t>Electricity</a:t>
            </a:r>
          </a:p>
        </p:txBody>
      </p:sp>
      <p:sp>
        <p:nvSpPr>
          <p:cNvPr id="5" name="Rectangle 4">
            <a:extLst>
              <a:ext uri="{FF2B5EF4-FFF2-40B4-BE49-F238E27FC236}">
                <a16:creationId xmlns:a16="http://schemas.microsoft.com/office/drawing/2014/main" id="{4508CEF5-9862-4A02-BB94-41BEBEFC3B97}"/>
              </a:ext>
            </a:extLst>
          </p:cNvPr>
          <p:cNvSpPr/>
          <p:nvPr/>
        </p:nvSpPr>
        <p:spPr>
          <a:xfrm>
            <a:off x="10033080" y="4031665"/>
            <a:ext cx="1188146" cy="307777"/>
          </a:xfrm>
          <a:prstGeom prst="rect">
            <a:avLst/>
          </a:prstGeom>
        </p:spPr>
        <p:txBody>
          <a:bodyPr wrap="none">
            <a:spAutoFit/>
          </a:bodyPr>
          <a:lstStyle/>
          <a:p>
            <a:r>
              <a:rPr lang="en-GB" sz="1400"/>
              <a:t>Oil refinery</a:t>
            </a:r>
          </a:p>
        </p:txBody>
      </p:sp>
      <p:sp>
        <p:nvSpPr>
          <p:cNvPr id="64" name="Rectangle 63">
            <a:extLst>
              <a:ext uri="{FF2B5EF4-FFF2-40B4-BE49-F238E27FC236}">
                <a16:creationId xmlns:a16="http://schemas.microsoft.com/office/drawing/2014/main" id="{62F1EA76-4360-4602-B30A-75708D30D87B}"/>
              </a:ext>
            </a:extLst>
          </p:cNvPr>
          <p:cNvSpPr/>
          <p:nvPr/>
        </p:nvSpPr>
        <p:spPr>
          <a:xfrm>
            <a:off x="5989191" y="1146515"/>
            <a:ext cx="1730704" cy="954107"/>
          </a:xfrm>
          <a:prstGeom prst="rect">
            <a:avLst/>
          </a:prstGeom>
        </p:spPr>
        <p:txBody>
          <a:bodyPr wrap="square">
            <a:spAutoFit/>
          </a:bodyPr>
          <a:lstStyle/>
          <a:p>
            <a:pPr algn="ctr"/>
            <a:r>
              <a:rPr lang="en-GB" sz="1400" b="1"/>
              <a:t>200 MW</a:t>
            </a:r>
          </a:p>
          <a:p>
            <a:pPr algn="ctr"/>
            <a:r>
              <a:rPr lang="en-GB" sz="1400"/>
              <a:t>Straw</a:t>
            </a:r>
          </a:p>
          <a:p>
            <a:pPr algn="ctr"/>
            <a:endParaRPr lang="en-GB" sz="1400"/>
          </a:p>
          <a:p>
            <a:pPr algn="ctr"/>
            <a:r>
              <a:rPr lang="en-GB" sz="1400"/>
              <a:t>16 €/MWh</a:t>
            </a:r>
          </a:p>
        </p:txBody>
      </p:sp>
      <p:sp>
        <p:nvSpPr>
          <p:cNvPr id="66" name="Rectangle 65">
            <a:extLst>
              <a:ext uri="{FF2B5EF4-FFF2-40B4-BE49-F238E27FC236}">
                <a16:creationId xmlns:a16="http://schemas.microsoft.com/office/drawing/2014/main" id="{7837C1C0-CDDF-4D6D-ABBF-2D21263975D6}"/>
              </a:ext>
            </a:extLst>
          </p:cNvPr>
          <p:cNvSpPr/>
          <p:nvPr/>
        </p:nvSpPr>
        <p:spPr>
          <a:xfrm>
            <a:off x="3075298" y="4754480"/>
            <a:ext cx="1767840" cy="954107"/>
          </a:xfrm>
          <a:prstGeom prst="rect">
            <a:avLst/>
          </a:prstGeom>
        </p:spPr>
        <p:txBody>
          <a:bodyPr wrap="square">
            <a:spAutoFit/>
          </a:bodyPr>
          <a:lstStyle/>
          <a:p>
            <a:pPr algn="ctr"/>
            <a:r>
              <a:rPr lang="en-GB" sz="1400" b="1"/>
              <a:t>200 MW</a:t>
            </a:r>
          </a:p>
          <a:p>
            <a:pPr algn="ctr"/>
            <a:r>
              <a:rPr lang="en-GB" sz="1400"/>
              <a:t>Straw</a:t>
            </a:r>
          </a:p>
          <a:p>
            <a:pPr algn="ctr"/>
            <a:endParaRPr lang="en-GB" sz="1400"/>
          </a:p>
          <a:p>
            <a:pPr algn="ctr"/>
            <a:r>
              <a:rPr lang="en-GB" sz="1400"/>
              <a:t>16 €/MWh</a:t>
            </a:r>
          </a:p>
        </p:txBody>
      </p:sp>
      <p:pic>
        <p:nvPicPr>
          <p:cNvPr id="8" name="Audio 7">
            <a:hlinkClick r:id="" action="ppaction://media"/>
            <a:extLst>
              <a:ext uri="{FF2B5EF4-FFF2-40B4-BE49-F238E27FC236}">
                <a16:creationId xmlns:a16="http://schemas.microsoft.com/office/drawing/2014/main" id="{BCF09446-268A-4205-95A7-ED6707B7AE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
        <p:nvSpPr>
          <p:cNvPr id="68" name="Title 2">
            <a:extLst>
              <a:ext uri="{FF2B5EF4-FFF2-40B4-BE49-F238E27FC236}">
                <a16:creationId xmlns:a16="http://schemas.microsoft.com/office/drawing/2014/main" id="{967B3169-08CF-4FAB-9DE0-E04AD10F235C}"/>
              </a:ext>
            </a:extLst>
          </p:cNvPr>
          <p:cNvSpPr>
            <a:spLocks noGrp="1"/>
          </p:cNvSpPr>
          <p:nvPr>
            <p:ph type="title"/>
          </p:nvPr>
        </p:nvSpPr>
        <p:spPr>
          <a:xfrm>
            <a:off x="432078" y="416531"/>
            <a:ext cx="10637474" cy="1081088"/>
          </a:xfrm>
        </p:spPr>
        <p:txBody>
          <a:bodyPr/>
          <a:lstStyle/>
          <a:p>
            <a:r>
              <a:rPr lang="en-GB"/>
              <a:t>FT production sites</a:t>
            </a:r>
            <a:br>
              <a:rPr lang="en-GB"/>
            </a:br>
            <a:r>
              <a:rPr lang="en-GB"/>
              <a:t>- Central European</a:t>
            </a:r>
          </a:p>
        </p:txBody>
      </p:sp>
      <p:sp>
        <p:nvSpPr>
          <p:cNvPr id="67" name="TextBox 66">
            <a:extLst>
              <a:ext uri="{FF2B5EF4-FFF2-40B4-BE49-F238E27FC236}">
                <a16:creationId xmlns:a16="http://schemas.microsoft.com/office/drawing/2014/main" id="{942DA477-014C-4EAF-AFA9-DC8DF4638CBE}"/>
              </a:ext>
            </a:extLst>
          </p:cNvPr>
          <p:cNvSpPr txBox="1"/>
          <p:nvPr/>
        </p:nvSpPr>
        <p:spPr>
          <a:xfrm>
            <a:off x="7023113" y="6668007"/>
            <a:ext cx="3668633" cy="138179"/>
          </a:xfrm>
          <a:prstGeom prst="rect">
            <a:avLst/>
          </a:prstGeom>
          <a:noFill/>
        </p:spPr>
        <p:txBody>
          <a:bodyPr wrap="none" lIns="0" tIns="0" rIns="0" bIns="0" rtlCol="0">
            <a:spAutoFit/>
          </a:bodyPr>
          <a:lstStyle/>
          <a:p>
            <a:pPr algn="l">
              <a:lnSpc>
                <a:spcPct val="110000"/>
              </a:lnSpc>
              <a:spcBef>
                <a:spcPts val="1000"/>
              </a:spcBef>
              <a:spcAft>
                <a:spcPts val="200"/>
              </a:spcAft>
            </a:pPr>
            <a:r>
              <a:rPr lang="fi-FI" sz="900" spc="40" dirty="0" err="1"/>
              <a:t>Sources</a:t>
            </a:r>
            <a:r>
              <a:rPr lang="fi-FI" sz="900" spc="40" dirty="0"/>
              <a:t>: AFRY, Wood, </a:t>
            </a:r>
            <a:r>
              <a:rPr lang="fi-FI" sz="900" spc="40" dirty="0" err="1"/>
              <a:t>techno-economic</a:t>
            </a:r>
            <a:r>
              <a:rPr lang="fi-FI" sz="900" spc="40" dirty="0"/>
              <a:t> </a:t>
            </a:r>
            <a:r>
              <a:rPr lang="fi-FI" sz="900" spc="40" dirty="0" err="1"/>
              <a:t>modelling</a:t>
            </a:r>
            <a:r>
              <a:rPr lang="fi-FI" sz="900" spc="40" dirty="0"/>
              <a:t> </a:t>
            </a:r>
            <a:r>
              <a:rPr lang="fi-FI" sz="900" spc="40" dirty="0" err="1"/>
              <a:t>by</a:t>
            </a:r>
            <a:r>
              <a:rPr lang="fi-FI" sz="900" spc="40" dirty="0"/>
              <a:t> DLR</a:t>
            </a:r>
          </a:p>
        </p:txBody>
      </p:sp>
    </p:spTree>
    <p:extLst>
      <p:ext uri="{BB962C8B-B14F-4D97-AF65-F5344CB8AC3E}">
        <p14:creationId xmlns:p14="http://schemas.microsoft.com/office/powerpoint/2010/main" val="1788457472"/>
      </p:ext>
    </p:extLst>
  </p:cSld>
  <p:clrMapOvr>
    <a:masterClrMapping/>
  </p:clrMapOvr>
  <mc:AlternateContent xmlns:mc="http://schemas.openxmlformats.org/markup-compatibility/2006" xmlns:p14="http://schemas.microsoft.com/office/powerpoint/2010/main">
    <mc:Choice Requires="p14">
      <p:transition spd="slow" p14:dur="2000" advTm="93713"/>
    </mc:Choice>
    <mc:Fallback xmlns="">
      <p:transition spd="slow" advTm="9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AFRY">
  <a:themeElements>
    <a:clrScheme name="AFRY 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AFR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90000" bIns="90000" rtlCol="0" anchor="ctr"/>
      <a:lstStyle>
        <a:defPPr algn="ctr">
          <a:lnSpc>
            <a:spcPct val="110000"/>
          </a:lnSpc>
          <a:spcBef>
            <a:spcPts val="1000"/>
          </a:spcBef>
          <a:spcAft>
            <a:spcPts val="200"/>
          </a:spcAft>
          <a:defRPr sz="1500" spc="4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Bef>
            <a:spcPts val="1000"/>
          </a:spcBef>
          <a:spcAft>
            <a:spcPts val="200"/>
          </a:spcAft>
          <a:defRPr sz="1500" spc="40" dirty="0"/>
        </a:defPPr>
      </a:lstStyle>
    </a:txDef>
  </a:objectDefaults>
  <a:extraClrSchemeLst/>
  <a:extLst>
    <a:ext uri="{05A4C25C-085E-4340-85A3-A5531E510DB2}">
      <thm15:themeFamily xmlns:thm15="http://schemas.microsoft.com/office/thememl/2012/main" name="AFRY_PowerPoint_Blank_Template  -  Read-Only" id="{9B2BF14F-D4A2-472B-9756-3BDEFC52C226}" vid="{D8E439B8-FE27-4268-BE72-B6038B58A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ÅF_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ÅF_Col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C12D9DB07E348830D2AAAF9D9D48D" ma:contentTypeVersion="9" ma:contentTypeDescription="Create a new document." ma:contentTypeScope="" ma:versionID="ac69fe41e28c4724d7ebcca568dac9e6">
  <xsd:schema xmlns:xsd="http://www.w3.org/2001/XMLSchema" xmlns:xs="http://www.w3.org/2001/XMLSchema" xmlns:p="http://schemas.microsoft.com/office/2006/metadata/properties" xmlns:ns2="3b06345f-3eb7-4287-a266-cfc63d802237" targetNamespace="http://schemas.microsoft.com/office/2006/metadata/properties" ma:root="true" ma:fieldsID="c6ebdac2baa0854d3062daff1c53efb7" ns2:_="">
    <xsd:import namespace="3b06345f-3eb7-4287-a266-cfc63d8022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6345f-3eb7-4287-a266-cfc63d802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94848-F488-4ADE-8CD1-59986D8BACEA}">
  <ds:schemaRefs>
    <ds:schemaRef ds:uri="http://schemas.microsoft.com/sharepoint/v3/contenttype/forms"/>
  </ds:schemaRefs>
</ds:datastoreItem>
</file>

<file path=customXml/itemProps2.xml><?xml version="1.0" encoding="utf-8"?>
<ds:datastoreItem xmlns:ds="http://schemas.openxmlformats.org/officeDocument/2006/customXml" ds:itemID="{F394AB7B-A10B-451A-83CA-9466347AC393}">
  <ds:schemaRefs>
    <ds:schemaRef ds:uri="http://schemas.microsoft.com/office/2006/metadata/properties"/>
    <ds:schemaRef ds:uri="http://purl.org/dc/terms/"/>
    <ds:schemaRef ds:uri="http://schemas.openxmlformats.org/package/2006/metadata/core-properties"/>
    <ds:schemaRef ds:uri="724fa889-dd0f-4c0b-a849-f94cd31b3677"/>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F250D5E6-3906-461B-A760-EA3B0B8394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6345f-3eb7-4287-a266-cfc63d8022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AFRY_PowerPoint_Blank_Template</Template>
  <TotalTime>0</TotalTime>
  <Words>2965</Words>
  <Application>Microsoft Office PowerPoint</Application>
  <PresentationFormat>Widescreen</PresentationFormat>
  <Paragraphs>449</Paragraphs>
  <Slides>19</Slides>
  <Notes>19</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Verdana</vt:lpstr>
      <vt:lpstr>AFRY</vt:lpstr>
      <vt:lpstr>Business concepts for advanced biofuel production </vt:lpstr>
      <vt:lpstr>PowerPoint Presentation</vt:lpstr>
      <vt:lpstr>COMSYN project</vt:lpstr>
      <vt:lpstr>Current situation for advanced biofuels investments</vt:lpstr>
      <vt:lpstr>Strengths, weaknesses, opportunities and threats of biorefinery investments</vt:lpstr>
      <vt:lpstr>Development of the business cases for Northern and Central Europe</vt:lpstr>
      <vt:lpstr>Business concepts for Northern Europe and Central Europe</vt:lpstr>
      <vt:lpstr>FT production sites - Northern European</vt:lpstr>
      <vt:lpstr>FT production sites - Central European</vt:lpstr>
      <vt:lpstr>Assumptions for business concepts</vt:lpstr>
      <vt:lpstr>Competitiveness of business concepts</vt:lpstr>
      <vt:lpstr>NPV and IRR of business concepts</vt:lpstr>
      <vt:lpstr>Biocrude price with investment support</vt:lpstr>
      <vt:lpstr>Biocrude price with different feedstock prices</vt:lpstr>
      <vt:lpstr>Roadmap to commercial plant investments</vt:lpstr>
      <vt:lpstr>Possibilities for demonstration</vt:lpstr>
      <vt:lpstr>Patent survey</vt:lpstr>
      <vt:lpstr>Summary and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page and will not show in print</dc:title>
  <dc:creator>Wahlström, Johanna</dc:creator>
  <cp:lastModifiedBy>Kurkela Minna</cp:lastModifiedBy>
  <cp:revision>2</cp:revision>
  <cp:lastPrinted>2019-11-18T09:09:30Z</cp:lastPrinted>
  <dcterms:created xsi:type="dcterms:W3CDTF">2021-03-19T15:59:25Z</dcterms:created>
  <dcterms:modified xsi:type="dcterms:W3CDTF">2021-05-27T05:55:13Z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0x01010000DC12D9DB07E348830D2AAAF9D9D48D</vt:lpwstr>
  </property>
  <property fmtid="{D5CDD505-2E9C-101B-9397-08002B2CF9AE}" pid="3" name="BT_Audience">
    <vt:lpwstr/>
  </property>
  <property fmtid="{D5CDD505-2E9C-101B-9397-08002B2CF9AE}" pid="4" name="Template type">
    <vt:lpwstr>12;#Template|bc30b1cc-5ae3-4574-9d94-05a61075c68e;#2;#PowerPoint template|cff33648-396d-4318-b2e7-c06a64877c1f</vt:lpwstr>
  </property>
  <property fmtid="{D5CDD505-2E9C-101B-9397-08002B2CF9AE}" pid="5" name="Show on homepage">
    <vt:bool>false</vt:bool>
  </property>
</Properties>
</file>